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30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93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77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19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1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3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5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7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D2E15-8A16-4B32-A101-493BA215028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AC7750-07D6-4B55-B323-595556779A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6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743218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света. Распространение света</a:t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света</a:t>
            </a:r>
            <a:r>
              <a:rPr lang="ru-RU" sz="60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 descr="Газетная бумага"/>
          <p:cNvSpPr>
            <a:spLocks/>
          </p:cNvSpPr>
          <p:nvPr/>
        </p:nvSpPr>
        <p:spPr bwMode="auto">
          <a:xfrm>
            <a:off x="2483768" y="3429000"/>
            <a:ext cx="4059237" cy="1849437"/>
          </a:xfrm>
          <a:custGeom>
            <a:avLst/>
            <a:gdLst/>
            <a:ahLst/>
            <a:cxnLst>
              <a:cxn ang="0">
                <a:pos x="64" y="205"/>
              </a:cxn>
              <a:cxn ang="0">
                <a:pos x="0" y="397"/>
              </a:cxn>
              <a:cxn ang="0">
                <a:pos x="115" y="678"/>
              </a:cxn>
              <a:cxn ang="0">
                <a:pos x="141" y="717"/>
              </a:cxn>
              <a:cxn ang="0">
                <a:pos x="166" y="793"/>
              </a:cxn>
              <a:cxn ang="0">
                <a:pos x="384" y="998"/>
              </a:cxn>
              <a:cxn ang="0">
                <a:pos x="576" y="1075"/>
              </a:cxn>
              <a:cxn ang="0">
                <a:pos x="1446" y="1165"/>
              </a:cxn>
              <a:cxn ang="0">
                <a:pos x="1689" y="1152"/>
              </a:cxn>
              <a:cxn ang="0">
                <a:pos x="1766" y="1088"/>
              </a:cxn>
              <a:cxn ang="0">
                <a:pos x="1830" y="1049"/>
              </a:cxn>
              <a:cxn ang="0">
                <a:pos x="1869" y="1011"/>
              </a:cxn>
              <a:cxn ang="0">
                <a:pos x="1920" y="998"/>
              </a:cxn>
              <a:cxn ang="0">
                <a:pos x="2265" y="934"/>
              </a:cxn>
              <a:cxn ang="0">
                <a:pos x="2368" y="909"/>
              </a:cxn>
              <a:cxn ang="0">
                <a:pos x="2445" y="857"/>
              </a:cxn>
              <a:cxn ang="0">
                <a:pos x="2521" y="678"/>
              </a:cxn>
              <a:cxn ang="0">
                <a:pos x="2496" y="294"/>
              </a:cxn>
              <a:cxn ang="0">
                <a:pos x="2342" y="153"/>
              </a:cxn>
              <a:cxn ang="0">
                <a:pos x="2163" y="25"/>
              </a:cxn>
              <a:cxn ang="0">
                <a:pos x="1702" y="77"/>
              </a:cxn>
              <a:cxn ang="0">
                <a:pos x="1459" y="64"/>
              </a:cxn>
              <a:cxn ang="0">
                <a:pos x="1267" y="0"/>
              </a:cxn>
              <a:cxn ang="0">
                <a:pos x="1011" y="13"/>
              </a:cxn>
              <a:cxn ang="0">
                <a:pos x="973" y="25"/>
              </a:cxn>
              <a:cxn ang="0">
                <a:pos x="921" y="38"/>
              </a:cxn>
              <a:cxn ang="0">
                <a:pos x="512" y="64"/>
              </a:cxn>
              <a:cxn ang="0">
                <a:pos x="192" y="102"/>
              </a:cxn>
              <a:cxn ang="0">
                <a:pos x="64" y="141"/>
              </a:cxn>
              <a:cxn ang="0">
                <a:pos x="64" y="205"/>
              </a:cxn>
            </a:cxnLst>
            <a:rect l="0" t="0" r="r" b="b"/>
            <a:pathLst>
              <a:path w="2557" h="1165">
                <a:moveTo>
                  <a:pt x="64" y="205"/>
                </a:moveTo>
                <a:cubicBezTo>
                  <a:pt x="42" y="269"/>
                  <a:pt x="16" y="332"/>
                  <a:pt x="0" y="397"/>
                </a:cubicBezTo>
                <a:cubicBezTo>
                  <a:pt x="10" y="505"/>
                  <a:pt x="18" y="614"/>
                  <a:pt x="115" y="678"/>
                </a:cubicBezTo>
                <a:cubicBezTo>
                  <a:pt x="124" y="691"/>
                  <a:pt x="135" y="703"/>
                  <a:pt x="141" y="717"/>
                </a:cubicBezTo>
                <a:cubicBezTo>
                  <a:pt x="152" y="741"/>
                  <a:pt x="151" y="771"/>
                  <a:pt x="166" y="793"/>
                </a:cubicBezTo>
                <a:cubicBezTo>
                  <a:pt x="223" y="879"/>
                  <a:pt x="283" y="964"/>
                  <a:pt x="384" y="998"/>
                </a:cubicBezTo>
                <a:cubicBezTo>
                  <a:pt x="437" y="1053"/>
                  <a:pt x="504" y="1053"/>
                  <a:pt x="576" y="1075"/>
                </a:cubicBezTo>
                <a:cubicBezTo>
                  <a:pt x="850" y="1158"/>
                  <a:pt x="1162" y="1141"/>
                  <a:pt x="1446" y="1165"/>
                </a:cubicBezTo>
                <a:cubicBezTo>
                  <a:pt x="1527" y="1161"/>
                  <a:pt x="1609" y="1163"/>
                  <a:pt x="1689" y="1152"/>
                </a:cubicBezTo>
                <a:cubicBezTo>
                  <a:pt x="1714" y="1149"/>
                  <a:pt x="1750" y="1100"/>
                  <a:pt x="1766" y="1088"/>
                </a:cubicBezTo>
                <a:cubicBezTo>
                  <a:pt x="1786" y="1073"/>
                  <a:pt x="1810" y="1064"/>
                  <a:pt x="1830" y="1049"/>
                </a:cubicBezTo>
                <a:cubicBezTo>
                  <a:pt x="1845" y="1038"/>
                  <a:pt x="1853" y="1020"/>
                  <a:pt x="1869" y="1011"/>
                </a:cubicBezTo>
                <a:cubicBezTo>
                  <a:pt x="1884" y="1002"/>
                  <a:pt x="1904" y="1004"/>
                  <a:pt x="1920" y="998"/>
                </a:cubicBezTo>
                <a:cubicBezTo>
                  <a:pt x="2071" y="942"/>
                  <a:pt x="2090" y="946"/>
                  <a:pt x="2265" y="934"/>
                </a:cubicBezTo>
                <a:cubicBezTo>
                  <a:pt x="2275" y="932"/>
                  <a:pt x="2350" y="919"/>
                  <a:pt x="2368" y="909"/>
                </a:cubicBezTo>
                <a:cubicBezTo>
                  <a:pt x="2395" y="894"/>
                  <a:pt x="2445" y="857"/>
                  <a:pt x="2445" y="857"/>
                </a:cubicBezTo>
                <a:cubicBezTo>
                  <a:pt x="2481" y="802"/>
                  <a:pt x="2492" y="737"/>
                  <a:pt x="2521" y="678"/>
                </a:cubicBezTo>
                <a:cubicBezTo>
                  <a:pt x="2530" y="579"/>
                  <a:pt x="2557" y="385"/>
                  <a:pt x="2496" y="294"/>
                </a:cubicBezTo>
                <a:cubicBezTo>
                  <a:pt x="2455" y="233"/>
                  <a:pt x="2397" y="199"/>
                  <a:pt x="2342" y="153"/>
                </a:cubicBezTo>
                <a:cubicBezTo>
                  <a:pt x="2283" y="104"/>
                  <a:pt x="2232" y="60"/>
                  <a:pt x="2163" y="25"/>
                </a:cubicBezTo>
                <a:cubicBezTo>
                  <a:pt x="2005" y="34"/>
                  <a:pt x="1858" y="54"/>
                  <a:pt x="1702" y="77"/>
                </a:cubicBezTo>
                <a:cubicBezTo>
                  <a:pt x="1621" y="73"/>
                  <a:pt x="1540" y="74"/>
                  <a:pt x="1459" y="64"/>
                </a:cubicBezTo>
                <a:cubicBezTo>
                  <a:pt x="1403" y="57"/>
                  <a:pt x="1323" y="19"/>
                  <a:pt x="1267" y="0"/>
                </a:cubicBezTo>
                <a:cubicBezTo>
                  <a:pt x="1182" y="4"/>
                  <a:pt x="1096" y="6"/>
                  <a:pt x="1011" y="13"/>
                </a:cubicBezTo>
                <a:cubicBezTo>
                  <a:pt x="998" y="14"/>
                  <a:pt x="986" y="21"/>
                  <a:pt x="973" y="25"/>
                </a:cubicBezTo>
                <a:cubicBezTo>
                  <a:pt x="956" y="30"/>
                  <a:pt x="939" y="36"/>
                  <a:pt x="921" y="38"/>
                </a:cubicBezTo>
                <a:cubicBezTo>
                  <a:pt x="785" y="50"/>
                  <a:pt x="648" y="55"/>
                  <a:pt x="512" y="64"/>
                </a:cubicBezTo>
                <a:cubicBezTo>
                  <a:pt x="407" y="71"/>
                  <a:pt x="296" y="84"/>
                  <a:pt x="192" y="102"/>
                </a:cubicBezTo>
                <a:cubicBezTo>
                  <a:pt x="148" y="109"/>
                  <a:pt x="64" y="141"/>
                  <a:pt x="64" y="141"/>
                </a:cubicBezTo>
                <a:cubicBezTo>
                  <a:pt x="78" y="209"/>
                  <a:pt x="99" y="205"/>
                  <a:pt x="64" y="205"/>
                </a:cubicBezTo>
                <a:close/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5588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             </a:t>
            </a:r>
            <a:r>
              <a:rPr kumimoji="0" lang="ru-RU" sz="3200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Законы отражения.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124745"/>
            <a:ext cx="8208912" cy="30471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закон отражения – геометрический: падающий луч, отраженный луч и перпендикуляр, проведенный в точку падения луча, лежат в одной плоскости.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980213" y="4653136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180617" y="3787059"/>
            <a:ext cx="11525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4384357" y="3571159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4499817" y="3849302"/>
            <a:ext cx="10080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all" spc="0" normalizeH="0" baseline="0" noProof="0" dirty="0">
                <a:ln>
                  <a:noFill/>
                </a:ln>
                <a:solidFill>
                  <a:srgbClr val="0066FF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              </a:t>
            </a:r>
            <a:r>
              <a:rPr kumimoji="0" lang="ru-RU" sz="2800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Century" pitchFamily="18" charset="0"/>
                <a:ea typeface="+mj-ea"/>
                <a:cs typeface="+mj-cs"/>
              </a:rPr>
              <a:t>Законы отражения.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584" y="1163637"/>
            <a:ext cx="7772400" cy="28073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Второй закон геометрической оптики гласит: угол падения равен углу отражения, т.е.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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α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=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β</a:t>
            </a:r>
          </a:p>
        </p:txBody>
      </p:sp>
      <p:pic>
        <p:nvPicPr>
          <p:cNvPr id="4" name="Picture 4" descr="Зерк от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773916"/>
            <a:ext cx="4248472" cy="2920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77492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Виды отражения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>
          <a:xfrm>
            <a:off x="914400" y="1600200"/>
            <a:ext cx="7772400" cy="39893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DEB85-818B-C6C0-4016-B7CC40D2F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04520"/>
            <a:ext cx="7992887" cy="1049235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50FFFE-B854-BE50-6CED-01F8CF82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4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97099"/>
              </p:ext>
            </p:extLst>
          </p:nvPr>
        </p:nvGraphicFramePr>
        <p:xfrm>
          <a:off x="214283" y="214294"/>
          <a:ext cx="8191537" cy="5944042"/>
        </p:xfrm>
        <a:graphic>
          <a:graphicData uri="http://schemas.openxmlformats.org/drawingml/2006/table">
            <a:tbl>
              <a:tblPr/>
              <a:tblGrid>
                <a:gridCol w="632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34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4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34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8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2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2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13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8402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56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564">
                <a:tc rowSpan="6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6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56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564"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65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430" marR="68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81070"/>
              </p:ext>
            </p:extLst>
          </p:nvPr>
        </p:nvGraphicFramePr>
        <p:xfrm>
          <a:off x="3357553" y="203701"/>
          <a:ext cx="5000661" cy="465074"/>
        </p:xfrm>
        <a:graphic>
          <a:graphicData uri="http://schemas.openxmlformats.org/drawingml/2006/table">
            <a:tbl>
              <a:tblPr/>
              <a:tblGrid>
                <a:gridCol w="630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2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7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65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7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55045"/>
              </p:ext>
            </p:extLst>
          </p:nvPr>
        </p:nvGraphicFramePr>
        <p:xfrm>
          <a:off x="857225" y="679368"/>
          <a:ext cx="5072097" cy="561714"/>
        </p:xfrm>
        <a:graphic>
          <a:graphicData uri="http://schemas.openxmlformats.org/drawingml/2006/table">
            <a:tbl>
              <a:tblPr/>
              <a:tblGrid>
                <a:gridCol w="635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5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65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714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45921"/>
              </p:ext>
            </p:extLst>
          </p:nvPr>
        </p:nvGraphicFramePr>
        <p:xfrm>
          <a:off x="2120412" y="1251675"/>
          <a:ext cx="5643602" cy="516222"/>
        </p:xfrm>
        <a:graphic>
          <a:graphicData uri="http://schemas.openxmlformats.org/drawingml/2006/table">
            <a:tbl>
              <a:tblPr/>
              <a:tblGrid>
                <a:gridCol w="625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0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1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6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62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90436"/>
              </p:ext>
            </p:extLst>
          </p:nvPr>
        </p:nvGraphicFramePr>
        <p:xfrm>
          <a:off x="857224" y="1794345"/>
          <a:ext cx="5643601" cy="527907"/>
        </p:xfrm>
        <a:graphic>
          <a:graphicData uri="http://schemas.openxmlformats.org/drawingml/2006/table">
            <a:tbl>
              <a:tblPr/>
              <a:tblGrid>
                <a:gridCol w="629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4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17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790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46101"/>
              </p:ext>
            </p:extLst>
          </p:nvPr>
        </p:nvGraphicFramePr>
        <p:xfrm>
          <a:off x="2120412" y="2875515"/>
          <a:ext cx="6309240" cy="553485"/>
        </p:xfrm>
        <a:graphic>
          <a:graphicData uri="http://schemas.openxmlformats.org/drawingml/2006/table">
            <a:tbl>
              <a:tblPr/>
              <a:tblGrid>
                <a:gridCol w="6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75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0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18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3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34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705207"/>
              </p:ext>
            </p:extLst>
          </p:nvPr>
        </p:nvGraphicFramePr>
        <p:xfrm>
          <a:off x="1475657" y="3974638"/>
          <a:ext cx="5688632" cy="541596"/>
        </p:xfrm>
        <a:graphic>
          <a:graphicData uri="http://schemas.openxmlformats.org/drawingml/2006/table">
            <a:tbl>
              <a:tblPr/>
              <a:tblGrid>
                <a:gridCol w="62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7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159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93976"/>
              </p:ext>
            </p:extLst>
          </p:nvPr>
        </p:nvGraphicFramePr>
        <p:xfrm>
          <a:off x="214283" y="4526827"/>
          <a:ext cx="6286542" cy="553818"/>
        </p:xfrm>
        <a:graphic>
          <a:graphicData uri="http://schemas.openxmlformats.org/drawingml/2006/table">
            <a:tbl>
              <a:tblPr/>
              <a:tblGrid>
                <a:gridCol w="608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55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381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355332"/>
              </p:ext>
            </p:extLst>
          </p:nvPr>
        </p:nvGraphicFramePr>
        <p:xfrm>
          <a:off x="2108568" y="5082967"/>
          <a:ext cx="3786214" cy="508636"/>
        </p:xfrm>
        <a:graphic>
          <a:graphicData uri="http://schemas.openxmlformats.org/drawingml/2006/table">
            <a:tbl>
              <a:tblPr/>
              <a:tblGrid>
                <a:gridCol w="62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8636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71812"/>
              </p:ext>
            </p:extLst>
          </p:nvPr>
        </p:nvGraphicFramePr>
        <p:xfrm>
          <a:off x="2107388" y="5624514"/>
          <a:ext cx="2536620" cy="527907"/>
        </p:xfrm>
        <a:graphic>
          <a:graphicData uri="http://schemas.openxmlformats.org/drawingml/2006/table">
            <a:tbl>
              <a:tblPr/>
              <a:tblGrid>
                <a:gridCol w="632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90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1214414" y="21419"/>
            <a:ext cx="71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света</a:t>
            </a:r>
          </a:p>
          <a:p>
            <a:pPr algn="ctr">
              <a:defRPr/>
            </a:pPr>
            <a:r>
              <a:rPr lang="ru-RU" sz="3200" spc="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Тела, способные излучать свет</a:t>
            </a:r>
          </a:p>
        </p:txBody>
      </p:sp>
      <p:sp>
        <p:nvSpPr>
          <p:cNvPr id="26" name="TextBox 2"/>
          <p:cNvSpPr txBox="1">
            <a:spLocks noChangeArrowheads="1"/>
          </p:cNvSpPr>
          <p:nvPr/>
        </p:nvSpPr>
        <p:spPr bwMode="auto">
          <a:xfrm>
            <a:off x="593424" y="1579960"/>
            <a:ext cx="2857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696775" y="1145071"/>
            <a:ext cx="30283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искусственные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858528" y="4483047"/>
            <a:ext cx="7500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 в однородной среде распространяется прямолинейно - закон прямолинейного распространения света</a:t>
            </a:r>
          </a:p>
        </p:txBody>
      </p:sp>
      <p:sp>
        <p:nvSpPr>
          <p:cNvPr id="30" name="TextBox 6"/>
          <p:cNvSpPr txBox="1">
            <a:spLocks noChangeArrowheads="1"/>
          </p:cNvSpPr>
          <p:nvPr/>
        </p:nvSpPr>
        <p:spPr bwMode="auto">
          <a:xfrm>
            <a:off x="4327117" y="1764583"/>
            <a:ext cx="1428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ambria" pitchFamily="18" charset="0"/>
              </a:rPr>
              <a:t>тепловые </a:t>
            </a:r>
            <a:endParaRPr lang="ru-RU" sz="200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2395282" y="1229783"/>
            <a:ext cx="1214438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cxnSpLocks/>
          </p:cNvCxnSpPr>
          <p:nvPr/>
        </p:nvCxnSpPr>
        <p:spPr>
          <a:xfrm>
            <a:off x="6584947" y="1068734"/>
            <a:ext cx="430111" cy="293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>
          <a:xfrm flipH="1">
            <a:off x="5676677" y="1741923"/>
            <a:ext cx="126971" cy="108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>
          <a:xfrm>
            <a:off x="7823038" y="1735676"/>
            <a:ext cx="317164" cy="39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8550A455-6839-56EE-B30C-56E66D133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9" t="-947" r="667" b="14105"/>
          <a:stretch/>
        </p:blipFill>
        <p:spPr bwMode="auto">
          <a:xfrm>
            <a:off x="910575" y="2082139"/>
            <a:ext cx="1905164" cy="186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71EA0D-3B41-DEFD-C1AD-0DEA1CB5D599}"/>
              </a:ext>
            </a:extLst>
          </p:cNvPr>
          <p:cNvSpPr txBox="1"/>
          <p:nvPr/>
        </p:nvSpPr>
        <p:spPr>
          <a:xfrm>
            <a:off x="7015058" y="2062180"/>
            <a:ext cx="2131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люминесцентные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42670FB-DAA7-FB91-D5AD-6BDD381B4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" t="42186" r="6719" b="35522"/>
          <a:stretch/>
        </p:blipFill>
        <p:spPr bwMode="auto">
          <a:xfrm>
            <a:off x="6121704" y="2431512"/>
            <a:ext cx="2973222" cy="42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68D71FDF-C441-A9E1-786B-6357C85488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0" t="5956" r="21298" b="6186"/>
          <a:stretch/>
        </p:blipFill>
        <p:spPr bwMode="auto">
          <a:xfrm>
            <a:off x="4138242" y="2134301"/>
            <a:ext cx="1296144" cy="207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29F40FF7-BB1E-B9C0-AED2-486F3A9636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17691" r="58663" b="9262"/>
          <a:stretch/>
        </p:blipFill>
        <p:spPr bwMode="auto">
          <a:xfrm>
            <a:off x="395536" y="1340768"/>
            <a:ext cx="34563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93F99F-A885-9064-30DC-DE4ACC67B82E}"/>
              </a:ext>
            </a:extLst>
          </p:cNvPr>
          <p:cNvSpPr txBox="1"/>
          <p:nvPr/>
        </p:nvSpPr>
        <p:spPr>
          <a:xfrm>
            <a:off x="4176464" y="1815207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Световой луч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линия, вдоль которой распространяется энергия от источника света.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98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AC5C6E9-2381-A0B7-E724-8B7F9067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550545" cy="214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4670975-3327-61AF-52F2-271968094261}"/>
              </a:ext>
            </a:extLst>
          </p:cNvPr>
          <p:cNvSpPr txBox="1"/>
          <p:nvPr/>
        </p:nvSpPr>
        <p:spPr>
          <a:xfrm>
            <a:off x="683568" y="2969554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Точечный источник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светящееся тело, размеры которого намного меньше расстояния до освещаемого объекта.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м_0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025" y="260648"/>
            <a:ext cx="4357688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841312" y="3313581"/>
            <a:ext cx="430268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«Если между глазом и каким-нибудь источником света поместить непрозрачный предмет, то источник света мы не увидим»: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300 лет до нашей эры писал Евклид. Этот закон древние египтяне использовали для установки колонн по прямой линии.</a:t>
            </a:r>
          </a:p>
        </p:txBody>
      </p:sp>
      <p:pic>
        <p:nvPicPr>
          <p:cNvPr id="4" name="Рисунок 3" descr="pe_016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0648"/>
            <a:ext cx="2760662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8FD6F86-D4AE-4B97-EE2F-8931CDB06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3" y="1556792"/>
            <a:ext cx="8782594" cy="240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07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11960" y="114594"/>
            <a:ext cx="5040561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Тень - область пространства,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в которую не попадает свет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от источника.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Полутень - область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пространства, в которую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свет от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источника света.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5230D2-5C1D-1485-E958-41D24ECA27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6" t="4397" r="13942" b="49442"/>
          <a:stretch/>
        </p:blipFill>
        <p:spPr bwMode="auto">
          <a:xfrm>
            <a:off x="0" y="1152279"/>
            <a:ext cx="425189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6FA4D49-920E-3FED-CE8F-858036B98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49382" r="4168" b="8642"/>
          <a:stretch/>
        </p:blipFill>
        <p:spPr bwMode="auto">
          <a:xfrm>
            <a:off x="1282608" y="3969060"/>
            <a:ext cx="613762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2"/>
            <a:ext cx="8015318" cy="21510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лучи и линии, применяемые для графического изображения отражения света.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989139"/>
            <a:ext cx="7772400" cy="360010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476375" y="4076700"/>
            <a:ext cx="55435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Rectangle 5" descr="Светлый диагональный 2"/>
          <p:cNvSpPr>
            <a:spLocks noChangeArrowheads="1"/>
          </p:cNvSpPr>
          <p:nvPr/>
        </p:nvSpPr>
        <p:spPr bwMode="auto">
          <a:xfrm>
            <a:off x="1476375" y="4076700"/>
            <a:ext cx="5543550" cy="288925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284663" y="23495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27313" y="2708275"/>
            <a:ext cx="15843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284663" y="2708275"/>
            <a:ext cx="1655762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Arc 9"/>
          <p:cNvSpPr>
            <a:spLocks/>
          </p:cNvSpPr>
          <p:nvPr/>
        </p:nvSpPr>
        <p:spPr bwMode="auto">
          <a:xfrm flipH="1">
            <a:off x="3779838" y="3284538"/>
            <a:ext cx="287337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10"/>
          <p:cNvSpPr>
            <a:spLocks/>
          </p:cNvSpPr>
          <p:nvPr/>
        </p:nvSpPr>
        <p:spPr bwMode="auto">
          <a:xfrm>
            <a:off x="4356100" y="3284538"/>
            <a:ext cx="360363" cy="288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A6DAF3-2AC9-E519-767E-EDE7232BF526}"/>
              </a:ext>
            </a:extLst>
          </p:cNvPr>
          <p:cNvSpPr txBox="1"/>
          <p:nvPr/>
        </p:nvSpPr>
        <p:spPr>
          <a:xfrm>
            <a:off x="2537582" y="5495530"/>
            <a:ext cx="5671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t>Назови эти линии и углы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281</TotalTime>
  <Words>279</Words>
  <Application>Microsoft Office PowerPoint</Application>
  <PresentationFormat>Экран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Cambria</vt:lpstr>
      <vt:lpstr>Century</vt:lpstr>
      <vt:lpstr>Gill Sans MT</vt:lpstr>
      <vt:lpstr>Times New Roman</vt:lpstr>
      <vt:lpstr>Wingdings</vt:lpstr>
      <vt:lpstr>Галерея</vt:lpstr>
      <vt:lpstr>Источники света. Распространение света Отражение света.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света. Распространение света Отражение света.</dc:title>
  <dc:creator>Admin</dc:creator>
  <cp:lastModifiedBy>Владимир Куликов</cp:lastModifiedBy>
  <cp:revision>9</cp:revision>
  <dcterms:created xsi:type="dcterms:W3CDTF">2010-04-25T06:44:32Z</dcterms:created>
  <dcterms:modified xsi:type="dcterms:W3CDTF">2023-03-30T12:33:14Z</dcterms:modified>
</cp:coreProperties>
</file>