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7" r:id="rId2"/>
    <p:sldId id="258" r:id="rId3"/>
    <p:sldId id="279" r:id="rId4"/>
    <p:sldId id="282" r:id="rId5"/>
    <p:sldId id="291" r:id="rId6"/>
    <p:sldId id="268" r:id="rId7"/>
    <p:sldId id="284" r:id="rId8"/>
    <p:sldId id="285" r:id="rId9"/>
    <p:sldId id="288" r:id="rId10"/>
    <p:sldId id="270" r:id="rId11"/>
    <p:sldId id="266" r:id="rId12"/>
    <p:sldId id="273" r:id="rId13"/>
    <p:sldId id="289" r:id="rId14"/>
    <p:sldId id="275" r:id="rId15"/>
    <p:sldId id="259" r:id="rId16"/>
    <p:sldId id="260" r:id="rId17"/>
    <p:sldId id="286" r:id="rId18"/>
    <p:sldId id="292" r:id="rId19"/>
    <p:sldId id="290" r:id="rId20"/>
    <p:sldId id="293" r:id="rId21"/>
    <p:sldId id="294" r:id="rId22"/>
  </p:sldIdLst>
  <p:sldSz cx="10693400" cy="7556500"/>
  <p:notesSz cx="10693400" cy="7556500"/>
  <p:embeddedFontLst>
    <p:embeddedFont>
      <p:font typeface="Palatino Linotype" panose="02040502050505030304" pitchFamily="18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Verdana" panose="020B0604030504040204" pitchFamily="34" charset="0"/>
      <p:regular r:id="rId31"/>
      <p:bold r:id="rId32"/>
      <p:italic r:id="rId33"/>
      <p:boldItalic r:id="rId34"/>
    </p:embeddedFont>
    <p:embeddedFont>
      <p:font typeface="Aharoni" panose="02010803020104030203" pitchFamily="2" charset="-79"/>
      <p:bold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Comic Sans MS" panose="030F0702030302020204" pitchFamily="66" charset="0"/>
      <p:regular r:id="rId40"/>
      <p:bold r:id="rId4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25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770737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D9B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20942" y="770737"/>
            <a:ext cx="4672457" cy="601503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5590082"/>
            <a:ext cx="310515" cy="103505"/>
          </a:xfrm>
          <a:custGeom>
            <a:avLst/>
            <a:gdLst/>
            <a:ahLst/>
            <a:cxnLst/>
            <a:rect l="l" t="t" r="r" b="b"/>
            <a:pathLst>
              <a:path w="310515" h="103504">
                <a:moveTo>
                  <a:pt x="309956" y="103035"/>
                </a:moveTo>
                <a:lnTo>
                  <a:pt x="0" y="103035"/>
                </a:lnTo>
                <a:lnTo>
                  <a:pt x="0" y="0"/>
                </a:lnTo>
                <a:lnTo>
                  <a:pt x="309956" y="0"/>
                </a:lnTo>
                <a:lnTo>
                  <a:pt x="309956" y="1030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70037" y="1643784"/>
            <a:ext cx="8953325" cy="8369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50" b="0" i="0">
                <a:solidFill>
                  <a:srgbClr val="040707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140" dirty="0">
                <a:latin typeface="Comic Sans MS"/>
                <a:cs typeface="Comic Sans MS"/>
              </a:rPr>
              <a:t>@</a:t>
            </a:r>
            <a:r>
              <a:rPr spc="80" dirty="0"/>
              <a:t>annlessons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D9B93D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040707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50" b="0" i="0">
                <a:solidFill>
                  <a:srgbClr val="040707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140" dirty="0">
                <a:latin typeface="Comic Sans MS"/>
                <a:cs typeface="Comic Sans MS"/>
              </a:rPr>
              <a:t>@</a:t>
            </a:r>
            <a:r>
              <a:rPr spc="80" dirty="0"/>
              <a:t>annlessons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D9B93D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50" b="0" i="0">
                <a:solidFill>
                  <a:srgbClr val="040707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140" dirty="0">
                <a:latin typeface="Comic Sans MS"/>
                <a:cs typeface="Comic Sans MS"/>
              </a:rPr>
              <a:t>@</a:t>
            </a:r>
            <a:r>
              <a:rPr spc="80" dirty="0"/>
              <a:t>annlessons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D9B93D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50" b="0" i="0">
                <a:solidFill>
                  <a:srgbClr val="040707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140" dirty="0">
                <a:latin typeface="Comic Sans MS"/>
                <a:cs typeface="Comic Sans MS"/>
              </a:rPr>
              <a:t>@</a:t>
            </a:r>
            <a:r>
              <a:rPr spc="80" dirty="0"/>
              <a:t>annlessons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50" b="0" i="0">
                <a:solidFill>
                  <a:srgbClr val="040707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140" dirty="0">
                <a:latin typeface="Comic Sans MS"/>
                <a:cs typeface="Comic Sans MS"/>
              </a:rPr>
              <a:t>@</a:t>
            </a:r>
            <a:r>
              <a:rPr spc="80" dirty="0"/>
              <a:t>annlessons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005" y="2870711"/>
            <a:ext cx="9089390" cy="996748"/>
          </a:xfrm>
        </p:spPr>
        <p:txBody>
          <a:bodyPr anchor="b"/>
          <a:lstStyle>
            <a:lvl1pPr algn="ctr">
              <a:defRPr sz="647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675" y="3968912"/>
            <a:ext cx="8020050" cy="398699"/>
          </a:xfrm>
        </p:spPr>
        <p:txBody>
          <a:bodyPr/>
          <a:lstStyle>
            <a:lvl1pPr marL="0" indent="0" algn="ctr">
              <a:buNone/>
              <a:defRPr sz="2591"/>
            </a:lvl1pPr>
            <a:lvl2pPr marL="493547" indent="0" algn="ctr">
              <a:buNone/>
              <a:defRPr sz="2159"/>
            </a:lvl2pPr>
            <a:lvl3pPr marL="987095" indent="0" algn="ctr">
              <a:buNone/>
              <a:defRPr sz="1943"/>
            </a:lvl3pPr>
            <a:lvl4pPr marL="1480642" indent="0" algn="ctr">
              <a:buNone/>
              <a:defRPr sz="1727"/>
            </a:lvl4pPr>
            <a:lvl5pPr marL="1974190" indent="0" algn="ctr">
              <a:buNone/>
              <a:defRPr sz="1727"/>
            </a:lvl5pPr>
            <a:lvl6pPr marL="2467737" indent="0" algn="ctr">
              <a:buNone/>
              <a:defRPr sz="1727"/>
            </a:lvl6pPr>
            <a:lvl7pPr marL="2961284" indent="0" algn="ctr">
              <a:buNone/>
              <a:defRPr sz="1727"/>
            </a:lvl7pPr>
            <a:lvl8pPr marL="3454832" indent="0" algn="ctr">
              <a:buNone/>
              <a:defRPr sz="1727"/>
            </a:lvl8pPr>
            <a:lvl9pPr marL="3948379" indent="0" algn="ctr">
              <a:buNone/>
              <a:defRPr sz="1727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670" y="7027545"/>
            <a:ext cx="2459482" cy="276999"/>
          </a:xfrm>
        </p:spPr>
        <p:txBody>
          <a:bodyPr/>
          <a:lstStyle/>
          <a:p>
            <a:fld id="{21A994F7-8B52-410A-BE42-8D41F8DF14C1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7855" y="6674766"/>
            <a:ext cx="544195" cy="84639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9248" y="7027545"/>
            <a:ext cx="2459482" cy="276999"/>
          </a:xfrm>
        </p:spPr>
        <p:txBody>
          <a:bodyPr/>
          <a:lstStyle/>
          <a:p>
            <a:fld id="{5CE51DDF-34EB-4FDF-A0EA-F81A17E184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34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9220" y="961856"/>
            <a:ext cx="2332990" cy="6673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D9B93D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5822" y="1573347"/>
            <a:ext cx="7320280" cy="4851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040707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0057855" y="6674766"/>
            <a:ext cx="544195" cy="106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" b="0" i="0">
                <a:solidFill>
                  <a:srgbClr val="040707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140" dirty="0">
                <a:latin typeface="Comic Sans MS"/>
                <a:cs typeface="Comic Sans MS"/>
              </a:rPr>
              <a:t>@</a:t>
            </a:r>
            <a:r>
              <a:rPr spc="80" dirty="0"/>
              <a:t>annlessons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png"/><Relationship Id="rId7" Type="http://schemas.openxmlformats.org/officeDocument/2006/relationships/image" Target="../media/image1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7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png"/><Relationship Id="rId7" Type="http://schemas.openxmlformats.org/officeDocument/2006/relationships/image" Target="../media/image1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7.pn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5376" y="654050"/>
            <a:ext cx="10226674" cy="494045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ru-RU" sz="8000" spc="45" dirty="0"/>
              <a:t>Урок </a:t>
            </a:r>
            <a:br>
              <a:rPr lang="ru-RU" sz="8000" spc="45" dirty="0"/>
            </a:br>
            <a:r>
              <a:rPr lang="ru-RU" sz="8000" spc="45" dirty="0"/>
              <a:t>окружающего мира </a:t>
            </a:r>
            <a:br>
              <a:rPr lang="ru-RU" sz="8000" spc="45" dirty="0"/>
            </a:br>
            <a:r>
              <a:rPr lang="ru-RU" sz="8000" spc="45" dirty="0"/>
              <a:t>в 4 классе </a:t>
            </a:r>
            <a:endParaRPr sz="8000" dirty="0"/>
          </a:p>
        </p:txBody>
      </p:sp>
      <p:sp>
        <p:nvSpPr>
          <p:cNvPr id="4" name="object 4"/>
          <p:cNvSpPr/>
          <p:nvPr/>
        </p:nvSpPr>
        <p:spPr>
          <a:xfrm>
            <a:off x="0" y="770737"/>
            <a:ext cx="466725" cy="6015355"/>
          </a:xfrm>
          <a:custGeom>
            <a:avLst/>
            <a:gdLst/>
            <a:ahLst/>
            <a:cxnLst/>
            <a:rect l="l" t="t" r="r" b="b"/>
            <a:pathLst>
              <a:path w="466725" h="6015355">
                <a:moveTo>
                  <a:pt x="46647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466470" y="0"/>
                </a:lnTo>
                <a:lnTo>
                  <a:pt x="466470" y="6015037"/>
                </a:lnTo>
                <a:close/>
              </a:path>
            </a:pathLst>
          </a:custGeom>
          <a:solidFill>
            <a:srgbClr val="D9B93D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442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029F8A3-A0BF-40FB-A11C-BA0CCD20A7A2}"/>
              </a:ext>
            </a:extLst>
          </p:cNvPr>
          <p:cNvSpPr txBox="1"/>
          <p:nvPr/>
        </p:nvSpPr>
        <p:spPr>
          <a:xfrm>
            <a:off x="295878" y="1111250"/>
            <a:ext cx="1053722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Palatino Linotype" panose="02040502050505030304" pitchFamily="18" charset="0"/>
              </a:rPr>
              <a:t>	Над </a:t>
            </a:r>
            <a:r>
              <a:rPr lang="ru-RU" sz="3200" dirty="0">
                <a:latin typeface="Palatino Linotype" panose="02040502050505030304" pitchFamily="18" charset="0"/>
              </a:rPr>
              <a:t>созданием книги трудились несколько мастеров:  </a:t>
            </a:r>
            <a:r>
              <a:rPr lang="ru-RU" sz="3200" b="1" dirty="0">
                <a:latin typeface="Palatino Linotype" panose="02040502050505030304" pitchFamily="18" charset="0"/>
              </a:rPr>
              <a:t>переписчики текста, художники, переплётчики.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F9A94FA-FEA6-4D39-83FF-3AC170215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630" y="3321048"/>
            <a:ext cx="3997495" cy="391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C08D2532-F9E8-4E38-9B0D-B89AF652E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865" y="3321049"/>
            <a:ext cx="4895850" cy="395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63095DF4-82B8-4544-862A-320AEDD30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372586"/>
            <a:ext cx="4495800" cy="830997"/>
          </a:xfrm>
        </p:spPr>
        <p:txBody>
          <a:bodyPr/>
          <a:lstStyle/>
          <a:p>
            <a:pPr algn="l"/>
            <a:r>
              <a:rPr lang="ru-RU" sz="5400" dirty="0"/>
              <a:t>МАСТЕРА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7880FBF-B0BE-4632-88E8-5749CC819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500" y="3321050"/>
            <a:ext cx="2484356" cy="3952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38C17F82-0074-43A0-990B-5DF19FB784C1}"/>
              </a:ext>
            </a:extLst>
          </p:cNvPr>
          <p:cNvSpPr/>
          <p:nvPr/>
        </p:nvSpPr>
        <p:spPr>
          <a:xfrm>
            <a:off x="939985" y="1112430"/>
            <a:ext cx="10092055" cy="6015355"/>
          </a:xfrm>
          <a:custGeom>
            <a:avLst/>
            <a:gdLst/>
            <a:ahLst/>
            <a:cxnLst/>
            <a:rect l="l" t="t" r="r" b="b"/>
            <a:pathLst>
              <a:path w="10092055" h="6015355">
                <a:moveTo>
                  <a:pt x="10091890" y="0"/>
                </a:moveTo>
                <a:lnTo>
                  <a:pt x="8945766" y="0"/>
                </a:lnTo>
                <a:lnTo>
                  <a:pt x="8945766" y="5843232"/>
                </a:lnTo>
                <a:lnTo>
                  <a:pt x="0" y="5843232"/>
                </a:lnTo>
                <a:lnTo>
                  <a:pt x="0" y="5865507"/>
                </a:lnTo>
                <a:lnTo>
                  <a:pt x="8945766" y="5865507"/>
                </a:lnTo>
                <a:lnTo>
                  <a:pt x="8945766" y="6015037"/>
                </a:lnTo>
                <a:lnTo>
                  <a:pt x="10091890" y="6015037"/>
                </a:lnTo>
                <a:lnTo>
                  <a:pt x="10091890" y="0"/>
                </a:lnTo>
                <a:close/>
              </a:path>
            </a:pathLst>
          </a:custGeom>
          <a:solidFill>
            <a:srgbClr val="D9B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1300" y="1426241"/>
            <a:ext cx="9418323" cy="5557956"/>
          </a:xfrm>
          <a:prstGeom prst="rect">
            <a:avLst/>
          </a:prstGeom>
        </p:spPr>
        <p:txBody>
          <a:bodyPr vert="horz" wrap="square" lIns="0" tIns="13994" rIns="0" bIns="0" rtlCol="0">
            <a:spAutoFit/>
          </a:bodyPr>
          <a:lstStyle/>
          <a:p>
            <a:pPr marL="182880" marR="247015" indent="95250" algn="just">
              <a:lnSpc>
                <a:spcPct val="114900"/>
              </a:lnSpc>
            </a:pPr>
            <a:r>
              <a:rPr lang="ru-RU" sz="2400" b="0" spc="-15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    	</a:t>
            </a:r>
            <a:r>
              <a:rPr sz="2400" b="0" spc="-150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До</a:t>
            </a:r>
            <a:r>
              <a:rPr sz="2400" b="0" spc="-15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sz="2400" b="0" spc="-150" dirty="0">
                <a:solidFill>
                  <a:schemeClr val="tx1"/>
                </a:solidFill>
                <a:latin typeface="Palatino Linotype" panose="02040502050505030304" pitchFamily="18" charset="0"/>
              </a:rPr>
              <a:t>XIV века для письма </a:t>
            </a:r>
            <a:r>
              <a:rPr sz="2400" b="0" spc="-15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использовался</a:t>
            </a:r>
            <a:r>
              <a:rPr sz="2400" b="0" spc="-150" dirty="0">
                <a:solidFill>
                  <a:schemeClr val="tx1"/>
                </a:solidFill>
                <a:latin typeface="Palatino Linotype" panose="02040502050505030304" pitchFamily="18" charset="0"/>
              </a:rPr>
              <a:t>  </a:t>
            </a:r>
            <a:r>
              <a:rPr lang="ru-RU" sz="2400" b="0" spc="-150" dirty="0">
                <a:solidFill>
                  <a:schemeClr val="tx1"/>
                </a:solidFill>
                <a:latin typeface="Palatino Linotype" panose="02040502050505030304" pitchFamily="18" charset="0"/>
              </a:rPr>
              <a:t/>
            </a:r>
            <a:br>
              <a:rPr lang="ru-RU" sz="2400" b="0" spc="-150" dirty="0">
                <a:solidFill>
                  <a:schemeClr val="tx1"/>
                </a:solidFill>
                <a:latin typeface="Palatino Linotype" panose="02040502050505030304" pitchFamily="18" charset="0"/>
              </a:rPr>
            </a:br>
            <a:r>
              <a:rPr sz="3200" spc="-150" dirty="0" err="1">
                <a:latin typeface="Palatino Linotype" panose="02040502050505030304" pitchFamily="18" charset="0"/>
                <a:cs typeface="Times New Roman"/>
              </a:rPr>
              <a:t>пергамен</a:t>
            </a:r>
            <a:r>
              <a:rPr sz="2400" b="0" spc="-150" dirty="0">
                <a:latin typeface="Palatino Linotype" panose="02040502050505030304" pitchFamily="18" charset="0"/>
                <a:cs typeface="Times New Roman"/>
              </a:rPr>
              <a:t> </a:t>
            </a:r>
            <a:r>
              <a:rPr sz="2400" b="0" spc="-150" dirty="0">
                <a:latin typeface="Palatino Linotype" panose="02040502050505030304" pitchFamily="18" charset="0"/>
              </a:rPr>
              <a:t>– </a:t>
            </a:r>
            <a:r>
              <a:rPr sz="2400" b="0" spc="-150" dirty="0">
                <a:solidFill>
                  <a:schemeClr val="tx1"/>
                </a:solidFill>
                <a:latin typeface="Palatino Linotype" panose="02040502050505030304" pitchFamily="18" charset="0"/>
              </a:rPr>
              <a:t>материал из телячьей </a:t>
            </a:r>
            <a:r>
              <a:rPr sz="2400" b="0" spc="-15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кожи</a:t>
            </a:r>
            <a:r>
              <a:rPr sz="2400" b="0" spc="-150" dirty="0">
                <a:solidFill>
                  <a:schemeClr val="tx1"/>
                </a:solidFill>
                <a:latin typeface="Palatino Linotype" panose="02040502050505030304" pitchFamily="18" charset="0"/>
              </a:rPr>
              <a:t>.</a:t>
            </a:r>
            <a:r>
              <a:rPr lang="ru-RU" sz="2400" b="0" spc="-150" dirty="0">
                <a:solidFill>
                  <a:schemeClr val="tx1"/>
                </a:solidFill>
                <a:latin typeface="Palatino Linotype" panose="02040502050505030304" pitchFamily="18" charset="0"/>
              </a:rPr>
              <a:t/>
            </a:r>
            <a:br>
              <a:rPr lang="ru-RU" sz="2400" b="0" spc="-150" dirty="0">
                <a:solidFill>
                  <a:schemeClr val="tx1"/>
                </a:solidFill>
                <a:latin typeface="Palatino Linotype" panose="02040502050505030304" pitchFamily="18" charset="0"/>
              </a:rPr>
            </a:br>
            <a:r>
              <a:rPr lang="ru-RU" sz="2400" spc="-150" dirty="0">
                <a:solidFill>
                  <a:schemeClr val="tx1"/>
                </a:solidFill>
                <a:latin typeface="Palatino Linotype" panose="02040502050505030304" pitchFamily="18" charset="0"/>
              </a:rPr>
              <a:t/>
            </a:r>
            <a:br>
              <a:rPr lang="ru-RU" sz="2400" spc="-150" dirty="0">
                <a:solidFill>
                  <a:schemeClr val="tx1"/>
                </a:solidFill>
                <a:latin typeface="Palatino Linotype" panose="02040502050505030304" pitchFamily="18" charset="0"/>
              </a:rPr>
            </a:br>
            <a:r>
              <a:rPr lang="ru-RU" sz="2400" spc="-15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	</a:t>
            </a:r>
            <a:r>
              <a:rPr lang="ru-RU" sz="2800" b="0" spc="-150" dirty="0" smtClean="0">
                <a:solidFill>
                  <a:srgbClr val="040707"/>
                </a:solidFill>
                <a:latin typeface="Palatino Linotype" panose="02040502050505030304" pitchFamily="18" charset="0"/>
              </a:rPr>
              <a:t>С </a:t>
            </a:r>
            <a:r>
              <a:rPr lang="ru-RU" sz="2800" b="0" spc="-150" dirty="0">
                <a:solidFill>
                  <a:srgbClr val="040707"/>
                </a:solidFill>
                <a:latin typeface="Palatino Linotype" panose="02040502050505030304" pitchFamily="18" charset="0"/>
              </a:rPr>
              <a:t>появлением пергамена изменилась форма книги - вместо  свитка приобрела вид, близкий к современному.</a:t>
            </a:r>
            <a:r>
              <a:rPr lang="ru-RU" sz="2800" b="0" spc="-150" dirty="0">
                <a:latin typeface="Palatino Linotype" panose="02040502050505030304" pitchFamily="18" charset="0"/>
              </a:rPr>
              <a:t/>
            </a:r>
            <a:br>
              <a:rPr lang="ru-RU" sz="2800" b="0" spc="-150" dirty="0">
                <a:latin typeface="Palatino Linotype" panose="02040502050505030304" pitchFamily="18" charset="0"/>
              </a:rPr>
            </a:br>
            <a:r>
              <a:rPr lang="ru-RU" sz="2800" b="0" spc="-150" dirty="0">
                <a:solidFill>
                  <a:srgbClr val="040707"/>
                </a:solidFill>
                <a:latin typeface="Palatino Linotype" panose="02040502050505030304" pitchFamily="18" charset="0"/>
              </a:rPr>
              <a:t>Листы пергамена обрезались по краям, им придавалась  прямоугольная форма. Сложенные пополам, они представляли  собой 4 книжных страницы - тетрадь.</a:t>
            </a:r>
            <a:r>
              <a:rPr lang="ru-RU" sz="5400" b="0" dirty="0">
                <a:latin typeface="Palatino Linotype"/>
                <a:cs typeface="Palatino Linotype"/>
              </a:rPr>
              <a:t/>
            </a:r>
            <a:br>
              <a:rPr lang="ru-RU" sz="5400" b="0" dirty="0">
                <a:latin typeface="Palatino Linotype"/>
                <a:cs typeface="Palatino Linotype"/>
              </a:rPr>
            </a:br>
            <a:r>
              <a:rPr sz="4800" spc="-55" dirty="0">
                <a:solidFill>
                  <a:schemeClr val="tx1"/>
                </a:solidFill>
              </a:rPr>
              <a:t> </a:t>
            </a:r>
            <a:r>
              <a:rPr lang="ru-RU" sz="4800" spc="-55" dirty="0">
                <a:solidFill>
                  <a:schemeClr val="tx1"/>
                </a:solidFill>
              </a:rPr>
              <a:t/>
            </a:r>
            <a:br>
              <a:rPr lang="ru-RU" sz="4800" spc="-55" dirty="0">
                <a:solidFill>
                  <a:schemeClr val="tx1"/>
                </a:solidFill>
              </a:rPr>
            </a:br>
            <a:endParaRPr sz="4800" dirty="0">
              <a:solidFill>
                <a:schemeClr val="tx1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46146" y="5506477"/>
            <a:ext cx="6289081" cy="2061994"/>
            <a:chOff x="38742" y="4146405"/>
            <a:chExt cx="7665169" cy="245497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 rot="974518">
              <a:off x="4235433" y="4146405"/>
              <a:ext cx="3422359" cy="242935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 rot="934536">
              <a:off x="4189314" y="4172024"/>
              <a:ext cx="3514597" cy="2429356"/>
            </a:xfrm>
            <a:custGeom>
              <a:avLst/>
              <a:gdLst/>
              <a:ahLst/>
              <a:cxnLst/>
              <a:rect l="l" t="t" r="r" b="b"/>
              <a:pathLst>
                <a:path w="4514215" h="3562350">
                  <a:moveTo>
                    <a:pt x="0" y="924097"/>
                  </a:moveTo>
                  <a:lnTo>
                    <a:pt x="3886541" y="0"/>
                  </a:lnTo>
                  <a:lnTo>
                    <a:pt x="4513832" y="2638242"/>
                  </a:lnTo>
                  <a:lnTo>
                    <a:pt x="627290" y="3562339"/>
                  </a:lnTo>
                  <a:lnTo>
                    <a:pt x="0" y="924097"/>
                  </a:lnTo>
                  <a:close/>
                </a:path>
              </a:pathLst>
            </a:custGeom>
            <a:ln w="32767">
              <a:solidFill>
                <a:srgbClr val="7E5F00"/>
              </a:solidFill>
            </a:ln>
          </p:spPr>
          <p:txBody>
            <a:bodyPr wrap="square" lIns="0" tIns="0" rIns="0" bIns="0" rtlCol="0"/>
            <a:lstStyle/>
            <a:p>
              <a:endParaRPr sz="1983" dirty="0"/>
            </a:p>
          </p:txBody>
        </p:sp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xmlns="" id="{D706CA74-FA07-4256-8D0E-1EF626DA47C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742" y="4289314"/>
              <a:ext cx="3418557" cy="2203214"/>
            </a:xfrm>
            <a:prstGeom prst="rect">
              <a:avLst/>
            </a:prstGeom>
          </p:spPr>
        </p:pic>
        <p:sp>
          <p:nvSpPr>
            <p:cNvPr id="12" name="object 8">
              <a:extLst>
                <a:ext uri="{FF2B5EF4-FFF2-40B4-BE49-F238E27FC236}">
                  <a16:creationId xmlns:a16="http://schemas.microsoft.com/office/drawing/2014/main" xmlns="" id="{82712A22-8861-4DAF-AAFC-EBD9EC3C91DA}"/>
                </a:ext>
              </a:extLst>
            </p:cNvPr>
            <p:cNvSpPr/>
            <p:nvPr/>
          </p:nvSpPr>
          <p:spPr>
            <a:xfrm>
              <a:off x="38742" y="4289313"/>
              <a:ext cx="3422359" cy="2203215"/>
            </a:xfrm>
            <a:custGeom>
              <a:avLst/>
              <a:gdLst/>
              <a:ahLst/>
              <a:cxnLst/>
              <a:rect l="l" t="t" r="r" b="b"/>
              <a:pathLst>
                <a:path w="4934585" h="3630295">
                  <a:moveTo>
                    <a:pt x="0" y="1021332"/>
                  </a:moveTo>
                  <a:lnTo>
                    <a:pt x="4317291" y="0"/>
                  </a:lnTo>
                  <a:lnTo>
                    <a:pt x="4934418" y="2608669"/>
                  </a:lnTo>
                  <a:lnTo>
                    <a:pt x="617127" y="3630001"/>
                  </a:lnTo>
                  <a:lnTo>
                    <a:pt x="0" y="1021332"/>
                  </a:lnTo>
                  <a:close/>
                </a:path>
              </a:pathLst>
            </a:custGeom>
            <a:ln w="32767">
              <a:solidFill>
                <a:srgbClr val="7E5F00"/>
              </a:solidFill>
            </a:ln>
          </p:spPr>
          <p:txBody>
            <a:bodyPr wrap="square" lIns="0" tIns="0" rIns="0" bIns="0" rtlCol="0"/>
            <a:lstStyle/>
            <a:p>
              <a:endParaRPr sz="1983" dirty="0"/>
            </a:p>
          </p:txBody>
        </p:sp>
      </p:grpSp>
      <p:sp>
        <p:nvSpPr>
          <p:cNvPr id="19" name="object 11">
            <a:extLst>
              <a:ext uri="{FF2B5EF4-FFF2-40B4-BE49-F238E27FC236}">
                <a16:creationId xmlns:a16="http://schemas.microsoft.com/office/drawing/2014/main" xmlns="" id="{164B9D92-7CEE-457D-A5F0-472BC2911196}"/>
              </a:ext>
            </a:extLst>
          </p:cNvPr>
          <p:cNvSpPr txBox="1">
            <a:spLocks/>
          </p:cNvSpPr>
          <p:nvPr/>
        </p:nvSpPr>
        <p:spPr>
          <a:xfrm>
            <a:off x="429427" y="422308"/>
            <a:ext cx="5680710" cy="84702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lvl1pPr>
              <a:defRPr sz="4200" b="1" i="0">
                <a:solidFill>
                  <a:srgbClr val="D9B93D"/>
                </a:solidFill>
                <a:latin typeface="Palatino Linotype"/>
                <a:ea typeface="+mj-ea"/>
                <a:cs typeface="Palatino Linotype"/>
              </a:defRPr>
            </a:lvl1pPr>
          </a:lstStyle>
          <a:p>
            <a:pPr marL="12700">
              <a:spcBef>
                <a:spcPts val="125"/>
              </a:spcBef>
            </a:pPr>
            <a:r>
              <a:rPr lang="ru-RU" sz="5400" kern="0" spc="155" dirty="0"/>
              <a:t>МАТЕРИАЛ</a:t>
            </a:r>
            <a:endParaRPr lang="ru-RU" sz="5400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2042" y="7393776"/>
            <a:ext cx="9490710" cy="22860"/>
          </a:xfrm>
          <a:custGeom>
            <a:avLst/>
            <a:gdLst/>
            <a:ahLst/>
            <a:cxnLst/>
            <a:rect l="l" t="t" r="r" b="b"/>
            <a:pathLst>
              <a:path w="9490710" h="22859">
                <a:moveTo>
                  <a:pt x="9490367" y="22275"/>
                </a:moveTo>
                <a:lnTo>
                  <a:pt x="0" y="22275"/>
                </a:lnTo>
                <a:lnTo>
                  <a:pt x="0" y="0"/>
                </a:lnTo>
                <a:lnTo>
                  <a:pt x="9490367" y="0"/>
                </a:lnTo>
                <a:lnTo>
                  <a:pt x="9490367" y="22275"/>
                </a:lnTo>
                <a:close/>
              </a:path>
            </a:pathLst>
          </a:custGeom>
          <a:solidFill>
            <a:srgbClr val="D9B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94689" y="975630"/>
            <a:ext cx="9904022" cy="434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9525" algn="just">
              <a:lnSpc>
                <a:spcPct val="108600"/>
              </a:lnSpc>
              <a:spcBef>
                <a:spcPts val="95"/>
              </a:spcBef>
            </a:pPr>
            <a:r>
              <a:rPr lang="ru-RU" sz="3200" spc="-20" dirty="0" smtClean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	В</a:t>
            </a:r>
            <a:r>
              <a:rPr lang="ru-RU" sz="3200" spc="-105" dirty="0" smtClean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 </a:t>
            </a:r>
            <a:r>
              <a:rPr lang="ru-RU" sz="3200" spc="-3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к</a:t>
            </a:r>
            <a:r>
              <a:rPr lang="ru-RU" sz="3200" spc="-9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а</a:t>
            </a:r>
            <a:r>
              <a:rPr lang="ru-RU" sz="3200" spc="-6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ч</a:t>
            </a:r>
            <a:r>
              <a:rPr lang="ru-RU" sz="3200" spc="-1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е</a:t>
            </a:r>
            <a:r>
              <a:rPr lang="ru-RU" sz="3200" spc="1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с</a:t>
            </a:r>
            <a:r>
              <a:rPr lang="ru-RU" sz="3200" spc="2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т</a:t>
            </a:r>
            <a:r>
              <a:rPr lang="ru-RU" sz="3200" spc="-7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в</a:t>
            </a:r>
            <a:r>
              <a:rPr lang="ru-RU" sz="3200" spc="-3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е</a:t>
            </a:r>
            <a:r>
              <a:rPr lang="ru-RU" sz="3200" spc="-10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 </a:t>
            </a:r>
            <a:r>
              <a:rPr lang="ru-RU" sz="3200" spc="-3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о</a:t>
            </a:r>
            <a:r>
              <a:rPr lang="ru-RU" sz="3200" spc="1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с</a:t>
            </a:r>
            <a:r>
              <a:rPr lang="ru-RU" sz="3200" spc="-2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н</a:t>
            </a:r>
            <a:r>
              <a:rPr lang="ru-RU" sz="3200" spc="-3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о</a:t>
            </a:r>
            <a:r>
              <a:rPr lang="ru-RU" sz="3200" spc="-7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в</a:t>
            </a:r>
            <a:r>
              <a:rPr lang="ru-RU" sz="3200" spc="-2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н</a:t>
            </a:r>
            <a:r>
              <a:rPr lang="ru-RU" sz="3200" spc="-114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ы</a:t>
            </a:r>
            <a:r>
              <a:rPr lang="ru-RU" sz="3200" spc="-13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х</a:t>
            </a:r>
            <a:r>
              <a:rPr lang="ru-RU" sz="3200" spc="-10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 </a:t>
            </a:r>
            <a:r>
              <a:rPr lang="ru-RU" sz="3200" spc="1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и</a:t>
            </a:r>
            <a:r>
              <a:rPr lang="ru-RU" sz="3200" spc="-2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н</a:t>
            </a:r>
            <a:r>
              <a:rPr lang="ru-RU" sz="3200" spc="1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с</a:t>
            </a:r>
            <a:r>
              <a:rPr lang="ru-RU" sz="3200" spc="2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т</a:t>
            </a:r>
            <a:r>
              <a:rPr lang="ru-RU" sz="3200" spc="1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р</a:t>
            </a:r>
            <a:r>
              <a:rPr lang="ru-RU" sz="3200" spc="-4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у</a:t>
            </a:r>
            <a:r>
              <a:rPr lang="ru-RU" sz="320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м</a:t>
            </a:r>
            <a:r>
              <a:rPr lang="ru-RU" sz="3200" spc="-1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е</a:t>
            </a:r>
            <a:r>
              <a:rPr lang="ru-RU" sz="3200" spc="-2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н</a:t>
            </a:r>
            <a:r>
              <a:rPr lang="ru-RU" sz="3200" spc="2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т</a:t>
            </a:r>
            <a:r>
              <a:rPr lang="ru-RU" sz="3200" spc="-3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о</a:t>
            </a:r>
            <a:r>
              <a:rPr lang="ru-RU" sz="3200" spc="-9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в</a:t>
            </a:r>
            <a:r>
              <a:rPr lang="ru-RU" sz="3200" spc="-10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 </a:t>
            </a:r>
            <a:r>
              <a:rPr lang="ru-RU" sz="3200" spc="-3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п</a:t>
            </a:r>
            <a:r>
              <a:rPr lang="ru-RU" sz="3200" spc="1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и</a:t>
            </a:r>
            <a:r>
              <a:rPr lang="ru-RU" sz="3200" spc="1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с</a:t>
            </a:r>
            <a:r>
              <a:rPr lang="ru-RU" sz="3200" spc="-5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ь</a:t>
            </a:r>
            <a:r>
              <a:rPr lang="ru-RU" sz="320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м</a:t>
            </a:r>
            <a:r>
              <a:rPr lang="ru-RU" sz="3200" spc="-11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а</a:t>
            </a:r>
            <a:r>
              <a:rPr lang="ru-RU" sz="3200" spc="-7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 </a:t>
            </a:r>
            <a:r>
              <a:rPr lang="ru-RU" sz="3200" spc="-9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в</a:t>
            </a:r>
            <a:r>
              <a:rPr lang="ru-RU" sz="3200" spc="-10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 </a:t>
            </a:r>
            <a:r>
              <a:rPr lang="ru-RU" sz="3200" spc="-2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з</a:t>
            </a:r>
            <a:r>
              <a:rPr lang="ru-RU" sz="3200" spc="-9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а</a:t>
            </a:r>
            <a:r>
              <a:rPr lang="ru-RU" sz="3200" spc="-3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п</a:t>
            </a:r>
            <a:r>
              <a:rPr lang="ru-RU" sz="3200" spc="1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и</a:t>
            </a:r>
            <a:r>
              <a:rPr lang="ru-RU" sz="3200" spc="1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с</a:t>
            </a:r>
            <a:r>
              <a:rPr lang="ru-RU" sz="3200" spc="-7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я</a:t>
            </a:r>
            <a:r>
              <a:rPr lang="ru-RU" sz="3200" spc="-9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х  </a:t>
            </a:r>
            <a:r>
              <a:rPr lang="ru-RU" sz="3200" spc="-3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упоминаются</a:t>
            </a:r>
            <a:r>
              <a:rPr lang="ru-RU" sz="3200" spc="-9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 </a:t>
            </a:r>
            <a:r>
              <a:rPr lang="ru-RU" sz="3200" b="1" spc="-10" dirty="0">
                <a:solidFill>
                  <a:srgbClr val="040707"/>
                </a:solidFill>
                <a:latin typeface="Palatino Linotype" panose="02040502050505030304" pitchFamily="18" charset="0"/>
                <a:cs typeface="Calibri"/>
              </a:rPr>
              <a:t>"</a:t>
            </a:r>
            <a:r>
              <a:rPr lang="ru-RU" sz="3200" b="1" spc="-1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перо</a:t>
            </a:r>
            <a:r>
              <a:rPr lang="ru-RU" sz="3200" b="1" spc="-10" dirty="0">
                <a:solidFill>
                  <a:srgbClr val="040707"/>
                </a:solidFill>
                <a:latin typeface="Palatino Linotype" panose="02040502050505030304" pitchFamily="18" charset="0"/>
                <a:cs typeface="Calibri"/>
              </a:rPr>
              <a:t>"</a:t>
            </a:r>
            <a:r>
              <a:rPr lang="ru-RU" sz="3200" b="1" spc="120" dirty="0">
                <a:solidFill>
                  <a:srgbClr val="040707"/>
                </a:solidFill>
                <a:latin typeface="Palatino Linotype" panose="02040502050505030304" pitchFamily="18" charset="0"/>
                <a:cs typeface="Calibri"/>
              </a:rPr>
              <a:t> </a:t>
            </a:r>
            <a:r>
              <a:rPr lang="ru-RU" sz="3200" b="1" spc="-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и</a:t>
            </a:r>
            <a:r>
              <a:rPr lang="ru-RU" sz="3200" b="1" spc="-9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 </a:t>
            </a:r>
            <a:r>
              <a:rPr lang="ru-RU" sz="3200" b="1" spc="-20" dirty="0">
                <a:solidFill>
                  <a:srgbClr val="040707"/>
                </a:solidFill>
                <a:latin typeface="Palatino Linotype" panose="02040502050505030304" pitchFamily="18" charset="0"/>
                <a:cs typeface="Calibri"/>
              </a:rPr>
              <a:t>"</a:t>
            </a:r>
            <a:r>
              <a:rPr lang="ru-RU" sz="3200" b="1" spc="-2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чернила</a:t>
            </a:r>
            <a:r>
              <a:rPr lang="ru-RU" sz="3200" b="1" spc="-20" dirty="0">
                <a:solidFill>
                  <a:srgbClr val="040707"/>
                </a:solidFill>
                <a:latin typeface="Palatino Linotype" panose="02040502050505030304" pitchFamily="18" charset="0"/>
                <a:cs typeface="Calibri"/>
              </a:rPr>
              <a:t>".</a:t>
            </a:r>
          </a:p>
          <a:p>
            <a:pPr marL="12065" marR="5080" indent="9525" algn="just">
              <a:lnSpc>
                <a:spcPct val="108600"/>
              </a:lnSpc>
              <a:spcBef>
                <a:spcPts val="95"/>
              </a:spcBef>
            </a:pPr>
            <a:endParaRPr lang="ru-RU" sz="3200" spc="-45" dirty="0">
              <a:solidFill>
                <a:srgbClr val="040707"/>
              </a:solidFill>
              <a:latin typeface="Palatino Linotype" panose="02040502050505030304" pitchFamily="18" charset="0"/>
              <a:cs typeface="Verdana"/>
            </a:endParaRPr>
          </a:p>
          <a:p>
            <a:pPr marL="12065" marR="5080" indent="9525" algn="just">
              <a:lnSpc>
                <a:spcPct val="108600"/>
              </a:lnSpc>
              <a:spcBef>
                <a:spcPts val="95"/>
              </a:spcBef>
            </a:pPr>
            <a:r>
              <a:rPr lang="ru-RU" sz="3200" spc="-45" dirty="0" smtClean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	Для</a:t>
            </a:r>
            <a:r>
              <a:rPr lang="ru-RU" sz="3200" spc="-114" dirty="0" smtClean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 </a:t>
            </a:r>
            <a:r>
              <a:rPr lang="ru-RU" sz="3200" spc="-3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украшения</a:t>
            </a:r>
            <a:r>
              <a:rPr lang="ru-RU" sz="3200" spc="-114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 </a:t>
            </a:r>
            <a:r>
              <a:rPr lang="ru-RU" sz="3200" spc="-1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рукописей</a:t>
            </a:r>
            <a:r>
              <a:rPr lang="ru-RU" sz="3200" spc="-11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 </a:t>
            </a:r>
            <a:r>
              <a:rPr lang="ru-RU" sz="3200" spc="-3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использовали</a:t>
            </a:r>
            <a:r>
              <a:rPr lang="ru-RU" sz="3200" spc="-114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 </a:t>
            </a:r>
            <a:r>
              <a:rPr lang="ru-RU" sz="3200" b="1" u="sng" spc="-1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природные </a:t>
            </a:r>
            <a:r>
              <a:rPr lang="ru-RU" sz="3200" b="1" u="sng" spc="-61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 </a:t>
            </a:r>
            <a:r>
              <a:rPr lang="ru-RU" sz="3200" b="1" u="sng" spc="-3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к</a:t>
            </a:r>
            <a:r>
              <a:rPr lang="ru-RU" sz="3200" b="1" u="sng" spc="1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р</a:t>
            </a:r>
            <a:r>
              <a:rPr lang="ru-RU" sz="3200" b="1" u="sng" spc="-9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а</a:t>
            </a:r>
            <a:r>
              <a:rPr lang="ru-RU" sz="3200" b="1" u="sng" spc="1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с</a:t>
            </a:r>
            <a:r>
              <a:rPr lang="ru-RU" sz="3200" b="1" u="sng" spc="-3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к</a:t>
            </a:r>
            <a:r>
              <a:rPr lang="ru-RU" sz="3200" b="1" u="sng" spc="-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и</a:t>
            </a:r>
            <a:r>
              <a:rPr lang="ru-RU" sz="3200" b="1" u="sng" spc="-5" dirty="0">
                <a:solidFill>
                  <a:srgbClr val="040707"/>
                </a:solidFill>
                <a:latin typeface="Palatino Linotype" panose="02040502050505030304" pitchFamily="18" charset="0"/>
                <a:cs typeface="Calibri"/>
              </a:rPr>
              <a:t>.</a:t>
            </a:r>
          </a:p>
          <a:p>
            <a:pPr marL="12065" marR="5080" indent="9525" algn="just">
              <a:lnSpc>
                <a:spcPct val="108600"/>
              </a:lnSpc>
              <a:spcBef>
                <a:spcPts val="95"/>
              </a:spcBef>
            </a:pPr>
            <a:r>
              <a:rPr lang="ru-RU" sz="3200" b="1" spc="-35" dirty="0">
                <a:latin typeface="Palatino Linotype" panose="02040502050505030304" pitchFamily="18" charset="0"/>
                <a:cs typeface="Verdana"/>
              </a:rPr>
              <a:t>о</a:t>
            </a:r>
            <a:r>
              <a:rPr lang="ru-RU" sz="3200" b="1" spc="-114" dirty="0">
                <a:latin typeface="Palatino Linotype" panose="02040502050505030304" pitchFamily="18" charset="0"/>
                <a:cs typeface="Verdana"/>
              </a:rPr>
              <a:t>х</a:t>
            </a:r>
            <a:r>
              <a:rPr lang="ru-RU" sz="3200" b="1" spc="15" dirty="0">
                <a:latin typeface="Palatino Linotype" panose="02040502050505030304" pitchFamily="18" charset="0"/>
                <a:cs typeface="Verdana"/>
              </a:rPr>
              <a:t>р</a:t>
            </a:r>
            <a:r>
              <a:rPr lang="ru-RU" sz="3200" b="1" spc="-110" dirty="0">
                <a:latin typeface="Palatino Linotype" panose="02040502050505030304" pitchFamily="18" charset="0"/>
                <a:cs typeface="Verdana"/>
              </a:rPr>
              <a:t>а</a:t>
            </a:r>
            <a:r>
              <a:rPr lang="ru-RU" sz="3200" spc="-9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 </a:t>
            </a:r>
            <a:r>
              <a:rPr lang="ru-RU" sz="3200" spc="195" dirty="0">
                <a:solidFill>
                  <a:srgbClr val="040707"/>
                </a:solidFill>
                <a:latin typeface="Palatino Linotype" panose="02040502050505030304" pitchFamily="18" charset="0"/>
                <a:cs typeface="Calibri"/>
              </a:rPr>
              <a:t>—</a:t>
            </a:r>
            <a:r>
              <a:rPr lang="ru-RU" sz="3200" spc="125" dirty="0">
                <a:solidFill>
                  <a:srgbClr val="040707"/>
                </a:solidFill>
                <a:latin typeface="Palatino Linotype" panose="02040502050505030304" pitchFamily="18" charset="0"/>
                <a:cs typeface="Calibri"/>
              </a:rPr>
              <a:t> </a:t>
            </a:r>
            <a:r>
              <a:rPr lang="ru-RU" sz="3200" spc="1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с</a:t>
            </a:r>
            <a:r>
              <a:rPr lang="ru-RU" sz="3200" spc="-7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в</a:t>
            </a:r>
            <a:r>
              <a:rPr lang="ru-RU" sz="3200" spc="-1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е</a:t>
            </a:r>
            <a:r>
              <a:rPr lang="ru-RU" sz="3200" spc="2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т</a:t>
            </a:r>
            <a:r>
              <a:rPr lang="ru-RU" sz="3200" spc="-5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л</a:t>
            </a:r>
            <a:r>
              <a:rPr lang="ru-RU" sz="3200" spc="-5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о</a:t>
            </a:r>
            <a:r>
              <a:rPr lang="ru-RU" sz="3200" spc="125" dirty="0">
                <a:solidFill>
                  <a:srgbClr val="040707"/>
                </a:solidFill>
                <a:latin typeface="Palatino Linotype" panose="02040502050505030304" pitchFamily="18" charset="0"/>
                <a:cs typeface="Calibri"/>
              </a:rPr>
              <a:t>-</a:t>
            </a:r>
            <a:r>
              <a:rPr lang="ru-RU" sz="3200" spc="-13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ж</a:t>
            </a:r>
            <a:r>
              <a:rPr lang="ru-RU" sz="3200" spc="-1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е</a:t>
            </a:r>
            <a:r>
              <a:rPr lang="ru-RU" sz="3200" spc="-5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л</a:t>
            </a:r>
            <a:r>
              <a:rPr lang="ru-RU" sz="3200" spc="2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т</a:t>
            </a:r>
            <a:r>
              <a:rPr lang="ru-RU" sz="3200" spc="-9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а</a:t>
            </a:r>
            <a:r>
              <a:rPr lang="ru-RU" sz="3200" spc="-9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я</a:t>
            </a:r>
            <a:r>
              <a:rPr lang="ru-RU" sz="3200" spc="-10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 </a:t>
            </a:r>
            <a:r>
              <a:rPr lang="ru-RU" sz="3200" spc="-3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к</a:t>
            </a:r>
            <a:r>
              <a:rPr lang="ru-RU" sz="3200" spc="1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р</a:t>
            </a:r>
            <a:r>
              <a:rPr lang="ru-RU" sz="3200" spc="-9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а</a:t>
            </a:r>
            <a:r>
              <a:rPr lang="ru-RU" sz="3200" spc="15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с</a:t>
            </a:r>
            <a:r>
              <a:rPr lang="ru-RU" sz="3200" spc="-3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к</a:t>
            </a:r>
            <a:r>
              <a:rPr lang="ru-RU" sz="3200" spc="-110" dirty="0">
                <a:solidFill>
                  <a:srgbClr val="040707"/>
                </a:solidFill>
                <a:latin typeface="Palatino Linotype" panose="02040502050505030304" pitchFamily="18" charset="0"/>
                <a:cs typeface="Verdana"/>
              </a:rPr>
              <a:t>а</a:t>
            </a:r>
            <a:r>
              <a:rPr lang="ru-RU" sz="3200" spc="10" dirty="0">
                <a:solidFill>
                  <a:srgbClr val="040707"/>
                </a:solidFill>
                <a:latin typeface="Palatino Linotype" panose="02040502050505030304" pitchFamily="18" charset="0"/>
                <a:cs typeface="Calibri"/>
              </a:rPr>
              <a:t>, </a:t>
            </a:r>
          </a:p>
          <a:p>
            <a:pPr marL="12065" marR="5080" indent="9525" algn="just">
              <a:lnSpc>
                <a:spcPct val="108600"/>
              </a:lnSpc>
              <a:spcBef>
                <a:spcPts val="95"/>
              </a:spcBef>
            </a:pPr>
            <a:endParaRPr lang="ru-RU" sz="3200" spc="10" dirty="0">
              <a:solidFill>
                <a:srgbClr val="040707"/>
              </a:solidFill>
              <a:latin typeface="Palatino Linotype" panose="02040502050505030304" pitchFamily="18" charset="0"/>
              <a:cs typeface="Calibri"/>
            </a:endParaRPr>
          </a:p>
          <a:p>
            <a:pPr marL="12065" marR="5080" indent="9525" algn="just">
              <a:lnSpc>
                <a:spcPct val="108600"/>
              </a:lnSpc>
              <a:spcBef>
                <a:spcPts val="95"/>
              </a:spcBef>
            </a:pPr>
            <a:r>
              <a:rPr lang="ru-RU" sz="3200" b="1" spc="10" dirty="0">
                <a:solidFill>
                  <a:srgbClr val="040707"/>
                </a:solidFill>
                <a:latin typeface="Palatino Linotype" panose="02040502050505030304" pitchFamily="18" charset="0"/>
                <a:cs typeface="Calibri"/>
              </a:rPr>
              <a:t>киноварь</a:t>
            </a:r>
            <a:r>
              <a:rPr lang="ru-RU" sz="3200" spc="10" dirty="0">
                <a:solidFill>
                  <a:srgbClr val="040707"/>
                </a:solidFill>
                <a:latin typeface="Palatino Linotype" panose="02040502050505030304" pitchFamily="18" charset="0"/>
                <a:cs typeface="Calibri"/>
              </a:rPr>
              <a:t> – оранжево-красного </a:t>
            </a:r>
            <a:endParaRPr sz="3200" dirty="0">
              <a:latin typeface="Palatino Linotype" panose="02040502050505030304" pitchFamily="18" charset="0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12192" y="5530850"/>
            <a:ext cx="1323700" cy="20701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900" y="6785310"/>
            <a:ext cx="1130987" cy="775976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560250" y="196850"/>
            <a:ext cx="5680710" cy="7385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650" spc="155" dirty="0"/>
              <a:t>ПЕРО</a:t>
            </a:r>
            <a:r>
              <a:rPr sz="4650" spc="-165" dirty="0"/>
              <a:t> </a:t>
            </a:r>
            <a:r>
              <a:rPr sz="4650" spc="165" dirty="0"/>
              <a:t>И</a:t>
            </a:r>
            <a:r>
              <a:rPr sz="4650" spc="-160" dirty="0"/>
              <a:t> </a:t>
            </a:r>
            <a:r>
              <a:rPr sz="4650" spc="70" dirty="0"/>
              <a:t>ЧЕРНИЛА</a:t>
            </a:r>
            <a:endParaRPr sz="465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2360CD5-8E7B-4D19-9E9A-46D7CDC64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5217990"/>
            <a:ext cx="3572616" cy="214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3EA507DF-E123-40FC-AFDE-A42EF88EC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296" y="3256480"/>
            <a:ext cx="1369327" cy="136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97A07228-3FF7-4CCD-8E61-9D95D6EDC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39" y="4741287"/>
            <a:ext cx="1369327" cy="136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2690" y="7207250"/>
            <a:ext cx="9490710" cy="22860"/>
          </a:xfrm>
          <a:custGeom>
            <a:avLst/>
            <a:gdLst/>
            <a:ahLst/>
            <a:cxnLst/>
            <a:rect l="l" t="t" r="r" b="b"/>
            <a:pathLst>
              <a:path w="9490710" h="22859">
                <a:moveTo>
                  <a:pt x="9490367" y="22275"/>
                </a:moveTo>
                <a:lnTo>
                  <a:pt x="0" y="22275"/>
                </a:lnTo>
                <a:lnTo>
                  <a:pt x="0" y="0"/>
                </a:lnTo>
                <a:lnTo>
                  <a:pt x="9490367" y="0"/>
                </a:lnTo>
                <a:lnTo>
                  <a:pt x="9490367" y="22275"/>
                </a:lnTo>
                <a:close/>
              </a:path>
            </a:pathLst>
          </a:custGeom>
          <a:solidFill>
            <a:srgbClr val="D9B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506345" y="219710"/>
            <a:ext cx="5680710" cy="7385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ru-RU" sz="4650" spc="155" dirty="0"/>
              <a:t>УКРАШЕНИЯ</a:t>
            </a:r>
            <a:endParaRPr sz="465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E2D2F1D5-629E-43BB-8434-32CB44C66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3"/>
          <a:stretch/>
        </p:blipFill>
        <p:spPr bwMode="auto">
          <a:xfrm>
            <a:off x="1917700" y="1187450"/>
            <a:ext cx="6629608" cy="503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176B8AD2-B3C9-493F-B9B0-2ABB6D4B5B70}"/>
              </a:ext>
            </a:extLst>
          </p:cNvPr>
          <p:cNvCxnSpPr>
            <a:cxnSpLocks/>
          </p:cNvCxnSpPr>
          <p:nvPr/>
        </p:nvCxnSpPr>
        <p:spPr>
          <a:xfrm flipH="1">
            <a:off x="7708900" y="2406650"/>
            <a:ext cx="1371600" cy="12023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F2C37A7-B6A2-4E0B-B1D0-32B3B6FD1107}"/>
              </a:ext>
            </a:extLst>
          </p:cNvPr>
          <p:cNvSpPr txBox="1"/>
          <p:nvPr/>
        </p:nvSpPr>
        <p:spPr>
          <a:xfrm>
            <a:off x="8699500" y="2006540"/>
            <a:ext cx="17526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latin typeface="Palatino Linotype" panose="02040502050505030304" pitchFamily="18" charset="0"/>
              </a:rPr>
              <a:t>Миниатюра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DD33B6F-A383-4880-BFE7-9DDA00C9C4C6}"/>
              </a:ext>
            </a:extLst>
          </p:cNvPr>
          <p:cNvSpPr txBox="1"/>
          <p:nvPr/>
        </p:nvSpPr>
        <p:spPr>
          <a:xfrm>
            <a:off x="127052" y="4223461"/>
            <a:ext cx="175260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latin typeface="Palatino Linotype" panose="02040502050505030304" pitchFamily="18" charset="0"/>
              </a:rPr>
              <a:t>Буквица </a:t>
            </a:r>
          </a:p>
          <a:p>
            <a:r>
              <a:rPr lang="ru-RU" sz="2000" b="1" dirty="0">
                <a:latin typeface="Palatino Linotype" panose="02040502050505030304" pitchFamily="18" charset="0"/>
              </a:rPr>
              <a:t>(инициалы) </a:t>
            </a: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E06E2C70-3E4B-494B-9C70-6EF1C451C21D}"/>
              </a:ext>
            </a:extLst>
          </p:cNvPr>
          <p:cNvCxnSpPr>
            <a:cxnSpLocks/>
          </p:cNvCxnSpPr>
          <p:nvPr/>
        </p:nvCxnSpPr>
        <p:spPr>
          <a:xfrm flipV="1">
            <a:off x="1765508" y="3535763"/>
            <a:ext cx="1037692" cy="6996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D5423EB-0713-4163-9D7B-3C21C2A84527}"/>
              </a:ext>
            </a:extLst>
          </p:cNvPr>
          <p:cNvSpPr txBox="1"/>
          <p:nvPr/>
        </p:nvSpPr>
        <p:spPr>
          <a:xfrm>
            <a:off x="63168" y="1652597"/>
            <a:ext cx="17526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latin typeface="Palatino Linotype" panose="02040502050505030304" pitchFamily="18" charset="0"/>
              </a:rPr>
              <a:t>Заставка</a:t>
            </a: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xmlns="" id="{92EECCD1-4B88-4D2A-9384-EE7BBF9C8940}"/>
              </a:ext>
            </a:extLst>
          </p:cNvPr>
          <p:cNvCxnSpPr>
            <a:cxnSpLocks/>
          </p:cNvCxnSpPr>
          <p:nvPr/>
        </p:nvCxnSpPr>
        <p:spPr>
          <a:xfrm>
            <a:off x="1879652" y="1945005"/>
            <a:ext cx="626693" cy="1077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D05DDCA-4539-4FA4-992F-0153B56F2C0D}"/>
              </a:ext>
            </a:extLst>
          </p:cNvPr>
          <p:cNvSpPr txBox="1"/>
          <p:nvPr/>
        </p:nvSpPr>
        <p:spPr>
          <a:xfrm>
            <a:off x="8851900" y="5178395"/>
            <a:ext cx="17526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latin typeface="Palatino Linotype" panose="02040502050505030304" pitchFamily="18" charset="0"/>
              </a:rPr>
              <a:t>Орнамент</a:t>
            </a:r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xmlns="" id="{D02320E5-9202-469C-9A7E-18FDF0CF5224}"/>
              </a:ext>
            </a:extLst>
          </p:cNvPr>
          <p:cNvCxnSpPr>
            <a:cxnSpLocks/>
          </p:cNvCxnSpPr>
          <p:nvPr/>
        </p:nvCxnSpPr>
        <p:spPr>
          <a:xfrm flipH="1" flipV="1">
            <a:off x="8090108" y="4828175"/>
            <a:ext cx="761792" cy="6070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89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55700" y="675555"/>
            <a:ext cx="4038600" cy="84702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400" spc="155" dirty="0"/>
              <a:t>ПЕРЕПЛЁТ</a:t>
            </a:r>
            <a:endParaRPr sz="5400" dirty="0"/>
          </a:p>
        </p:txBody>
      </p:sp>
      <p:grpSp>
        <p:nvGrpSpPr>
          <p:cNvPr id="3" name="object 3"/>
          <p:cNvGrpSpPr/>
          <p:nvPr/>
        </p:nvGrpSpPr>
        <p:grpSpPr>
          <a:xfrm>
            <a:off x="-3513" y="885322"/>
            <a:ext cx="10733347" cy="6671178"/>
            <a:chOff x="0" y="114914"/>
            <a:chExt cx="10733347" cy="6671178"/>
          </a:xfrm>
        </p:grpSpPr>
        <p:sp>
          <p:nvSpPr>
            <p:cNvPr id="4" name="object 4"/>
            <p:cNvSpPr/>
            <p:nvPr/>
          </p:nvSpPr>
          <p:spPr>
            <a:xfrm>
              <a:off x="0" y="770737"/>
              <a:ext cx="10092055" cy="6015355"/>
            </a:xfrm>
            <a:custGeom>
              <a:avLst/>
              <a:gdLst/>
              <a:ahLst/>
              <a:cxnLst/>
              <a:rect l="l" t="t" r="r" b="b"/>
              <a:pathLst>
                <a:path w="10092055" h="6015355">
                  <a:moveTo>
                    <a:pt x="10091877" y="5860847"/>
                  </a:moveTo>
                  <a:lnTo>
                    <a:pt x="771817" y="5860847"/>
                  </a:lnTo>
                  <a:lnTo>
                    <a:pt x="771817" y="0"/>
                  </a:lnTo>
                  <a:lnTo>
                    <a:pt x="0" y="0"/>
                  </a:lnTo>
                  <a:lnTo>
                    <a:pt x="0" y="6015037"/>
                  </a:lnTo>
                  <a:lnTo>
                    <a:pt x="771817" y="6015037"/>
                  </a:lnTo>
                  <a:lnTo>
                    <a:pt x="771817" y="5883135"/>
                  </a:lnTo>
                  <a:lnTo>
                    <a:pt x="10091877" y="5883135"/>
                  </a:lnTo>
                  <a:lnTo>
                    <a:pt x="10091877" y="5860847"/>
                  </a:lnTo>
                  <a:close/>
                </a:path>
              </a:pathLst>
            </a:custGeom>
            <a:solidFill>
              <a:srgbClr val="D9B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98421" y="114914"/>
              <a:ext cx="3934926" cy="296912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98421" y="3425718"/>
              <a:ext cx="3898491" cy="224912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50900" y="1873250"/>
            <a:ext cx="5631649" cy="43061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 marR="87630" indent="44450" algn="just">
              <a:lnSpc>
                <a:spcPct val="108600"/>
              </a:lnSpc>
            </a:pPr>
            <a:r>
              <a:rPr lang="ru-RU" sz="3200" spc="-150" dirty="0" smtClean="0">
                <a:latin typeface="Palatino Linotype"/>
                <a:cs typeface="Palatino Linotype"/>
              </a:rPr>
              <a:t>	</a:t>
            </a:r>
            <a:r>
              <a:rPr sz="3200" spc="-150" dirty="0" err="1" smtClean="0">
                <a:latin typeface="Palatino Linotype"/>
                <a:cs typeface="Palatino Linotype"/>
              </a:rPr>
              <a:t>Переплеты</a:t>
            </a:r>
            <a:r>
              <a:rPr sz="3200" spc="-150" dirty="0" smtClean="0">
                <a:latin typeface="Palatino Linotype"/>
                <a:cs typeface="Palatino Linotype"/>
              </a:rPr>
              <a:t> </a:t>
            </a:r>
            <a:r>
              <a:rPr sz="3200" spc="-150" dirty="0" err="1" smtClean="0">
                <a:latin typeface="Palatino Linotype"/>
                <a:cs typeface="Palatino Linotype"/>
              </a:rPr>
              <a:t>изготовляли</a:t>
            </a:r>
            <a:r>
              <a:rPr lang="ru-RU" sz="3200" spc="-150" dirty="0" smtClean="0">
                <a:latin typeface="Palatino Linotype"/>
                <a:cs typeface="Palatino Linotype"/>
              </a:rPr>
              <a:t> </a:t>
            </a:r>
            <a:r>
              <a:rPr sz="3200" spc="-150" dirty="0" err="1" smtClean="0">
                <a:latin typeface="Palatino Linotype"/>
                <a:cs typeface="Palatino Linotype"/>
              </a:rPr>
              <a:t>из</a:t>
            </a:r>
            <a:r>
              <a:rPr sz="3200" spc="-150" dirty="0" smtClean="0">
                <a:latin typeface="Palatino Linotype"/>
                <a:cs typeface="Palatino Linotype"/>
              </a:rPr>
              <a:t> </a:t>
            </a:r>
            <a:r>
              <a:rPr sz="3200" b="1" u="sng" spc="-150" dirty="0">
                <a:latin typeface="Palatino Linotype"/>
                <a:cs typeface="Palatino Linotype"/>
              </a:rPr>
              <a:t>деревянных  досок,</a:t>
            </a:r>
            <a:r>
              <a:rPr sz="3200" spc="-150" dirty="0">
                <a:latin typeface="Palatino Linotype"/>
                <a:cs typeface="Palatino Linotype"/>
              </a:rPr>
              <a:t> которые обтягивали кожей. </a:t>
            </a:r>
            <a:endParaRPr lang="ru-RU" sz="3200" spc="-150" dirty="0">
              <a:latin typeface="Palatino Linotype"/>
              <a:cs typeface="Palatino Linotype"/>
            </a:endParaRPr>
          </a:p>
          <a:p>
            <a:pPr marL="50800" marR="87630" indent="44450" algn="just">
              <a:lnSpc>
                <a:spcPct val="108600"/>
              </a:lnSpc>
            </a:pPr>
            <a:endParaRPr lang="ru-RU" sz="3200" spc="-150" dirty="0">
              <a:latin typeface="Palatino Linotype"/>
              <a:cs typeface="Palatino Linotype"/>
            </a:endParaRPr>
          </a:p>
          <a:p>
            <a:pPr marL="50800" marR="87630" indent="44450" algn="just">
              <a:lnSpc>
                <a:spcPct val="108600"/>
              </a:lnSpc>
            </a:pPr>
            <a:r>
              <a:rPr lang="ru-RU" sz="3200" spc="-150" dirty="0" smtClean="0">
                <a:latin typeface="Palatino Linotype"/>
                <a:cs typeface="Palatino Linotype"/>
              </a:rPr>
              <a:t>	</a:t>
            </a:r>
            <a:r>
              <a:rPr sz="3200" spc="-150" dirty="0" err="1" smtClean="0">
                <a:latin typeface="Palatino Linotype"/>
                <a:cs typeface="Palatino Linotype"/>
              </a:rPr>
              <a:t>Верхнюю</a:t>
            </a:r>
            <a:r>
              <a:rPr sz="3200" spc="-150" dirty="0" smtClean="0">
                <a:latin typeface="Palatino Linotype"/>
                <a:cs typeface="Palatino Linotype"/>
              </a:rPr>
              <a:t> </a:t>
            </a:r>
            <a:r>
              <a:rPr sz="3200" spc="-150" dirty="0">
                <a:latin typeface="Palatino Linotype"/>
                <a:cs typeface="Palatino Linotype"/>
              </a:rPr>
              <a:t>крышку </a:t>
            </a:r>
            <a:r>
              <a:rPr sz="3200" spc="-150" dirty="0" err="1">
                <a:latin typeface="Palatino Linotype"/>
                <a:cs typeface="Palatino Linotype"/>
              </a:rPr>
              <a:t>переплета</a:t>
            </a:r>
            <a:r>
              <a:rPr sz="3200" spc="-150" dirty="0">
                <a:latin typeface="Palatino Linotype"/>
                <a:cs typeface="Palatino Linotype"/>
              </a:rPr>
              <a:t> </a:t>
            </a:r>
            <a:r>
              <a:rPr sz="3200" spc="-150" dirty="0" err="1">
                <a:latin typeface="Palatino Linotype"/>
                <a:cs typeface="Palatino Linotype"/>
              </a:rPr>
              <a:t>порою</a:t>
            </a:r>
            <a:r>
              <a:rPr lang="ru-RU" sz="3200" spc="-150" dirty="0">
                <a:latin typeface="Palatino Linotype"/>
                <a:cs typeface="Palatino Linotype"/>
              </a:rPr>
              <a:t> </a:t>
            </a:r>
            <a:r>
              <a:rPr sz="3200" spc="-150" dirty="0" err="1">
                <a:latin typeface="Palatino Linotype"/>
                <a:cs typeface="Palatino Linotype"/>
              </a:rPr>
              <a:t>украшали</a:t>
            </a:r>
            <a:r>
              <a:rPr sz="3200" spc="-150" dirty="0">
                <a:latin typeface="Palatino Linotype"/>
                <a:cs typeface="Palatino Linotype"/>
              </a:rPr>
              <a:t> драгоценными камнями,  жемчугом.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140" dirty="0">
                <a:latin typeface="Comic Sans MS"/>
                <a:cs typeface="Comic Sans MS"/>
              </a:rPr>
              <a:t>@</a:t>
            </a:r>
            <a:r>
              <a:rPr spc="80" dirty="0"/>
              <a:t>annlessons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1510" y="6530137"/>
            <a:ext cx="9490710" cy="22860"/>
          </a:xfrm>
          <a:custGeom>
            <a:avLst/>
            <a:gdLst/>
            <a:ahLst/>
            <a:cxnLst/>
            <a:rect l="l" t="t" r="r" b="b"/>
            <a:pathLst>
              <a:path w="9490710" h="22859">
                <a:moveTo>
                  <a:pt x="9490367" y="22275"/>
                </a:moveTo>
                <a:lnTo>
                  <a:pt x="0" y="22275"/>
                </a:lnTo>
                <a:lnTo>
                  <a:pt x="0" y="0"/>
                </a:lnTo>
                <a:lnTo>
                  <a:pt x="9490367" y="0"/>
                </a:lnTo>
                <a:lnTo>
                  <a:pt x="9490367" y="22275"/>
                </a:lnTo>
                <a:close/>
              </a:path>
            </a:pathLst>
          </a:custGeom>
          <a:solidFill>
            <a:srgbClr val="D9B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33682" y="909588"/>
            <a:ext cx="601980" cy="6015355"/>
          </a:xfrm>
          <a:custGeom>
            <a:avLst/>
            <a:gdLst/>
            <a:ahLst/>
            <a:cxnLst/>
            <a:rect l="l" t="t" r="r" b="b"/>
            <a:pathLst>
              <a:path w="601979" h="6015355">
                <a:moveTo>
                  <a:pt x="60151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601510" y="0"/>
                </a:lnTo>
                <a:lnTo>
                  <a:pt x="601510" y="6015037"/>
                </a:lnTo>
                <a:close/>
              </a:path>
            </a:pathLst>
          </a:custGeom>
          <a:solidFill>
            <a:srgbClr val="D9B93D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1490" y="1223708"/>
            <a:ext cx="8945737" cy="2554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47625" algn="ctr">
              <a:lnSpc>
                <a:spcPct val="100699"/>
              </a:lnSpc>
              <a:spcBef>
                <a:spcPts val="105"/>
              </a:spcBef>
            </a:pPr>
            <a:r>
              <a:rPr sz="1850" b="1" spc="114" dirty="0">
                <a:solidFill>
                  <a:srgbClr val="040707"/>
                </a:solidFill>
                <a:latin typeface="Arial"/>
                <a:cs typeface="Arial"/>
              </a:rPr>
              <a:t>.</a:t>
            </a:r>
            <a:endParaRPr sz="1850" dirty="0">
              <a:latin typeface="Arial"/>
              <a:cs typeface="Arial"/>
            </a:endParaRPr>
          </a:p>
          <a:p>
            <a:pPr marL="100965" marR="193675" indent="99695">
              <a:lnSpc>
                <a:spcPct val="100699"/>
              </a:lnSpc>
            </a:pPr>
            <a:r>
              <a:rPr lang="ru-RU" sz="3600" spc="65" dirty="0" smtClean="0">
                <a:latin typeface="Palatino Linotype" panose="02040502050505030304" pitchFamily="18" charset="0"/>
                <a:cs typeface="Arial"/>
              </a:rPr>
              <a:t>	Это запись </a:t>
            </a:r>
            <a:r>
              <a:rPr lang="ru-RU" sz="3600" b="1" spc="65" dirty="0" smtClean="0">
                <a:latin typeface="Palatino Linotype" panose="02040502050505030304" pitchFamily="18" charset="0"/>
                <a:cs typeface="Arial"/>
              </a:rPr>
              <a:t>исторических событий</a:t>
            </a:r>
            <a:r>
              <a:rPr lang="ru-RU" sz="3600" spc="65" dirty="0" smtClean="0">
                <a:latin typeface="Palatino Linotype" panose="02040502050505030304" pitchFamily="18" charset="0"/>
                <a:cs typeface="Arial"/>
              </a:rPr>
              <a:t>, связанных с жизнью государства</a:t>
            </a:r>
            <a:endParaRPr lang="ru-RU" sz="3600" spc="65" dirty="0">
              <a:latin typeface="Palatino Linotype" panose="02040502050505030304" pitchFamily="18" charset="0"/>
              <a:cs typeface="Arial"/>
            </a:endParaRPr>
          </a:p>
          <a:p>
            <a:pPr marL="100965" marR="193675" indent="99695">
              <a:lnSpc>
                <a:spcPct val="100699"/>
              </a:lnSpc>
            </a:pPr>
            <a:endParaRPr lang="ru-RU" sz="1850" b="1" spc="65" dirty="0">
              <a:solidFill>
                <a:srgbClr val="D9B93D"/>
              </a:solidFill>
              <a:latin typeface="Arial"/>
              <a:cs typeface="Arial"/>
            </a:endParaRPr>
          </a:p>
          <a:p>
            <a:pPr marL="100965" marR="193675" indent="99695">
              <a:lnSpc>
                <a:spcPct val="100699"/>
              </a:lnSpc>
            </a:pPr>
            <a:endParaRPr sz="185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16708" y="372880"/>
            <a:ext cx="4749503" cy="84510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400" spc="70" dirty="0" smtClean="0"/>
              <a:t>ЛЕТОПИС</a:t>
            </a:r>
            <a:r>
              <a:rPr lang="ru-RU" sz="5400" spc="70" dirty="0"/>
              <a:t>Ь</a:t>
            </a:r>
            <a:endParaRPr sz="5400" spc="70" dirty="0"/>
          </a:p>
        </p:txBody>
      </p:sp>
      <p:pic>
        <p:nvPicPr>
          <p:cNvPr id="11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7500" y="2254250"/>
            <a:ext cx="2326441" cy="46851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3063" y="3771754"/>
            <a:ext cx="7425762" cy="2322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indent="40005" algn="just">
              <a:lnSpc>
                <a:spcPct val="100699"/>
              </a:lnSpc>
              <a:spcBef>
                <a:spcPts val="105"/>
              </a:spcBef>
            </a:pPr>
            <a:r>
              <a:rPr lang="ru-RU" sz="3600" spc="120" dirty="0" smtClean="0">
                <a:solidFill>
                  <a:srgbClr val="040707"/>
                </a:solidFill>
                <a:latin typeface="Palatino Linotype"/>
                <a:cs typeface="Palatino Linotype"/>
              </a:rPr>
              <a:t>	Велись летописи по годам (из лета в лето)</a:t>
            </a:r>
          </a:p>
          <a:p>
            <a:pPr marL="12700" marR="5080" indent="40005" algn="just">
              <a:lnSpc>
                <a:spcPct val="100699"/>
              </a:lnSpc>
              <a:spcBef>
                <a:spcPts val="105"/>
              </a:spcBef>
            </a:pPr>
            <a:r>
              <a:rPr lang="ru-RU" sz="3600" spc="120" dirty="0">
                <a:solidFill>
                  <a:srgbClr val="040707"/>
                </a:solidFill>
                <a:latin typeface="Palatino Linotype"/>
                <a:cs typeface="Arial"/>
              </a:rPr>
              <a:t>	</a:t>
            </a:r>
            <a:r>
              <a:rPr lang="ru-RU" sz="3600" spc="120" dirty="0" smtClean="0">
                <a:solidFill>
                  <a:srgbClr val="040707"/>
                </a:solidFill>
                <a:latin typeface="Palatino Linotype"/>
                <a:cs typeface="Arial"/>
              </a:rPr>
              <a:t>Обычно летописи составляли </a:t>
            </a:r>
            <a:r>
              <a:rPr lang="ru-RU" sz="3600" b="1" spc="120" dirty="0" smtClean="0">
                <a:solidFill>
                  <a:srgbClr val="040707"/>
                </a:solidFill>
                <a:latin typeface="Palatino Linotype"/>
                <a:cs typeface="Arial"/>
              </a:rPr>
              <a:t>монахи</a:t>
            </a:r>
            <a:r>
              <a:rPr lang="ru-RU" sz="3600" spc="120" dirty="0" smtClean="0">
                <a:solidFill>
                  <a:srgbClr val="040707"/>
                </a:solidFill>
                <a:latin typeface="Palatino Linotype"/>
                <a:cs typeface="Arial"/>
              </a:rPr>
              <a:t> </a:t>
            </a:r>
            <a:endParaRPr lang="ru-RU" sz="3600" spc="95" dirty="0">
              <a:solidFill>
                <a:srgbClr val="040707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-64962" y="806450"/>
            <a:ext cx="10472163" cy="243169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2850" dirty="0">
              <a:latin typeface="Arial"/>
              <a:cs typeface="Arial"/>
            </a:endParaRPr>
          </a:p>
          <a:p>
            <a:pPr marR="114300" algn="ctr">
              <a:lnSpc>
                <a:spcPct val="100000"/>
              </a:lnSpc>
              <a:spcBef>
                <a:spcPts val="5"/>
              </a:spcBef>
            </a:pPr>
            <a:r>
              <a:rPr lang="ru-RU" sz="3200" spc="5" dirty="0" smtClean="0">
                <a:solidFill>
                  <a:srgbClr val="040707"/>
                </a:solidFill>
                <a:latin typeface="Palatino Linotype" panose="02040502050505030304" pitchFamily="18" charset="0"/>
                <a:cs typeface="Palatino Linotype"/>
              </a:rPr>
              <a:t>Самая известная летопись Древней Руси –</a:t>
            </a:r>
          </a:p>
          <a:p>
            <a:pPr marR="114300" algn="ctr">
              <a:lnSpc>
                <a:spcPct val="100000"/>
              </a:lnSpc>
              <a:spcBef>
                <a:spcPts val="5"/>
              </a:spcBef>
            </a:pPr>
            <a:r>
              <a:rPr lang="ru-RU" sz="3200" spc="5" dirty="0" smtClean="0">
                <a:solidFill>
                  <a:srgbClr val="040707"/>
                </a:solidFill>
                <a:latin typeface="Palatino Linotype" panose="02040502050505030304" pitchFamily="18" charset="0"/>
                <a:cs typeface="Palatino Linotype"/>
              </a:rPr>
              <a:t> </a:t>
            </a:r>
            <a:r>
              <a:rPr lang="ru-RU" sz="3200" b="1" spc="5" dirty="0" smtClean="0">
                <a:solidFill>
                  <a:srgbClr val="040707"/>
                </a:solidFill>
                <a:latin typeface="Palatino Linotype" panose="02040502050505030304" pitchFamily="18" charset="0"/>
                <a:cs typeface="Palatino Linotype"/>
              </a:rPr>
              <a:t>«Повесть временных лет»</a:t>
            </a:r>
            <a:endParaRPr lang="ru-RU" sz="3200" spc="75" dirty="0" smtClean="0">
              <a:solidFill>
                <a:srgbClr val="040707"/>
              </a:solidFill>
              <a:latin typeface="Palatino Linotype" panose="02040502050505030304" pitchFamily="18" charset="0"/>
              <a:cs typeface="Palatino Linotype"/>
            </a:endParaRPr>
          </a:p>
          <a:p>
            <a:pPr marL="91440" marR="217170" indent="46990" algn="ctr">
              <a:lnSpc>
                <a:spcPct val="100699"/>
              </a:lnSpc>
            </a:pPr>
            <a:r>
              <a:rPr lang="ru-RU" sz="3200" spc="75" dirty="0" smtClean="0">
                <a:solidFill>
                  <a:srgbClr val="040707"/>
                </a:solidFill>
                <a:latin typeface="Palatino Linotype" panose="02040502050505030304" pitchFamily="18" charset="0"/>
                <a:cs typeface="Palatino Linotype"/>
              </a:rPr>
              <a:t>Создателем первой летописи на Руси был Нестор – монах из Киево-Печерского монастыре</a:t>
            </a:r>
            <a:endParaRPr sz="3200" dirty="0">
              <a:latin typeface="Palatino Linotype" panose="02040502050505030304" pitchFamily="18" charset="0"/>
              <a:cs typeface="Arial"/>
            </a:endParaRPr>
          </a:p>
        </p:txBody>
      </p:sp>
      <p:pic>
        <p:nvPicPr>
          <p:cNvPr id="9" name="object 10">
            <a:extLst>
              <a:ext uri="{FF2B5EF4-FFF2-40B4-BE49-F238E27FC236}">
                <a16:creationId xmlns:a16="http://schemas.microsoft.com/office/drawing/2014/main" xmlns="" id="{06AF70AB-94E8-43FC-A041-29FE05042F7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7500" y="3390958"/>
            <a:ext cx="472440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bject 6">
            <a:extLst>
              <a:ext uri="{FF2B5EF4-FFF2-40B4-BE49-F238E27FC236}">
                <a16:creationId xmlns:a16="http://schemas.microsoft.com/office/drawing/2014/main" xmlns="" id="{4A0EAC6E-726A-472D-9D37-2F604FFE055E}"/>
              </a:ext>
            </a:extLst>
          </p:cNvPr>
          <p:cNvSpPr/>
          <p:nvPr/>
        </p:nvSpPr>
        <p:spPr>
          <a:xfrm>
            <a:off x="10262523" y="1115695"/>
            <a:ext cx="601980" cy="6015355"/>
          </a:xfrm>
          <a:custGeom>
            <a:avLst/>
            <a:gdLst/>
            <a:ahLst/>
            <a:cxnLst/>
            <a:rect l="l" t="t" r="r" b="b"/>
            <a:pathLst>
              <a:path w="601979" h="6015355">
                <a:moveTo>
                  <a:pt x="60151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601510" y="0"/>
                </a:lnTo>
                <a:lnTo>
                  <a:pt x="601510" y="6015037"/>
                </a:lnTo>
                <a:close/>
              </a:path>
            </a:pathLst>
          </a:custGeom>
          <a:solidFill>
            <a:srgbClr val="D9B93D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6">
            <a:extLst>
              <a:ext uri="{FF2B5EF4-FFF2-40B4-BE49-F238E27FC236}">
                <a16:creationId xmlns:a16="http://schemas.microsoft.com/office/drawing/2014/main" xmlns="" id="{999A99B7-88A1-45FD-AB3D-C7384B72457B}"/>
              </a:ext>
            </a:extLst>
          </p:cNvPr>
          <p:cNvGrpSpPr/>
          <p:nvPr/>
        </p:nvGrpSpPr>
        <p:grpSpPr>
          <a:xfrm>
            <a:off x="5268664" y="3426356"/>
            <a:ext cx="4724400" cy="3553163"/>
            <a:chOff x="54736" y="3217036"/>
            <a:chExt cx="4368165" cy="3420110"/>
          </a:xfrm>
        </p:grpSpPr>
        <p:pic>
          <p:nvPicPr>
            <p:cNvPr id="12" name="object 7">
              <a:extLst>
                <a:ext uri="{FF2B5EF4-FFF2-40B4-BE49-F238E27FC236}">
                  <a16:creationId xmlns:a16="http://schemas.microsoft.com/office/drawing/2014/main" xmlns="" id="{BDB77565-D086-4EFD-A194-7463480E158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011" y="3258311"/>
              <a:ext cx="4285488" cy="3337560"/>
            </a:xfrm>
            <a:prstGeom prst="rect">
              <a:avLst/>
            </a:prstGeom>
          </p:spPr>
        </p:pic>
        <p:sp>
          <p:nvSpPr>
            <p:cNvPr id="13" name="object 8">
              <a:extLst>
                <a:ext uri="{FF2B5EF4-FFF2-40B4-BE49-F238E27FC236}">
                  <a16:creationId xmlns:a16="http://schemas.microsoft.com/office/drawing/2014/main" xmlns="" id="{D0270ACA-55D9-4B2B-9006-C9B20C7AB2EE}"/>
                </a:ext>
              </a:extLst>
            </p:cNvPr>
            <p:cNvSpPr/>
            <p:nvPr/>
          </p:nvSpPr>
          <p:spPr>
            <a:xfrm>
              <a:off x="75374" y="3237674"/>
              <a:ext cx="4326890" cy="3378835"/>
            </a:xfrm>
            <a:custGeom>
              <a:avLst/>
              <a:gdLst/>
              <a:ahLst/>
              <a:cxnLst/>
              <a:rect l="l" t="t" r="r" b="b"/>
              <a:pathLst>
                <a:path w="4326890" h="3378834">
                  <a:moveTo>
                    <a:pt x="0" y="0"/>
                  </a:moveTo>
                  <a:lnTo>
                    <a:pt x="4326763" y="0"/>
                  </a:lnTo>
                  <a:lnTo>
                    <a:pt x="4326763" y="3378835"/>
                  </a:lnTo>
                  <a:lnTo>
                    <a:pt x="0" y="3378835"/>
                  </a:lnTo>
                  <a:lnTo>
                    <a:pt x="0" y="0"/>
                  </a:lnTo>
                  <a:close/>
                </a:path>
              </a:pathLst>
            </a:custGeom>
            <a:ln w="41274">
              <a:solidFill>
                <a:srgbClr val="7E5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4" y="212292"/>
            <a:ext cx="5151566" cy="145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100" y="120650"/>
            <a:ext cx="9999440" cy="1938992"/>
          </a:xfrm>
        </p:spPr>
        <p:txBody>
          <a:bodyPr/>
          <a:lstStyle/>
          <a:p>
            <a:pPr algn="ctr"/>
            <a:r>
              <a:rPr lang="ru-RU" sz="4000" dirty="0" smtClean="0"/>
              <a:t>ТЕСТ ПО ТЕМЕ «КНИЖНАЯ СОКРОВИЩНИЦА ДРЕВНЕЙ РУСИ»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457200"/>
            <a:ext cx="106934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833516"/>
              </p:ext>
            </p:extLst>
          </p:nvPr>
        </p:nvGraphicFramePr>
        <p:xfrm>
          <a:off x="575580" y="2940050"/>
          <a:ext cx="9542240" cy="31089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9084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84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084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084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084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ru-RU" sz="9600" dirty="0">
                          <a:latin typeface="Palatino Linotype" panose="0204050205050503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dirty="0">
                          <a:latin typeface="Palatino Linotype" panose="0204050205050503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dirty="0">
                          <a:latin typeface="Palatino Linotype" panose="0204050205050503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dirty="0">
                          <a:latin typeface="Palatino Linotype" panose="0204050205050503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dirty="0">
                          <a:latin typeface="Palatino Linotype" panose="0204050205050503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ru-RU" sz="9600" dirty="0">
                          <a:latin typeface="Palatino Linotype" panose="02040502050505030304" pitchFamily="18" charset="0"/>
                        </a:rPr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dirty="0">
                          <a:latin typeface="Palatino Linotype" panose="02040502050505030304" pitchFamily="18" charset="0"/>
                        </a:rPr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dirty="0">
                          <a:latin typeface="Palatino Linotype" panose="02040502050505030304" pitchFamily="18" charset="0"/>
                        </a:rPr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dirty="0">
                          <a:latin typeface="Palatino Linotype" panose="02040502050505030304" pitchFamily="18" charset="0"/>
                        </a:rPr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dirty="0">
                          <a:latin typeface="Palatino Linotype" panose="02040502050505030304" pitchFamily="18" charset="0"/>
                        </a:rPr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889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C85DD7B-8571-4AD1-B63C-1F5BCED78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7134" y="745227"/>
            <a:ext cx="1201016" cy="60172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0DBE8D1-2B1C-4B5A-8278-9A07A443A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00" y="6762501"/>
            <a:ext cx="9492295" cy="2438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0AD7EF3F-A39B-49A5-AA4F-C5411D124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36" y="577850"/>
            <a:ext cx="4577009" cy="370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A82A4DC-2768-4D03-84DE-BE22C05260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661"/>
          <a:stretch/>
        </p:blipFill>
        <p:spPr>
          <a:xfrm>
            <a:off x="5727700" y="577850"/>
            <a:ext cx="2747205" cy="3702050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9B63DB5C-4153-4E45-B73D-A89A404DE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4861938"/>
            <a:ext cx="1384013" cy="160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12F8AF4-AFA7-449F-9255-2DA5E4C6B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5" r="11903"/>
          <a:stretch/>
        </p:blipFill>
        <p:spPr bwMode="auto">
          <a:xfrm>
            <a:off x="1460500" y="4861938"/>
            <a:ext cx="1949092" cy="175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8B1221E6-5799-4454-8A34-F104999EF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509" y="4645679"/>
            <a:ext cx="2441559" cy="197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21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01510" y="6531317"/>
            <a:ext cx="9490710" cy="22860"/>
          </a:xfrm>
          <a:custGeom>
            <a:avLst/>
            <a:gdLst/>
            <a:ahLst/>
            <a:cxnLst/>
            <a:rect l="l" t="t" r="r" b="b"/>
            <a:pathLst>
              <a:path w="9490710" h="22859">
                <a:moveTo>
                  <a:pt x="9490367" y="22275"/>
                </a:moveTo>
                <a:lnTo>
                  <a:pt x="0" y="22275"/>
                </a:lnTo>
                <a:lnTo>
                  <a:pt x="0" y="0"/>
                </a:lnTo>
                <a:lnTo>
                  <a:pt x="9490367" y="0"/>
                </a:lnTo>
                <a:lnTo>
                  <a:pt x="9490367" y="22275"/>
                </a:lnTo>
                <a:close/>
              </a:path>
            </a:pathLst>
          </a:custGeom>
          <a:solidFill>
            <a:srgbClr val="D9B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24959" y="770737"/>
            <a:ext cx="268605" cy="5947410"/>
          </a:xfrm>
          <a:custGeom>
            <a:avLst/>
            <a:gdLst/>
            <a:ahLst/>
            <a:cxnLst/>
            <a:rect l="l" t="t" r="r" b="b"/>
            <a:pathLst>
              <a:path w="268604" h="5947409">
                <a:moveTo>
                  <a:pt x="268439" y="5947117"/>
                </a:moveTo>
                <a:lnTo>
                  <a:pt x="0" y="5947117"/>
                </a:lnTo>
                <a:lnTo>
                  <a:pt x="0" y="0"/>
                </a:lnTo>
                <a:lnTo>
                  <a:pt x="268439" y="0"/>
                </a:lnTo>
                <a:lnTo>
                  <a:pt x="268439" y="5947117"/>
                </a:lnTo>
                <a:close/>
              </a:path>
            </a:pathLst>
          </a:custGeom>
          <a:solidFill>
            <a:srgbClr val="D9B93D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56100" y="714839"/>
            <a:ext cx="6000690" cy="651011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/>
            <a:r>
              <a:rPr lang="ru-RU" sz="5400" b="1" i="0" dirty="0">
                <a:effectLst/>
                <a:latin typeface="var(--article-header-font-family,'Museo','Museo',&quot;Noto Sans Armenian&quot;,&quot;Noto Sans Bengali&quot;,&quot;Noto Sans Cherokee&quot;,&quot;Noto Sans Devanagari&quot;,&quot;Noto Sans Ethiopic&quot;,&quot;Noto Sans Georgian&quot;,&quot;Noto Sans Hebrew&quot;,&quot;Noto Sans Kannada&quot;,&quot;Noto Sans Khmer&quot;,&quot;Noto Sans Lao&quot;,&quot;Noto "/>
              </a:rPr>
              <a:t>«Народ, </a:t>
            </a:r>
            <a:br>
              <a:rPr lang="ru-RU" sz="5400" b="1" i="0" dirty="0">
                <a:effectLst/>
                <a:latin typeface="var(--article-header-font-family,'Museo','Museo',&quot;Noto Sans Armenian&quot;,&quot;Noto Sans Bengali&quot;,&quot;Noto Sans Cherokee&quot;,&quot;Noto Sans Devanagari&quot;,&quot;Noto Sans Ethiopic&quot;,&quot;Noto Sans Georgian&quot;,&quot;Noto Sans Hebrew&quot;,&quot;Noto Sans Kannada&quot;,&quot;Noto Sans Khmer&quot;,&quot;Noto Sans Lao&quot;,&quot;Noto "/>
              </a:rPr>
            </a:br>
            <a:r>
              <a:rPr lang="ru-RU" sz="5400" b="1" i="0" dirty="0">
                <a:effectLst/>
                <a:latin typeface="var(--article-header-font-family,'Museo','Museo',&quot;Noto Sans Armenian&quot;,&quot;Noto Sans Bengali&quot;,&quot;Noto Sans Cherokee&quot;,&quot;Noto Sans Devanagari&quot;,&quot;Noto Sans Ethiopic&quot;,&quot;Noto Sans Georgian&quot;,&quot;Noto Sans Hebrew&quot;,&quot;Noto Sans Kannada&quot;,&quot;Noto Sans Khmer&quot;,&quot;Noto Sans Lao&quot;,&quot;Noto "/>
              </a:rPr>
              <a:t>не знающий </a:t>
            </a:r>
            <a:br>
              <a:rPr lang="ru-RU" sz="5400" b="1" i="0" dirty="0">
                <a:effectLst/>
                <a:latin typeface="var(--article-header-font-family,'Museo','Museo',&quot;Noto Sans Armenian&quot;,&quot;Noto Sans Bengali&quot;,&quot;Noto Sans Cherokee&quot;,&quot;Noto Sans Devanagari&quot;,&quot;Noto Sans Ethiopic&quot;,&quot;Noto Sans Georgian&quot;,&quot;Noto Sans Hebrew&quot;,&quot;Noto Sans Kannada&quot;,&quot;Noto Sans Khmer&quot;,&quot;Noto Sans Lao&quot;,&quot;Noto "/>
              </a:rPr>
            </a:br>
            <a:r>
              <a:rPr lang="ru-RU" sz="5400" b="1" i="0" dirty="0">
                <a:effectLst/>
                <a:latin typeface="var(--article-header-font-family,'Museo','Museo',&quot;Noto Sans Armenian&quot;,&quot;Noto Sans Bengali&quot;,&quot;Noto Sans Cherokee&quot;,&quot;Noto Sans Devanagari&quot;,&quot;Noto Sans Ethiopic&quot;,&quot;Noto Sans Georgian&quot;,&quot;Noto Sans Hebrew&quot;,&quot;Noto Sans Kannada&quot;,&quot;Noto Sans Khmer&quot;,&quot;Noto Sans Lao&quot;,&quot;Noto "/>
              </a:rPr>
              <a:t>своего прошлого, </a:t>
            </a:r>
            <a:br>
              <a:rPr lang="ru-RU" sz="5400" b="1" i="0" dirty="0">
                <a:effectLst/>
                <a:latin typeface="var(--article-header-font-family,'Museo','Museo',&quot;Noto Sans Armenian&quot;,&quot;Noto Sans Bengali&quot;,&quot;Noto Sans Cherokee&quot;,&quot;Noto Sans Devanagari&quot;,&quot;Noto Sans Ethiopic&quot;,&quot;Noto Sans Georgian&quot;,&quot;Noto Sans Hebrew&quot;,&quot;Noto Sans Kannada&quot;,&quot;Noto Sans Khmer&quot;,&quot;Noto Sans Lao&quot;,&quot;Noto "/>
              </a:rPr>
            </a:br>
            <a:r>
              <a:rPr lang="ru-RU" sz="5400" b="1" i="0" dirty="0">
                <a:effectLst/>
                <a:latin typeface="var(--article-header-font-family,'Museo','Museo',&quot;Noto Sans Armenian&quot;,&quot;Noto Sans Bengali&quot;,&quot;Noto Sans Cherokee&quot;,&quot;Noto Sans Devanagari&quot;,&quot;Noto Sans Ethiopic&quot;,&quot;Noto Sans Georgian&quot;,&quot;Noto Sans Hebrew&quot;,&quot;Noto Sans Kannada&quot;,&quot;Noto Sans Khmer&quot;,&quot;Noto Sans Lao&quot;,&quot;Noto "/>
              </a:rPr>
              <a:t>не имеет будущего»</a:t>
            </a:r>
            <a:br>
              <a:rPr lang="ru-RU" sz="5400" b="1" i="0" dirty="0">
                <a:effectLst/>
                <a:latin typeface="var(--article-header-font-family,'Museo','Museo',&quot;Noto Sans Armenian&quot;,&quot;Noto Sans Bengali&quot;,&quot;Noto Sans Cherokee&quot;,&quot;Noto Sans Devanagari&quot;,&quot;Noto Sans Ethiopic&quot;,&quot;Noto Sans Georgian&quot;,&quot;Noto Sans Hebrew&quot;,&quot;Noto Sans Kannada&quot;,&quot;Noto Sans Khmer&quot;,&quot;Noto Sans Lao&quot;,&quot;Noto "/>
              </a:rPr>
            </a:br>
            <a:r>
              <a:rPr lang="ru-RU" sz="5400" b="1" i="0" dirty="0">
                <a:effectLst/>
                <a:latin typeface="var(--article-header-font-family,'Museo','Museo',&quot;Noto Sans Armenian&quot;,&quot;Noto Sans Bengali&quot;,&quot;Noto Sans Cherokee&quot;,&quot;Noto Sans Devanagari&quot;,&quot;Noto Sans Ethiopic&quot;,&quot;Noto Sans Georgian&quot;,&quot;Noto Sans Hebrew&quot;,&quot;Noto Sans Kannada&quot;,&quot;Noto Sans Khmer&quot;,&quot;Noto Sans Lao&quot;,&quot;Noto "/>
              </a:rPr>
              <a:t>            </a:t>
            </a:r>
            <a:r>
              <a:rPr lang="ru-RU" sz="5400" b="1" i="0" dirty="0" smtClean="0">
                <a:effectLst/>
                <a:latin typeface="var(--article-header-font-family,'Museo','Museo',&quot;Noto Sans Armenian&quot;,&quot;Noto Sans Bengali&quot;,&quot;Noto Sans Cherokee&quot;,&quot;Noto Sans Devanagari&quot;,&quot;Noto Sans Ethiopic&quot;,&quot;Noto Sans Georgian&quot;,&quot;Noto Sans Hebrew&quot;,&quot;Noto Sans Kannada&quot;,&quot;Noto Sans Khmer&quot;,&quot;Noto Sans Lao&quot;,&quot;Noto "/>
              </a:rPr>
              <a:t>     </a:t>
            </a:r>
            <a:r>
              <a:rPr lang="ru-RU" sz="4400" b="1" i="0" dirty="0" err="1" smtClean="0">
                <a:effectLst/>
                <a:latin typeface="var(--article-header-font-family,'Museo','Museo',&quot;Noto Sans Armenian&quot;,&quot;Noto Sans Bengali&quot;,&quot;Noto Sans Cherokee&quot;,&quot;Noto Sans Devanagari&quot;,&quot;Noto Sans Ethiopic&quot;,&quot;Noto Sans Georgian&quot;,&quot;Noto Sans Hebrew&quot;,&quot;Noto Sans Kannada&quot;,&quot;Noto Sans Khmer&quot;,&quot;Noto Sans Lao&quot;,&quot;Noto "/>
              </a:rPr>
              <a:t>М.В.Ломоносов</a:t>
            </a:r>
            <a:endParaRPr lang="ru-RU" sz="5400" b="1" i="0" dirty="0">
              <a:effectLst/>
              <a:latin typeface="var(--article-header-font-family,'Museo','Museo',&quot;Noto Sans Armenian&quot;,&quot;Noto Sans Bengali&quot;,&quot;Noto Sans Cherokee&quot;,&quot;Noto Sans Devanagari&quot;,&quot;Noto Sans Ethiopic&quot;,&quot;Noto Sans Georgian&quot;,&quot;Noto Sans Hebrew&quot;,&quot;Noto Sans Kannada&quot;,&quot;Noto Sans Khmer&quot;,&quot;Noto Sans Lao&quot;,&quot;Noto 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DDF1867-6D3D-44F8-ACFB-6C8AF6D9B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81" y="547217"/>
            <a:ext cx="4256127" cy="617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18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2701" y="-36747"/>
            <a:ext cx="3060700" cy="2443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3442" y="319030"/>
            <a:ext cx="6943221" cy="84702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5400" spc="45" dirty="0"/>
              <a:t>С</a:t>
            </a:r>
            <a:r>
              <a:rPr sz="5400" spc="45" dirty="0" smtClean="0"/>
              <a:t>ОКРОВИЩНИЦА</a:t>
            </a:r>
            <a:endParaRPr sz="5400" dirty="0"/>
          </a:p>
        </p:txBody>
      </p:sp>
      <p:sp>
        <p:nvSpPr>
          <p:cNvPr id="4" name="object 4"/>
          <p:cNvSpPr/>
          <p:nvPr/>
        </p:nvSpPr>
        <p:spPr>
          <a:xfrm>
            <a:off x="0" y="770737"/>
            <a:ext cx="466725" cy="6015355"/>
          </a:xfrm>
          <a:custGeom>
            <a:avLst/>
            <a:gdLst/>
            <a:ahLst/>
            <a:cxnLst/>
            <a:rect l="l" t="t" r="r" b="b"/>
            <a:pathLst>
              <a:path w="466725" h="6015355">
                <a:moveTo>
                  <a:pt x="46647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466470" y="0"/>
                </a:lnTo>
                <a:lnTo>
                  <a:pt x="466470" y="6015037"/>
                </a:lnTo>
                <a:close/>
              </a:path>
            </a:pathLst>
          </a:custGeom>
          <a:solidFill>
            <a:srgbClr val="D9B93D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89481" y="1547578"/>
            <a:ext cx="11210419" cy="55598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1303020">
              <a:lnSpc>
                <a:spcPct val="100000"/>
              </a:lnSpc>
              <a:spcBef>
                <a:spcPts val="135"/>
              </a:spcBef>
              <a:buFont typeface="Arial"/>
              <a:buAutoNum type="arabicPeriod"/>
              <a:tabLst>
                <a:tab pos="220345" algn="l"/>
              </a:tabLst>
            </a:pPr>
            <a:r>
              <a:rPr lang="ru-RU" sz="5400" b="1" spc="100" dirty="0">
                <a:solidFill>
                  <a:srgbClr val="040707"/>
                </a:solidFill>
                <a:latin typeface="Palatino Linotype"/>
                <a:cs typeface="Palatino Linotype"/>
              </a:rPr>
              <a:t>Место хранения сокровищ (С.И. Ожегов ) </a:t>
            </a:r>
            <a:endParaRPr lang="ru-RU" sz="5400" b="1" spc="100" dirty="0" smtClean="0">
              <a:solidFill>
                <a:srgbClr val="040707"/>
              </a:solidFill>
              <a:latin typeface="Palatino Linotype"/>
              <a:cs typeface="Palatino Linotype"/>
            </a:endParaRPr>
          </a:p>
          <a:p>
            <a:pPr marL="12700" marR="1303020">
              <a:lnSpc>
                <a:spcPct val="100000"/>
              </a:lnSpc>
              <a:spcBef>
                <a:spcPts val="135"/>
              </a:spcBef>
              <a:tabLst>
                <a:tab pos="220345" algn="l"/>
              </a:tabLst>
            </a:pPr>
            <a:endParaRPr lang="ru-RU" sz="5400" b="1" spc="100" dirty="0">
              <a:solidFill>
                <a:srgbClr val="040707"/>
              </a:solidFill>
              <a:latin typeface="Palatino Linotype"/>
              <a:cs typeface="Palatino Linotype"/>
            </a:endParaRPr>
          </a:p>
          <a:p>
            <a:pPr marL="12700" marR="1303020">
              <a:spcBef>
                <a:spcPts val="135"/>
              </a:spcBef>
              <a:tabLst>
                <a:tab pos="220345" algn="l"/>
              </a:tabLst>
            </a:pPr>
            <a:r>
              <a:rPr lang="ru-RU" sz="5400" b="1" spc="105" dirty="0">
                <a:solidFill>
                  <a:srgbClr val="040707"/>
                </a:solidFill>
                <a:latin typeface="Palatino Linotype" panose="02040502050505030304" pitchFamily="18" charset="0"/>
                <a:cs typeface="Arial"/>
              </a:rPr>
              <a:t>2. </a:t>
            </a:r>
            <a:r>
              <a:rPr lang="ru-RU" sz="5400" b="1" dirty="0">
                <a:latin typeface="Palatino Linotype" panose="02040502050505030304" pitchFamily="18" charset="0"/>
              </a:rPr>
              <a:t>Место хранения драгоценностей, сокровищ.</a:t>
            </a:r>
          </a:p>
          <a:p>
            <a:pPr marL="12700" marR="1303020">
              <a:spcBef>
                <a:spcPts val="135"/>
              </a:spcBef>
              <a:tabLst>
                <a:tab pos="220345" algn="l"/>
              </a:tabLst>
            </a:pPr>
            <a:r>
              <a:rPr lang="ru-RU" sz="5400" b="1" dirty="0">
                <a:latin typeface="Palatino Linotype" panose="02040502050505030304" pitchFamily="18" charset="0"/>
              </a:rPr>
              <a:t> (В. И. Даль) </a:t>
            </a:r>
          </a:p>
          <a:p>
            <a:pPr marL="12700" marR="1303020">
              <a:lnSpc>
                <a:spcPct val="100000"/>
              </a:lnSpc>
              <a:spcBef>
                <a:spcPts val="135"/>
              </a:spcBef>
              <a:tabLst>
                <a:tab pos="220345" algn="l"/>
              </a:tabLst>
            </a:pPr>
            <a:endParaRPr lang="ru-RU" sz="1600" dirty="0">
              <a:latin typeface="Arial"/>
              <a:cs typeface="Arial"/>
            </a:endParaRPr>
          </a:p>
          <a:p>
            <a:pPr marL="12700" marR="1303020">
              <a:lnSpc>
                <a:spcPct val="100000"/>
              </a:lnSpc>
              <a:spcBef>
                <a:spcPts val="135"/>
              </a:spcBef>
              <a:tabLst>
                <a:tab pos="220345" algn="l"/>
              </a:tabLst>
            </a:pP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0424959" y="770737"/>
            <a:ext cx="268605" cy="5947410"/>
          </a:xfrm>
          <a:custGeom>
            <a:avLst/>
            <a:gdLst/>
            <a:ahLst/>
            <a:cxnLst/>
            <a:rect l="l" t="t" r="r" b="b"/>
            <a:pathLst>
              <a:path w="268604" h="5947409">
                <a:moveTo>
                  <a:pt x="268439" y="5947117"/>
                </a:moveTo>
                <a:lnTo>
                  <a:pt x="0" y="5947117"/>
                </a:lnTo>
                <a:lnTo>
                  <a:pt x="0" y="0"/>
                </a:lnTo>
                <a:lnTo>
                  <a:pt x="268439" y="0"/>
                </a:lnTo>
                <a:lnTo>
                  <a:pt x="268439" y="5947117"/>
                </a:lnTo>
                <a:close/>
              </a:path>
            </a:pathLst>
          </a:custGeom>
          <a:solidFill>
            <a:srgbClr val="D9B93D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22300" y="191829"/>
            <a:ext cx="7829490" cy="84702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l"/>
            <a:r>
              <a:rPr lang="ru-RU" sz="5400" b="1" i="0" dirty="0" smtClean="0">
                <a:effectLst/>
                <a:latin typeface="var(--article-header-font-family,'Museo','Museo',&quot;Noto Sans Armenian&quot;,&quot;Noto Sans Bengali&quot;,&quot;Noto Sans Cherokee&quot;,&quot;Noto Sans Devanagari&quot;,&quot;Noto Sans Ethiopic&quot;,&quot;Noto Sans Georgian&quot;,&quot;Noto Sans Hebrew&quot;,&quot;Noto Sans Kannada&quot;,&quot;Noto Sans Khmer&quot;,&quot;Noto Sans Lao&quot;,&quot;Noto "/>
              </a:rPr>
              <a:t>ДОМАШНЕЕ ЗАДАНИЕ</a:t>
            </a:r>
            <a:endParaRPr lang="ru-RU" sz="5400" b="1" i="0" dirty="0">
              <a:effectLst/>
              <a:latin typeface="var(--article-header-font-family,'Museo','Museo',&quot;Noto Sans Armenian&quot;,&quot;Noto Sans Bengali&quot;,&quot;Noto Sans Cherokee&quot;,&quot;Noto Sans Devanagari&quot;,&quot;Noto Sans Ethiopic&quot;,&quot;Noto Sans Georgian&quot;,&quot;Noto Sans Hebrew&quot;,&quot;Noto Sans Kannada&quot;,&quot;Noto Sans Khmer&quot;,&quot;Noto Sans Lao&quot;,&quot;Noto "/>
            </a:endParaRPr>
          </a:p>
        </p:txBody>
      </p:sp>
      <p:pic>
        <p:nvPicPr>
          <p:cNvPr id="8" name="Picture 2" descr="https://kz-russia.ru/wp-content/uploads/8/7/a/87a5d555430db130cba9bce8394ee0ca.png">
            <a:extLst>
              <a:ext uri="{FF2B5EF4-FFF2-40B4-BE49-F238E27FC236}">
                <a16:creationId xmlns:a16="http://schemas.microsoft.com/office/drawing/2014/main" xmlns="" id="{D08CECE8-9B26-4C97-82CC-A3865C1E1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4311650"/>
            <a:ext cx="4296503" cy="310314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7500" y="1264662"/>
            <a:ext cx="101074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var(--article-header-font-family,'Museo','Museo',&quot;Noto Sans Armenian&quot;,&quot;Noto Sans Bengali&quot;,&quot;Noto Sans Cherokee&quot;,&quot;Noto Sans Devanagari&quot;,&quot;Noto Sans Ethiopic&quot;,&quot;Noto Sans Georgian&quot;,&quot;Noto Sans Hebrew&quot;,&quot;Noto Sans Kannada&quot;,&quot;Noto Sans Khmer&quot;,&quot;Noto Sans Lao&quot;,&quot;Noto "/>
              </a:rPr>
              <a:t>Задание 1.</a:t>
            </a:r>
          </a:p>
          <a:p>
            <a:r>
              <a:rPr lang="ru-RU" sz="3200" dirty="0" smtClean="0">
                <a:latin typeface="var(--article-header-font-family,'Museo','Museo',&quot;Noto Sans Armenian&quot;,&quot;Noto Sans Bengali&quot;,&quot;Noto Sans Cherokee&quot;,&quot;Noto Sans Devanagari&quot;,&quot;Noto Sans Ethiopic&quot;,&quot;Noto Sans Georgian&quot;,&quot;Noto Sans Hebrew&quot;,&quot;Noto Sans Kannada&quot;,&quot;Noto Sans Khmer&quot;,&quot;Noto Sans Lao&quot;,&quot;Noto "/>
              </a:rPr>
              <a:t>Создать фотолетопись своей семьи</a:t>
            </a:r>
          </a:p>
          <a:p>
            <a:endParaRPr lang="ru-RU" sz="3200" dirty="0" smtClean="0">
              <a:latin typeface="var(--article-header-font-family,'Museo','Museo',&quot;Noto Sans Armenian&quot;,&quot;Noto Sans Bengali&quot;,&quot;Noto Sans Cherokee&quot;,&quot;Noto Sans Devanagari&quot;,&quot;Noto Sans Ethiopic&quot;,&quot;Noto Sans Georgian&quot;,&quot;Noto Sans Hebrew&quot;,&quot;Noto Sans Kannada&quot;,&quot;Noto Sans Khmer&quot;,&quot;Noto Sans Lao&quot;,&quot;Noto "/>
            </a:endParaRPr>
          </a:p>
          <a:p>
            <a:r>
              <a:rPr lang="ru-RU" sz="3200" dirty="0" smtClean="0">
                <a:latin typeface="var(--article-header-font-family,'Museo','Museo',&quot;Noto Sans Armenian&quot;,&quot;Noto Sans Bengali&quot;,&quot;Noto Sans Cherokee&quot;,&quot;Noto Sans Devanagari&quot;,&quot;Noto Sans Ethiopic&quot;,&quot;Noto Sans Georgian&quot;,&quot;Noto Sans Hebrew&quot;,&quot;Noto Sans Kannada&quot;,&quot;Noto Sans Khmer&quot;,&quot;Noto Sans Lao&quot;,&quot;Noto "/>
              </a:rPr>
              <a:t>Задание 2</a:t>
            </a:r>
          </a:p>
          <a:p>
            <a:r>
              <a:rPr lang="ru-RU" sz="3200" dirty="0" smtClean="0">
                <a:latin typeface="var(--article-header-font-family,'Museo','Museo',&quot;Noto Sans Armenian&quot;,&quot;Noto Sans Bengali&quot;,&quot;Noto Sans Cherokee&quot;,&quot;Noto Sans Devanagari&quot;,&quot;Noto Sans Ethiopic&quot;,&quot;Noto Sans Georgian&quot;,&quot;Noto Sans Hebrew&quot;,&quot;Noto Sans Kannada&quot;,&quot;Noto Sans Khmer&quot;,&quot;Noto Sans Lao&quot;,&quot;Noto "/>
              </a:rPr>
              <a:t>Написать в рабочей тетради своё имя и фамилию буквами Кириллицы </a:t>
            </a:r>
            <a:endParaRPr lang="ru-RU" sz="3200" dirty="0">
              <a:latin typeface="var(--article-header-font-family,'Museo','Museo',&quot;Noto Sans Armenian&quot;,&quot;Noto Sans Bengali&quot;,&quot;Noto Sans Cherokee&quot;,&quot;Noto Sans Devanagari&quot;,&quot;Noto Sans Ethiopic&quot;,&quot;Noto Sans Georgian&quot;,&quot;Noto Sans Hebrew&quot;,&quot;Noto Sans Kannada&quot;,&quot;Noto Sans Khmer&quot;,&quot;Noto Sans Lao&quot;,&quot;Noto "/>
            </a:endParaRPr>
          </a:p>
        </p:txBody>
      </p:sp>
    </p:spTree>
    <p:extLst>
      <p:ext uri="{BB962C8B-B14F-4D97-AF65-F5344CB8AC3E}">
        <p14:creationId xmlns:p14="http://schemas.microsoft.com/office/powerpoint/2010/main" val="286884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C85DD7B-8571-4AD1-B63C-1F5BCED78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7134" y="745227"/>
            <a:ext cx="1201016" cy="60172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0DBE8D1-2B1C-4B5A-8278-9A07A443A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00" y="6762501"/>
            <a:ext cx="9492295" cy="2438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0AD7EF3F-A39B-49A5-AA4F-C5411D124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36" y="577850"/>
            <a:ext cx="4577009" cy="370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A82A4DC-2768-4D03-84DE-BE22C05260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661"/>
          <a:stretch/>
        </p:blipFill>
        <p:spPr>
          <a:xfrm>
            <a:off x="5727700" y="577850"/>
            <a:ext cx="2747205" cy="3702050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9B63DB5C-4153-4E45-B73D-A89A404DE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4861938"/>
            <a:ext cx="1384013" cy="160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12F8AF4-AFA7-449F-9255-2DA5E4C6B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5" r="11903"/>
          <a:stretch/>
        </p:blipFill>
        <p:spPr bwMode="auto">
          <a:xfrm>
            <a:off x="1460500" y="4861938"/>
            <a:ext cx="1949092" cy="175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8B1221E6-5799-4454-8A34-F104999EF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509" y="4645679"/>
            <a:ext cx="2441559" cy="197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24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1510" y="6530137"/>
            <a:ext cx="9490710" cy="22860"/>
          </a:xfrm>
          <a:custGeom>
            <a:avLst/>
            <a:gdLst/>
            <a:ahLst/>
            <a:cxnLst/>
            <a:rect l="l" t="t" r="r" b="b"/>
            <a:pathLst>
              <a:path w="9490710" h="22859">
                <a:moveTo>
                  <a:pt x="9490367" y="22275"/>
                </a:moveTo>
                <a:lnTo>
                  <a:pt x="0" y="22275"/>
                </a:lnTo>
                <a:lnTo>
                  <a:pt x="0" y="0"/>
                </a:lnTo>
                <a:lnTo>
                  <a:pt x="9490367" y="0"/>
                </a:lnTo>
                <a:lnTo>
                  <a:pt x="9490367" y="22275"/>
                </a:lnTo>
                <a:close/>
              </a:path>
            </a:pathLst>
          </a:custGeom>
          <a:solidFill>
            <a:srgbClr val="D9B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47100" y="774700"/>
            <a:ext cx="1823388" cy="421640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547100" y="770737"/>
            <a:ext cx="2146769" cy="6015355"/>
            <a:chOff x="8547100" y="770737"/>
            <a:chExt cx="2146769" cy="601535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7100" y="5048097"/>
              <a:ext cx="1823388" cy="136027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091889" y="770737"/>
              <a:ext cx="601980" cy="6015355"/>
            </a:xfrm>
            <a:custGeom>
              <a:avLst/>
              <a:gdLst/>
              <a:ahLst/>
              <a:cxnLst/>
              <a:rect l="l" t="t" r="r" b="b"/>
              <a:pathLst>
                <a:path w="601979" h="6015355">
                  <a:moveTo>
                    <a:pt x="601510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601510" y="0"/>
                  </a:lnTo>
                  <a:lnTo>
                    <a:pt x="601510" y="6015037"/>
                  </a:lnTo>
                  <a:close/>
                </a:path>
              </a:pathLst>
            </a:custGeom>
            <a:solidFill>
              <a:srgbClr val="D9B93D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74917" y="933843"/>
            <a:ext cx="512445" cy="72390"/>
          </a:xfrm>
          <a:custGeom>
            <a:avLst/>
            <a:gdLst/>
            <a:ahLst/>
            <a:cxnLst/>
            <a:rect l="l" t="t" r="r" b="b"/>
            <a:pathLst>
              <a:path w="512445" h="72390">
                <a:moveTo>
                  <a:pt x="512368" y="72377"/>
                </a:moveTo>
                <a:lnTo>
                  <a:pt x="0" y="72377"/>
                </a:lnTo>
                <a:lnTo>
                  <a:pt x="0" y="0"/>
                </a:lnTo>
                <a:lnTo>
                  <a:pt x="512368" y="0"/>
                </a:lnTo>
                <a:lnTo>
                  <a:pt x="512368" y="72377"/>
                </a:lnTo>
                <a:close/>
              </a:path>
            </a:pathLst>
          </a:custGeom>
          <a:solidFill>
            <a:srgbClr val="D9B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Рисунок 11"/>
          <p:cNvPicPr/>
          <p:nvPr/>
        </p:nvPicPr>
        <p:blipFill>
          <a:blip r:embed="rId4"/>
          <a:stretch>
            <a:fillRect/>
          </a:stretch>
        </p:blipFill>
        <p:spPr>
          <a:xfrm>
            <a:off x="2814989" y="540100"/>
            <a:ext cx="3996356" cy="5445096"/>
          </a:xfrm>
          <a:prstGeom prst="rect">
            <a:avLst/>
          </a:prstGeom>
        </p:spPr>
      </p:pic>
      <p:pic>
        <p:nvPicPr>
          <p:cNvPr id="1026" name="Picture 2" descr="https://uchebnikishkolarossii.ru/image/catalog/products/goreckij-russkij-yazyk-azbuka-1-klass-uchebnik-v-2-h-chastyah-chast-1-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00" y="1822613"/>
            <a:ext cx="4196929" cy="555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D1D54CA-6567-447B-BD3C-5029A06671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5196" y="1822613"/>
            <a:ext cx="3846909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6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F82A821-4F3E-46BD-9CFF-4C15F0B17842}"/>
              </a:ext>
            </a:extLst>
          </p:cNvPr>
          <p:cNvPicPr/>
          <p:nvPr/>
        </p:nvPicPr>
        <p:blipFill rotWithShape="1">
          <a:blip r:embed="rId2"/>
          <a:srcRect l="60144" t="9332" b="25349"/>
          <a:stretch/>
        </p:blipFill>
        <p:spPr>
          <a:xfrm>
            <a:off x="8013700" y="836718"/>
            <a:ext cx="2537734" cy="264854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B732066-9497-44FF-AFE4-2EF09E1CBF87}"/>
              </a:ext>
            </a:extLst>
          </p:cNvPr>
          <p:cNvSpPr/>
          <p:nvPr/>
        </p:nvSpPr>
        <p:spPr>
          <a:xfrm>
            <a:off x="2564519" y="4249865"/>
            <a:ext cx="1066962" cy="990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43"/>
          </a:p>
        </p:txBody>
      </p:sp>
      <p:graphicFrame>
        <p:nvGraphicFramePr>
          <p:cNvPr id="12" name="Таблица 12">
            <a:extLst>
              <a:ext uri="{FF2B5EF4-FFF2-40B4-BE49-F238E27FC236}">
                <a16:creationId xmlns:a16="http://schemas.microsoft.com/office/drawing/2014/main" xmlns="" id="{67615059-863F-4B5D-B883-FBD14019E9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938081"/>
              </p:ext>
            </p:extLst>
          </p:nvPr>
        </p:nvGraphicFramePr>
        <p:xfrm>
          <a:off x="7372551" y="3494138"/>
          <a:ext cx="2102486" cy="20070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2486">
                  <a:extLst>
                    <a:ext uri="{9D8B030D-6E8A-4147-A177-3AD203B41FA5}">
                      <a16:colId xmlns:a16="http://schemas.microsoft.com/office/drawing/2014/main" xmlns="" val="1413181489"/>
                    </a:ext>
                  </a:extLst>
                </a:gridCol>
              </a:tblGrid>
              <a:tr h="2007069">
                <a:tc>
                  <a:txBody>
                    <a:bodyPr/>
                    <a:lstStyle/>
                    <a:p>
                      <a:endParaRPr lang="ru-RU" sz="1900" dirty="0"/>
                    </a:p>
                  </a:txBody>
                  <a:tcPr marL="98708" marR="98708" marT="49354" marB="49354"/>
                </a:tc>
                <a:extLst>
                  <a:ext uri="{0D108BD9-81ED-4DB2-BD59-A6C34878D82A}">
                    <a16:rowId xmlns:a16="http://schemas.microsoft.com/office/drawing/2014/main" xmlns="" val="22270600"/>
                  </a:ext>
                </a:extLst>
              </a:tr>
            </a:tbl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ABA13CE-306A-4BBB-820C-A0C2189228C5}"/>
              </a:ext>
            </a:extLst>
          </p:cNvPr>
          <p:cNvSpPr/>
          <p:nvPr/>
        </p:nvSpPr>
        <p:spPr>
          <a:xfrm>
            <a:off x="210027" y="4290843"/>
            <a:ext cx="1109430" cy="908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43"/>
          </a:p>
        </p:txBody>
      </p:sp>
      <p:sp>
        <p:nvSpPr>
          <p:cNvPr id="3" name="TextBox 2"/>
          <p:cNvSpPr txBox="1"/>
          <p:nvPr/>
        </p:nvSpPr>
        <p:spPr>
          <a:xfrm>
            <a:off x="361205" y="151517"/>
            <a:ext cx="800100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Palatino Linotype" panose="02040502050505030304" pitchFamily="18" charset="0"/>
                <a:cs typeface="Aharoni" panose="02010803020104030203" pitchFamily="2" charset="-79"/>
              </a:rPr>
              <a:t>1.Укажите создателей славянской азбуки:</a:t>
            </a:r>
          </a:p>
          <a:p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460803" y="672504"/>
            <a:ext cx="4060162" cy="552867"/>
            <a:chOff x="288839" y="1068577"/>
            <a:chExt cx="4385290" cy="1033273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469900" y="1238973"/>
              <a:ext cx="4204229" cy="86287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88839" y="1068577"/>
              <a:ext cx="4295861" cy="95245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43609" y="1337534"/>
            <a:ext cx="845589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Palatino Linotype" panose="02040502050505030304" pitchFamily="18" charset="0"/>
                <a:cs typeface="Aharoni" panose="02010803020104030203" pitchFamily="2" charset="-79"/>
              </a:rPr>
              <a:t>2.В каком году была создана  славянская азбука?</a:t>
            </a:r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68923" y="2869482"/>
            <a:ext cx="800100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Palatino Linotype" panose="02040502050505030304" pitchFamily="18" charset="0"/>
                <a:cs typeface="Aharoni" panose="02010803020104030203" pitchFamily="2" charset="-79"/>
              </a:rPr>
              <a:t>3.Для чего была создана?</a:t>
            </a:r>
          </a:p>
          <a:p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221106" y="3860326"/>
            <a:ext cx="1048337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Palatino Linotype" panose="02040502050505030304" pitchFamily="18" charset="0"/>
                <a:cs typeface="Aharoni" panose="02010803020104030203" pitchFamily="2" charset="-79"/>
              </a:rPr>
              <a:t>4</a:t>
            </a:r>
            <a:r>
              <a:rPr lang="ru-RU" sz="2400" b="1" dirty="0">
                <a:solidFill>
                  <a:schemeClr val="tx2"/>
                </a:solidFill>
                <a:latin typeface="Palatino Linotype" panose="02040502050505030304" pitchFamily="18" charset="0"/>
                <a:cs typeface="Aharoni" panose="02010803020104030203" pitchFamily="2" charset="-79"/>
              </a:rPr>
              <a:t>. </a:t>
            </a:r>
            <a:r>
              <a:rPr lang="ru-RU" sz="2800" b="1" dirty="0">
                <a:solidFill>
                  <a:schemeClr val="tx2"/>
                </a:solidFill>
                <a:latin typeface="Palatino Linotype" panose="02040502050505030304" pitchFamily="18" charset="0"/>
                <a:cs typeface="Aharoni" panose="02010803020104030203" pitchFamily="2" charset="-79"/>
              </a:rPr>
              <a:t>В 863 году Кирилл при помощи брата создал алфавит, состоящий из 38 знаков, который назвали . . .</a:t>
            </a:r>
          </a:p>
          <a:p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168923" y="5402068"/>
            <a:ext cx="1019022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Palatino Linotype" panose="02040502050505030304" pitchFamily="18" charset="0"/>
                <a:cs typeface="Aharoni" panose="02010803020104030203" pitchFamily="2" charset="-79"/>
              </a:rPr>
              <a:t>5. Глаголица была упрощена учеником Кирилла и получила название . . .</a:t>
            </a:r>
          </a:p>
          <a:p>
            <a:endParaRPr lang="ru-RU" sz="2400" b="1" dirty="0">
              <a:solidFill>
                <a:schemeClr val="tx2"/>
              </a:solidFill>
              <a:latin typeface="Palatino Linotype" panose="02040502050505030304" pitchFamily="18" charset="0"/>
              <a:cs typeface="Aharoni" panose="02010803020104030203" pitchFamily="2" charset="-79"/>
            </a:endParaRPr>
          </a:p>
          <a:p>
            <a:endParaRPr lang="ru-RU" dirty="0"/>
          </a:p>
        </p:txBody>
      </p:sp>
      <p:grpSp>
        <p:nvGrpSpPr>
          <p:cNvPr id="42" name="Группа 41"/>
          <p:cNvGrpSpPr/>
          <p:nvPr/>
        </p:nvGrpSpPr>
        <p:grpSpPr>
          <a:xfrm>
            <a:off x="478398" y="2292667"/>
            <a:ext cx="4109573" cy="533571"/>
            <a:chOff x="288839" y="1068577"/>
            <a:chExt cx="4385290" cy="1033273"/>
          </a:xfrm>
        </p:grpSpPr>
        <p:sp>
          <p:nvSpPr>
            <p:cNvPr id="43" name="Скругленный прямоугольник 42"/>
            <p:cNvSpPr/>
            <p:nvPr/>
          </p:nvSpPr>
          <p:spPr>
            <a:xfrm>
              <a:off x="469900" y="1238973"/>
              <a:ext cx="4204229" cy="86287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Скругленный прямоугольник 43"/>
            <p:cNvSpPr/>
            <p:nvPr/>
          </p:nvSpPr>
          <p:spPr>
            <a:xfrm>
              <a:off x="288839" y="1068577"/>
              <a:ext cx="4295861" cy="95245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369647" y="3323707"/>
            <a:ext cx="6790898" cy="552867"/>
            <a:chOff x="288839" y="1068577"/>
            <a:chExt cx="4385290" cy="1033273"/>
          </a:xfrm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469900" y="1238973"/>
              <a:ext cx="4204229" cy="86287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7" name="Скругленный прямоугольник 46"/>
            <p:cNvSpPr/>
            <p:nvPr/>
          </p:nvSpPr>
          <p:spPr>
            <a:xfrm>
              <a:off x="288839" y="1068577"/>
              <a:ext cx="4295861" cy="95245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453158" y="4793832"/>
            <a:ext cx="4060162" cy="552867"/>
            <a:chOff x="288839" y="1068577"/>
            <a:chExt cx="4385290" cy="1033273"/>
          </a:xfrm>
        </p:grpSpPr>
        <p:sp>
          <p:nvSpPr>
            <p:cNvPr id="49" name="Скругленный прямоугольник 48"/>
            <p:cNvSpPr/>
            <p:nvPr/>
          </p:nvSpPr>
          <p:spPr>
            <a:xfrm>
              <a:off x="469900" y="1238973"/>
              <a:ext cx="4204229" cy="86287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Скругленный прямоугольник 49"/>
            <p:cNvSpPr/>
            <p:nvPr/>
          </p:nvSpPr>
          <p:spPr>
            <a:xfrm>
              <a:off x="288839" y="1068577"/>
              <a:ext cx="4295861" cy="95245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378004" y="6383751"/>
            <a:ext cx="4060162" cy="552867"/>
            <a:chOff x="288839" y="1068577"/>
            <a:chExt cx="4385290" cy="1033273"/>
          </a:xfrm>
        </p:grpSpPr>
        <p:sp>
          <p:nvSpPr>
            <p:cNvPr id="52" name="Скругленный прямоугольник 51"/>
            <p:cNvSpPr/>
            <p:nvPr/>
          </p:nvSpPr>
          <p:spPr>
            <a:xfrm>
              <a:off x="469900" y="1238973"/>
              <a:ext cx="4204229" cy="86287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Скругленный прямоугольник 52"/>
            <p:cNvSpPr/>
            <p:nvPr/>
          </p:nvSpPr>
          <p:spPr>
            <a:xfrm>
              <a:off x="288839" y="1068577"/>
              <a:ext cx="4295861" cy="95245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9F905D7-779F-4AA6-AB5F-683F7A56E5B1}"/>
              </a:ext>
            </a:extLst>
          </p:cNvPr>
          <p:cNvSpPr txBox="1"/>
          <p:nvPr/>
        </p:nvSpPr>
        <p:spPr>
          <a:xfrm>
            <a:off x="482272" y="672504"/>
            <a:ext cx="4184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Palatino Linotype" panose="02040502050505030304" pitchFamily="18" charset="0"/>
              </a:rPr>
              <a:t>Кирилл и Мефодий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821504-4C99-4B71-8FE6-0F9B7EE4CDD6}"/>
              </a:ext>
            </a:extLst>
          </p:cNvPr>
          <p:cNvSpPr txBox="1"/>
          <p:nvPr/>
        </p:nvSpPr>
        <p:spPr>
          <a:xfrm>
            <a:off x="537996" y="2329471"/>
            <a:ext cx="2219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Palatino Linotype" panose="02040502050505030304" pitchFamily="18" charset="0"/>
              </a:rPr>
              <a:t>В 863 году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A027A85-6943-4C81-9064-4013E7B800F3}"/>
              </a:ext>
            </a:extLst>
          </p:cNvPr>
          <p:cNvSpPr txBox="1"/>
          <p:nvPr/>
        </p:nvSpPr>
        <p:spPr>
          <a:xfrm>
            <a:off x="460803" y="3406620"/>
            <a:ext cx="6732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Palatino Linotype" panose="02040502050505030304" pitchFamily="18" charset="0"/>
              </a:rPr>
              <a:t>Познакомить с христианством славянские народы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5DF9E24-2478-44C2-AFC2-C249663A501A}"/>
              </a:ext>
            </a:extLst>
          </p:cNvPr>
          <p:cNvSpPr txBox="1"/>
          <p:nvPr/>
        </p:nvSpPr>
        <p:spPr>
          <a:xfrm>
            <a:off x="509039" y="4786004"/>
            <a:ext cx="3507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Palatino Linotype" panose="02040502050505030304" pitchFamily="18" charset="0"/>
              </a:rPr>
              <a:t>Глаголица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FFBFB4D-F818-4DDF-8295-88A21630AC6A}"/>
              </a:ext>
            </a:extLst>
          </p:cNvPr>
          <p:cNvSpPr txBox="1"/>
          <p:nvPr/>
        </p:nvSpPr>
        <p:spPr>
          <a:xfrm>
            <a:off x="453158" y="6423596"/>
            <a:ext cx="3507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Palatino Linotype" panose="02040502050505030304" pitchFamily="18" charset="0"/>
              </a:rPr>
              <a:t>Кириллица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59FC134-FE6B-438B-86DF-6D8413125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7801" y="551626"/>
            <a:ext cx="469433" cy="601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035273-BFC0-4AAF-B404-08C3EC06C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1123" y="351547"/>
            <a:ext cx="6193790" cy="996748"/>
          </a:xfrm>
        </p:spPr>
        <p:txBody>
          <a:bodyPr/>
          <a:lstStyle/>
          <a:p>
            <a:r>
              <a:rPr lang="ru-RU" dirty="0"/>
              <a:t>24 мая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C50757B-7B95-4A7B-87FE-82CE936DF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1123" y="1348295"/>
            <a:ext cx="5791200" cy="2769989"/>
          </a:xfrm>
        </p:spPr>
        <p:txBody>
          <a:bodyPr/>
          <a:lstStyle/>
          <a:p>
            <a:r>
              <a:rPr lang="ru-RU" sz="6000" dirty="0"/>
              <a:t>День славянской письменности и культуры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95E5086-0CC9-4278-A317-6867DD358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76" y="351547"/>
            <a:ext cx="4697383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7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79500" y="1339850"/>
            <a:ext cx="10092055" cy="6015355"/>
          </a:xfrm>
          <a:custGeom>
            <a:avLst/>
            <a:gdLst/>
            <a:ahLst/>
            <a:cxnLst/>
            <a:rect l="l" t="t" r="r" b="b"/>
            <a:pathLst>
              <a:path w="10092055" h="6015355">
                <a:moveTo>
                  <a:pt x="10091890" y="0"/>
                </a:moveTo>
                <a:lnTo>
                  <a:pt x="8945766" y="0"/>
                </a:lnTo>
                <a:lnTo>
                  <a:pt x="8945766" y="5843232"/>
                </a:lnTo>
                <a:lnTo>
                  <a:pt x="0" y="5843232"/>
                </a:lnTo>
                <a:lnTo>
                  <a:pt x="0" y="5865507"/>
                </a:lnTo>
                <a:lnTo>
                  <a:pt x="8945766" y="5865507"/>
                </a:lnTo>
                <a:lnTo>
                  <a:pt x="8945766" y="6015037"/>
                </a:lnTo>
                <a:lnTo>
                  <a:pt x="10091890" y="6015037"/>
                </a:lnTo>
                <a:lnTo>
                  <a:pt x="10091890" y="0"/>
                </a:lnTo>
                <a:close/>
              </a:path>
            </a:pathLst>
          </a:custGeom>
          <a:solidFill>
            <a:srgbClr val="D9B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140" dirty="0">
                <a:latin typeface="Comic Sans MS"/>
                <a:cs typeface="Comic Sans MS"/>
              </a:rPr>
              <a:t>@</a:t>
            </a:r>
            <a:r>
              <a:rPr spc="80" dirty="0"/>
              <a:t>annlessons</a:t>
            </a:r>
          </a:p>
        </p:txBody>
      </p:sp>
      <p:grpSp>
        <p:nvGrpSpPr>
          <p:cNvPr id="10" name="object 6"/>
          <p:cNvGrpSpPr/>
          <p:nvPr/>
        </p:nvGrpSpPr>
        <p:grpSpPr>
          <a:xfrm>
            <a:off x="352232" y="348589"/>
            <a:ext cx="5087554" cy="6584836"/>
            <a:chOff x="4823333" y="763397"/>
            <a:chExt cx="4243070" cy="5002530"/>
          </a:xfrm>
        </p:grpSpPr>
        <p:pic>
          <p:nvPicPr>
            <p:cNvPr id="11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64608" y="804672"/>
              <a:ext cx="4160520" cy="4919472"/>
            </a:xfrm>
            <a:prstGeom prst="rect">
              <a:avLst/>
            </a:prstGeom>
          </p:spPr>
        </p:pic>
        <p:sp>
          <p:nvSpPr>
            <p:cNvPr id="12" name="object 8"/>
            <p:cNvSpPr/>
            <p:nvPr/>
          </p:nvSpPr>
          <p:spPr>
            <a:xfrm>
              <a:off x="4843970" y="784034"/>
              <a:ext cx="4201795" cy="4961255"/>
            </a:xfrm>
            <a:custGeom>
              <a:avLst/>
              <a:gdLst/>
              <a:ahLst/>
              <a:cxnLst/>
              <a:rect l="l" t="t" r="r" b="b"/>
              <a:pathLst>
                <a:path w="4201795" h="4961255">
                  <a:moveTo>
                    <a:pt x="0" y="0"/>
                  </a:moveTo>
                  <a:lnTo>
                    <a:pt x="4201795" y="0"/>
                  </a:lnTo>
                  <a:lnTo>
                    <a:pt x="4201795" y="4960747"/>
                  </a:lnTo>
                  <a:lnTo>
                    <a:pt x="0" y="4960747"/>
                  </a:lnTo>
                  <a:lnTo>
                    <a:pt x="0" y="0"/>
                  </a:lnTo>
                  <a:close/>
                </a:path>
              </a:pathLst>
            </a:custGeom>
            <a:ln w="41274">
              <a:solidFill>
                <a:srgbClr val="7E5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9"/>
          <p:cNvSpPr/>
          <p:nvPr/>
        </p:nvSpPr>
        <p:spPr>
          <a:xfrm>
            <a:off x="5515101" y="348589"/>
            <a:ext cx="5015171" cy="6578192"/>
          </a:xfrm>
          <a:custGeom>
            <a:avLst/>
            <a:gdLst/>
            <a:ahLst/>
            <a:cxnLst/>
            <a:rect l="l" t="t" r="r" b="b"/>
            <a:pathLst>
              <a:path w="4345305" h="4544695">
                <a:moveTo>
                  <a:pt x="0" y="0"/>
                </a:moveTo>
                <a:lnTo>
                  <a:pt x="4345051" y="0"/>
                </a:lnTo>
                <a:lnTo>
                  <a:pt x="4345051" y="4544695"/>
                </a:lnTo>
                <a:lnTo>
                  <a:pt x="0" y="4544695"/>
                </a:lnTo>
                <a:lnTo>
                  <a:pt x="0" y="0"/>
                </a:lnTo>
                <a:close/>
              </a:path>
            </a:pathLst>
          </a:custGeom>
          <a:ln w="41275">
            <a:solidFill>
              <a:srgbClr val="7E5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7">
            <a:extLst>
              <a:ext uri="{FF2B5EF4-FFF2-40B4-BE49-F238E27FC236}">
                <a16:creationId xmlns:a16="http://schemas.microsoft.com/office/drawing/2014/main" xmlns="" id="{676350D4-1E2A-4435-ADE3-28FC29E99FD6}"/>
              </a:ext>
            </a:extLst>
          </p:cNvPr>
          <p:cNvGrpSpPr/>
          <p:nvPr/>
        </p:nvGrpSpPr>
        <p:grpSpPr>
          <a:xfrm>
            <a:off x="5498568" y="328187"/>
            <a:ext cx="5031703" cy="6598593"/>
            <a:chOff x="4702936" y="1051433"/>
            <a:chExt cx="4386580" cy="4585970"/>
          </a:xfrm>
        </p:grpSpPr>
        <p:pic>
          <p:nvPicPr>
            <p:cNvPr id="13" name="object 8">
              <a:extLst>
                <a:ext uri="{FF2B5EF4-FFF2-40B4-BE49-F238E27FC236}">
                  <a16:creationId xmlns:a16="http://schemas.microsoft.com/office/drawing/2014/main" xmlns="" id="{8F9DEC27-C6F6-44FF-80B8-46270D10F75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44212" y="1092708"/>
              <a:ext cx="4303775" cy="4503419"/>
            </a:xfrm>
            <a:prstGeom prst="rect">
              <a:avLst/>
            </a:prstGeom>
          </p:spPr>
        </p:pic>
        <p:sp>
          <p:nvSpPr>
            <p:cNvPr id="14" name="object 9">
              <a:extLst>
                <a:ext uri="{FF2B5EF4-FFF2-40B4-BE49-F238E27FC236}">
                  <a16:creationId xmlns:a16="http://schemas.microsoft.com/office/drawing/2014/main" xmlns="" id="{3D9B21B1-48FF-4CC6-80D0-B4003F9EFB0E}"/>
                </a:ext>
              </a:extLst>
            </p:cNvPr>
            <p:cNvSpPr/>
            <p:nvPr/>
          </p:nvSpPr>
          <p:spPr>
            <a:xfrm>
              <a:off x="4723574" y="1072070"/>
              <a:ext cx="4345305" cy="4544695"/>
            </a:xfrm>
            <a:custGeom>
              <a:avLst/>
              <a:gdLst/>
              <a:ahLst/>
              <a:cxnLst/>
              <a:rect l="l" t="t" r="r" b="b"/>
              <a:pathLst>
                <a:path w="4345305" h="4544695">
                  <a:moveTo>
                    <a:pt x="0" y="0"/>
                  </a:moveTo>
                  <a:lnTo>
                    <a:pt x="4345051" y="0"/>
                  </a:lnTo>
                  <a:lnTo>
                    <a:pt x="4345051" y="4544695"/>
                  </a:lnTo>
                  <a:lnTo>
                    <a:pt x="0" y="4544695"/>
                  </a:lnTo>
                  <a:lnTo>
                    <a:pt x="0" y="0"/>
                  </a:lnTo>
                  <a:close/>
                </a:path>
              </a:pathLst>
            </a:custGeom>
            <a:ln w="41275">
              <a:solidFill>
                <a:srgbClr val="7E5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62914" y="1331234"/>
            <a:ext cx="10092055" cy="6015355"/>
          </a:xfrm>
          <a:custGeom>
            <a:avLst/>
            <a:gdLst/>
            <a:ahLst/>
            <a:cxnLst/>
            <a:rect l="l" t="t" r="r" b="b"/>
            <a:pathLst>
              <a:path w="10092055" h="6015355">
                <a:moveTo>
                  <a:pt x="10091890" y="0"/>
                </a:moveTo>
                <a:lnTo>
                  <a:pt x="8945766" y="0"/>
                </a:lnTo>
                <a:lnTo>
                  <a:pt x="8945766" y="5843232"/>
                </a:lnTo>
                <a:lnTo>
                  <a:pt x="0" y="5843232"/>
                </a:lnTo>
                <a:lnTo>
                  <a:pt x="0" y="5865507"/>
                </a:lnTo>
                <a:lnTo>
                  <a:pt x="8945766" y="5865507"/>
                </a:lnTo>
                <a:lnTo>
                  <a:pt x="8945766" y="6015037"/>
                </a:lnTo>
                <a:lnTo>
                  <a:pt x="10091890" y="6015037"/>
                </a:lnTo>
                <a:lnTo>
                  <a:pt x="10091890" y="0"/>
                </a:lnTo>
                <a:close/>
              </a:path>
            </a:pathLst>
          </a:custGeom>
          <a:solidFill>
            <a:srgbClr val="D9B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74" name="Picture 2" descr="https://avatars.dzeninfra.ru/get-zen_doc/271828/pub_655999ce75498f739fcf5987_65599af9f14fdc5f5f9ff39d/scale_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8"/>
          <a:stretch/>
        </p:blipFill>
        <p:spPr bwMode="auto">
          <a:xfrm>
            <a:off x="419100" y="596230"/>
            <a:ext cx="4470400" cy="32671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mg.razrisyika.ru/kart/50/198820-alfavit-russkiy-po-poryadku-3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5"/>
          <a:stretch/>
        </p:blipFill>
        <p:spPr bwMode="auto">
          <a:xfrm>
            <a:off x="5588709" y="590713"/>
            <a:ext cx="4401429" cy="32643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0" y="120650"/>
            <a:ext cx="838200" cy="76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6" name="Овал 15"/>
          <p:cNvSpPr/>
          <p:nvPr/>
        </p:nvSpPr>
        <p:spPr>
          <a:xfrm>
            <a:off x="5136922" y="138867"/>
            <a:ext cx="838200" cy="76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2"/>
                </a:solidFill>
              </a:rPr>
              <a:t>2</a:t>
            </a:r>
          </a:p>
        </p:txBody>
      </p:sp>
      <p:pic>
        <p:nvPicPr>
          <p:cNvPr id="3080" name="Picture 8" descr="https://gas-kvas.com/grafic/uploads/posts/2023-09/1695958552_gas-kvas-com-p-kartinki-angliiskii-alfavit-i-slovami-3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0"/>
          <a:stretch/>
        </p:blipFill>
        <p:spPr bwMode="auto">
          <a:xfrm>
            <a:off x="509995" y="4158334"/>
            <a:ext cx="4416743" cy="324132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 16"/>
          <p:cNvSpPr/>
          <p:nvPr/>
        </p:nvSpPr>
        <p:spPr>
          <a:xfrm>
            <a:off x="89316" y="3957912"/>
            <a:ext cx="838200" cy="76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2"/>
                </a:solidFill>
              </a:rPr>
              <a:t>3</a:t>
            </a:r>
          </a:p>
        </p:txBody>
      </p:sp>
      <p:pic>
        <p:nvPicPr>
          <p:cNvPr id="3082" name="Picture 10" descr="https://i.pinimg.com/originals/91/41/2b/91412bff28a615cef24ea8dafd5e5ef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t="16538" r="4293" b="14633"/>
          <a:stretch/>
        </p:blipFill>
        <p:spPr bwMode="auto">
          <a:xfrm>
            <a:off x="5534328" y="4135261"/>
            <a:ext cx="4523527" cy="32643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вал 18"/>
          <p:cNvSpPr/>
          <p:nvPr/>
        </p:nvSpPr>
        <p:spPr>
          <a:xfrm>
            <a:off x="5115228" y="3989290"/>
            <a:ext cx="838200" cy="76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2"/>
                </a:solidFill>
              </a:rPr>
              <a:t>4</a:t>
            </a:r>
          </a:p>
        </p:txBody>
      </p:sp>
      <p:pic>
        <p:nvPicPr>
          <p:cNvPr id="20" name="Picture 2" descr="https://avatars.dzeninfra.ru/get-zen_doc/271828/pub_655999ce75498f739fcf5987_65599af9f14fdc5f5f9ff39d/scale_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8"/>
          <a:stretch/>
        </p:blipFill>
        <p:spPr bwMode="auto">
          <a:xfrm>
            <a:off x="709476" y="744742"/>
            <a:ext cx="8828223" cy="64519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0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79500" y="1509091"/>
            <a:ext cx="10092055" cy="6015355"/>
          </a:xfrm>
          <a:custGeom>
            <a:avLst/>
            <a:gdLst/>
            <a:ahLst/>
            <a:cxnLst/>
            <a:rect l="l" t="t" r="r" b="b"/>
            <a:pathLst>
              <a:path w="10092055" h="6015355">
                <a:moveTo>
                  <a:pt x="10091890" y="0"/>
                </a:moveTo>
                <a:lnTo>
                  <a:pt x="8945766" y="0"/>
                </a:lnTo>
                <a:lnTo>
                  <a:pt x="8945766" y="5843232"/>
                </a:lnTo>
                <a:lnTo>
                  <a:pt x="0" y="5843232"/>
                </a:lnTo>
                <a:lnTo>
                  <a:pt x="0" y="5865507"/>
                </a:lnTo>
                <a:lnTo>
                  <a:pt x="8945766" y="5865507"/>
                </a:lnTo>
                <a:lnTo>
                  <a:pt x="8945766" y="6015037"/>
                </a:lnTo>
                <a:lnTo>
                  <a:pt x="10091890" y="6015037"/>
                </a:lnTo>
                <a:lnTo>
                  <a:pt x="10091890" y="0"/>
                </a:lnTo>
                <a:close/>
              </a:path>
            </a:pathLst>
          </a:custGeom>
          <a:solidFill>
            <a:srgbClr val="D9B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82" name="Picture 10" descr="https://i.pinimg.com/originals/91/41/2b/91412bff28a615cef24ea8dafd5e5ef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t="16538" r="4293" b="14633"/>
          <a:stretch/>
        </p:blipFill>
        <p:spPr bwMode="auto">
          <a:xfrm>
            <a:off x="5308600" y="608728"/>
            <a:ext cx="4523527" cy="32643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avatars.dzeninfra.ru/get-zen_doc/271828/pub_655999ce75498f739fcf5987_65599af9f14fdc5f5f9ff39d/scale_12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8"/>
          <a:stretch/>
        </p:blipFill>
        <p:spPr bwMode="auto">
          <a:xfrm>
            <a:off x="419100" y="596230"/>
            <a:ext cx="4470400" cy="32671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0" y="120650"/>
            <a:ext cx="838200" cy="76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6" name="Овал 15"/>
          <p:cNvSpPr/>
          <p:nvPr/>
        </p:nvSpPr>
        <p:spPr>
          <a:xfrm>
            <a:off x="5136922" y="138867"/>
            <a:ext cx="838200" cy="76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2"/>
                </a:solidFill>
              </a:rPr>
              <a:t>2</a:t>
            </a:r>
          </a:p>
        </p:txBody>
      </p:sp>
      <p:pic>
        <p:nvPicPr>
          <p:cNvPr id="3080" name="Picture 8" descr="https://gas-kvas.com/grafic/uploads/posts/2023-09/1695958552_gas-kvas-com-p-kartinki-angliiskii-alfavit-i-slovami-3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0"/>
          <a:stretch/>
        </p:blipFill>
        <p:spPr bwMode="auto">
          <a:xfrm>
            <a:off x="509995" y="4158334"/>
            <a:ext cx="4416743" cy="324132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 16"/>
          <p:cNvSpPr/>
          <p:nvPr/>
        </p:nvSpPr>
        <p:spPr>
          <a:xfrm>
            <a:off x="89316" y="3957912"/>
            <a:ext cx="838200" cy="76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2"/>
                </a:solidFill>
              </a:rPr>
              <a:t>3</a:t>
            </a:r>
          </a:p>
        </p:txBody>
      </p:sp>
      <p:pic>
        <p:nvPicPr>
          <p:cNvPr id="4098" name="Picture 2" descr="https://kz-russia.ru/wp-content/uploads/8/7/a/87a5d555430db130cba9bce8394ee0c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417" y="4171269"/>
            <a:ext cx="4523528" cy="326711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вал 18"/>
          <p:cNvSpPr/>
          <p:nvPr/>
        </p:nvSpPr>
        <p:spPr>
          <a:xfrm>
            <a:off x="5017633" y="3930942"/>
            <a:ext cx="838200" cy="76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2"/>
                </a:solidFill>
              </a:rPr>
              <a:t>4</a:t>
            </a:r>
          </a:p>
        </p:txBody>
      </p:sp>
      <p:pic>
        <p:nvPicPr>
          <p:cNvPr id="12" name="Picture 2" descr="https://kz-russia.ru/wp-content/uploads/8/7/a/87a5d555430db130cba9bce8394ee0c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16" y="839770"/>
            <a:ext cx="8686384" cy="627372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5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-462534" y="1339850"/>
            <a:ext cx="909942" cy="6167741"/>
          </a:xfrm>
          <a:custGeom>
            <a:avLst/>
            <a:gdLst/>
            <a:ahLst/>
            <a:cxnLst/>
            <a:rect l="l" t="t" r="r" b="b"/>
            <a:pathLst>
              <a:path w="967105" h="6015355">
                <a:moveTo>
                  <a:pt x="0" y="0"/>
                </a:moveTo>
                <a:lnTo>
                  <a:pt x="966482" y="0"/>
                </a:lnTo>
                <a:lnTo>
                  <a:pt x="966482" y="6015037"/>
                </a:lnTo>
                <a:lnTo>
                  <a:pt x="0" y="6015037"/>
                </a:lnTo>
                <a:lnTo>
                  <a:pt x="0" y="0"/>
                </a:lnTo>
                <a:close/>
              </a:path>
            </a:pathLst>
          </a:custGeom>
          <a:solidFill>
            <a:srgbClr val="D9B93D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773473" y="164738"/>
            <a:ext cx="2005964" cy="6381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000" b="1" spc="65" dirty="0">
                <a:solidFill>
                  <a:srgbClr val="FFFFFF"/>
                </a:solidFill>
                <a:latin typeface="Palatino Linotype"/>
                <a:cs typeface="Palatino Linotype"/>
              </a:rPr>
              <a:t>КНИГИ</a:t>
            </a:r>
            <a:endParaRPr sz="4000" dirty="0">
              <a:latin typeface="Palatino Linotype"/>
              <a:cs typeface="Palatino Linotype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036AC5E4-7770-4C99-843A-E11C30AE0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70" y="1366466"/>
            <a:ext cx="4242991" cy="268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C20B10BF-0294-4F58-80DC-8E927CF9F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331" y="1807562"/>
            <a:ext cx="5498996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xmlns="" id="{53C46F41-CEEE-42AB-A6B7-1BDB13B93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5" r="11903"/>
          <a:stretch/>
        </p:blipFill>
        <p:spPr bwMode="auto">
          <a:xfrm>
            <a:off x="443894" y="3749743"/>
            <a:ext cx="4242991" cy="381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2300" y="423165"/>
            <a:ext cx="8565702" cy="830997"/>
          </a:xfrm>
        </p:spPr>
        <p:txBody>
          <a:bodyPr/>
          <a:lstStyle/>
          <a:p>
            <a:pPr algn="l"/>
            <a:r>
              <a:rPr lang="ru-RU" sz="5400" dirty="0" smtClean="0"/>
              <a:t>РУКОПИСНЫЕ КНИГИ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8623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771</TotalTime>
  <Words>200</Words>
  <Application>Microsoft Office PowerPoint</Application>
  <PresentationFormat>Произвольный</PresentationFormat>
  <Paragraphs>78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Palatino Linotype</vt:lpstr>
      <vt:lpstr>Calibri</vt:lpstr>
      <vt:lpstr>Times New Roman</vt:lpstr>
      <vt:lpstr>Verdana</vt:lpstr>
      <vt:lpstr>Aharoni</vt:lpstr>
      <vt:lpstr>var(--article-header-font-family,'Museo','Museo',"Noto Sans Armenian","Noto Sans Bengali","Noto Sans Cherokee","Noto Sans Devanagari","Noto Sans Ethiopic","Noto Sans Georgian","Noto Sans Hebrew","Noto Sans Kannada","Noto Sans Khmer","Noto Sans Lao","Noto </vt:lpstr>
      <vt:lpstr>Arial</vt:lpstr>
      <vt:lpstr>Cambria</vt:lpstr>
      <vt:lpstr>Comic Sans MS</vt:lpstr>
      <vt:lpstr>Office Theme</vt:lpstr>
      <vt:lpstr>Урок  окружающего мира  в 4 классе </vt:lpstr>
      <vt:lpstr>СОКРОВИЩНИЦА</vt:lpstr>
      <vt:lpstr>Презентация PowerPoint</vt:lpstr>
      <vt:lpstr>Презентация PowerPoint</vt:lpstr>
      <vt:lpstr>24 мая </vt:lpstr>
      <vt:lpstr>Презентация PowerPoint</vt:lpstr>
      <vt:lpstr>Презентация PowerPoint</vt:lpstr>
      <vt:lpstr>Презентация PowerPoint</vt:lpstr>
      <vt:lpstr>РУКОПИСНЫЕ КНИГИ</vt:lpstr>
      <vt:lpstr>МАСТЕРА</vt:lpstr>
      <vt:lpstr>      До XIV века для письма использовался   пергамен – материал из телячьей кожи.   С появлением пергамена изменилась форма книги - вместо  свитка приобрела вид, близкий к современному. Листы пергамена обрезались по краям, им придавалась  прямоугольная форма. Сложенные пополам, они представляли  собой 4 книжных страницы - тетрадь.   </vt:lpstr>
      <vt:lpstr>ПЕРО И ЧЕРНИЛА</vt:lpstr>
      <vt:lpstr>УКРАШЕНИЯ</vt:lpstr>
      <vt:lpstr>ПЕРЕПЛЁТ</vt:lpstr>
      <vt:lpstr>ЛЕТОПИСЬ</vt:lpstr>
      <vt:lpstr>Презентация PowerPoint</vt:lpstr>
      <vt:lpstr>ТЕСТ ПО ТЕМЕ «КНИЖНАЯ СОКРОВИЩНИЦА ДРЕВНЕЙ РУСИ» </vt:lpstr>
      <vt:lpstr>Презентация PowerPoint</vt:lpstr>
      <vt:lpstr>«Народ,  не знающий  своего прошлого,  не имеет будущего»                  М.В.Ломоносов</vt:lpstr>
      <vt:lpstr>ДОМАШНЕЕ ЗАДАНИЕ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СОКРОВИЩНИЦА</dc:title>
  <dc:creator>Оператор</dc:creator>
  <cp:lastModifiedBy>Оператор</cp:lastModifiedBy>
  <cp:revision>26</cp:revision>
  <dcterms:created xsi:type="dcterms:W3CDTF">2021-02-08T19:20:05Z</dcterms:created>
  <dcterms:modified xsi:type="dcterms:W3CDTF">2024-02-07T07:14:28Z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2021-02-09T00:00:00Z</vt:filetime>
  </property>
  <property fmtid="{D5CDD505-2E9C-101B-9397-08002B2CF9AE}" pid="3" name="LastSaved">
    <vt:filetime>2021-02-09T00:00:00Z</vt:filetime>
  </property>
</Properties>
</file>