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wmf" ContentType="image/x-wmf"/>
  <Default Extension="png" ContentType="image/png"/>
  <Default Extension="jpeg" ContentType="image/jpeg"/>
  <Default Extension="rels" ContentType="application/vnd.openxmlformats-package.relationships+xml"/>
  <Default Extension="bin" ContentType="application/vnd.openxmlformats-officedocument.oleObject"/>
  <Override PartName="/ppt/slides/slide55.xml" ContentType="application/vnd.openxmlformats-officedocument.presentationml.slide+xml"/>
  <Override PartName="/ppt/slides/slide53.xml" ContentType="application/vnd.openxmlformats-officedocument.presentationml.slide+xml"/>
  <Override PartName="/ppt/slides/slide51.xml" ContentType="application/vnd.openxmlformats-officedocument.presentationml.slide+xml"/>
  <Override PartName="/ppt/slides/slide50.xml" ContentType="application/vnd.openxmlformats-officedocument.presentationml.slide+xml"/>
  <Override PartName="/ppt/slides/slide44.xml" ContentType="application/vnd.openxmlformats-officedocument.presentationml.slide+xml"/>
  <Override PartName="/ppt/slides/slide43.xml" ContentType="application/vnd.openxmlformats-officedocument.presentationml.slide+xml"/>
  <Override PartName="/ppt/slides/slide42.xml" ContentType="application/vnd.openxmlformats-officedocument.presentationml.slide+xml"/>
  <Override PartName="/ppt/slides/slide39.xml" ContentType="application/vnd.openxmlformats-officedocument.presentationml.slide+xml"/>
  <Override PartName="/ppt/slides/slide38.xml" ContentType="application/vnd.openxmlformats-officedocument.presentationml.slide+xml"/>
  <Override PartName="/ppt/slides/slide35.xml" ContentType="application/vnd.openxmlformats-officedocument.presentationml.slide+xml"/>
  <Override PartName="/ppt/slides/slide34.xml" ContentType="application/vnd.openxmlformats-officedocument.presentationml.slide+xml"/>
  <Override PartName="/ppt/slides/slide33.xml" ContentType="application/vnd.openxmlformats-officedocument.presentationml.slide+xml"/>
  <Override PartName="/ppt/slides/slide32.xml" ContentType="application/vnd.openxmlformats-officedocument.presentationml.slide+xml"/>
  <Override PartName="/ppt/slides/slide29.xml" ContentType="application/vnd.openxmlformats-officedocument.presentationml.slide+xml"/>
  <Override PartName="/ppt/slides/slide28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22.xml" ContentType="application/vnd.openxmlformats-officedocument.presentationml.slide+xml"/>
  <Override PartName="/ppt/slides/slide9.xml" ContentType="application/vnd.openxmlformats-officedocument.presentationml.slide+xml"/>
  <Override PartName="/ppt/slides/slide21.xml" ContentType="application/vnd.openxmlformats-officedocument.presentationml.slide+xml"/>
  <Override PartName="/ppt/slides/slide31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9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8.xml" ContentType="application/vnd.openxmlformats-officedocument.presentationml.slide+xml"/>
  <Override PartName="/ppt/slides/slide52.xml" ContentType="application/vnd.openxmlformats-officedocument.presentationml.slide+xml"/>
  <Override PartName="/ppt/slides/slide45.xml" ContentType="application/vnd.openxmlformats-officedocument.presentationml.slide+xml"/>
  <Override PartName="/ppt/slides/slide17.xml" ContentType="application/vnd.openxmlformats-officedocument.presentationml.slide+xml"/>
  <Override PartName="/ppt/slides/slide49.xml" ContentType="application/vnd.openxmlformats-officedocument.presentationml.slide+xml"/>
  <Override PartName="/ppt/slides/slide20.xml" ContentType="application/vnd.openxmlformats-officedocument.presentationml.slide+xml"/>
  <Override PartName="/ppt/slides/slide14.xml" ContentType="application/vnd.openxmlformats-officedocument.presentationml.slide+xml"/>
  <Override PartName="/ppt/slides/slide8.xml" ContentType="application/vnd.openxmlformats-officedocument.presentationml.slide+xml"/>
  <Override PartName="/ppt/slides/slide27.xml" ContentType="application/vnd.openxmlformats-officedocument.presentationml.slide+xml"/>
  <Override PartName="/ppt/slides/slide7.xml" ContentType="application/vnd.openxmlformats-officedocument.presentationml.slide+xml"/>
  <Override PartName="/ppt/slides/slide2.xml" ContentType="application/vnd.openxmlformats-officedocument.presentationml.slide+xml"/>
  <Override PartName="/ppt/slides/slide24.xml" ContentType="application/vnd.openxmlformats-officedocument.presentationml.slide+xml"/>
  <Override PartName="/ppt/slides/slide1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s/slide10.xml" ContentType="application/vnd.openxmlformats-officedocument.presentationml.slide+xml"/>
  <Override PartName="/ppt/slides/slide36.xml" ContentType="application/vnd.openxmlformats-officedocument.presentationml.slide+xml"/>
  <Override PartName="/ppt/theme/theme1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20.xml" ContentType="application/vnd.openxmlformats-officedocument.presentationml.slideLayout+xml"/>
  <Override PartName="/ppt/tableStyles.xml" ContentType="application/vnd.openxmlformats-officedocument.presentationml.tableStyles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37.xml" ContentType="application/vnd.openxmlformats-officedocument.presentationml.slide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presProps.xml" ContentType="application/vnd.openxmlformats-officedocument.presentationml.presProps+xml"/>
  <Override PartName="/ppt/slides/slide41.xml" ContentType="application/vnd.openxmlformats-officedocument.presentationml.slide+xml"/>
  <Override PartName="/ppt/slideLayouts/slideLayout19.xml" ContentType="application/vnd.openxmlformats-officedocument.presentationml.slideLayout+xml"/>
  <Override PartName="/ppt/slides/slide13.xml" ContentType="application/vnd.openxmlformats-officedocument.presentationml.slide+xml"/>
  <Override PartName="/ppt/slides/slide46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54.xml" ContentType="application/vnd.openxmlformats-officedocument.presentationml.slide+xml"/>
  <Override PartName="/docProps/app.xml" ContentType="application/vnd.openxmlformats-officedocument.extended-properties+xml"/>
  <Override PartName="/ppt/slides/slide30.xml" ContentType="application/vnd.openxmlformats-officedocument.presentationml.slide+xml"/>
  <Override PartName="/ppt/slides/slide3.xml" ContentType="application/vnd.openxmlformats-officedocument.presentationml.slide+xml"/>
  <Override PartName="/ppt/slides/slide56.xml" ContentType="application/vnd.openxmlformats-officedocument.presentationml.slide+xml"/>
  <Override PartName="/ppt/viewProps.xml" ContentType="application/vnd.openxmlformats-officedocument.presentationml.viewProps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s/slide23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5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48.xml" ContentType="application/vnd.openxmlformats-officedocument.presentationml.slide+xml"/>
  <Override PartName="/ppt/slides/slide40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s/slide47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4.xml" ContentType="application/vnd.openxmlformats-officedocument.presentationml.slide+xml"/>
  <Override PartName="/docProps/core.xml" ContentType="application/vnd.openxmlformats-package.core-properties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embedTrueTypeFonts="1" removePersonalInfoOnSave="1" saveSubsetFonts="1">
  <p:sldMasterIdLst>
    <p:sldMasterId id="2147483648" r:id="rId1"/>
    <p:sldMasterId id="2147483660" r:id="rId2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297" r:id="rId46"/>
    <p:sldId id="298" r:id="rId47"/>
    <p:sldId id="299" r:id="rId48"/>
    <p:sldId id="300" r:id="rId49"/>
    <p:sldId id="301" r:id="rId50"/>
    <p:sldId id="302" r:id="rId51"/>
    <p:sldId id="303" r:id="rId52"/>
    <p:sldId id="304" r:id="rId53"/>
    <p:sldId id="305" r:id="rId54"/>
    <p:sldId id="306" r:id="rId55"/>
    <p:sldId id="307" r:id="rId56"/>
    <p:sldId id="308" r:id="rId57"/>
    <p:sldId id="309" r:id="rId58"/>
    <p:sldId id="310" r:id="rId59"/>
    <p:sldId id="311" r:id="rId60"/>
  </p:sldIdLst>
  <p:sldSz cx="9144000" cy="5143500" type="screen16x9"/>
  <p:notesSz cx="9144000" cy="5143500"/>
  <p:defaultTextStyle>
    <a:defPPr>
      <a:defRPr lang="ru-RU"/>
    </a:defPPr>
    <a:lvl1pPr marL="0" algn="l" defTabSz="685800">
      <a:defRPr sz="1350">
        <a:solidFill>
          <a:schemeClr val="tx1"/>
        </a:solidFill>
        <a:latin typeface="+mn-lt"/>
        <a:ea typeface="+mn-ea"/>
        <a:cs typeface="+mn-cs"/>
      </a:defRPr>
    </a:lvl1pPr>
    <a:lvl2pPr marL="342900" algn="l" defTabSz="685800">
      <a:defRPr sz="1350">
        <a:solidFill>
          <a:schemeClr val="tx1"/>
        </a:solidFill>
        <a:latin typeface="+mn-lt"/>
        <a:ea typeface="+mn-ea"/>
        <a:cs typeface="+mn-cs"/>
      </a:defRPr>
    </a:lvl2pPr>
    <a:lvl3pPr marL="685800" algn="l" defTabSz="685800">
      <a:defRPr sz="135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>
      <a:defRPr sz="135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>
      <a:defRPr sz="135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>
      <a:defRPr sz="135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>
      <a:defRPr sz="135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>
      <a:defRPr sz="135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>
      <a:defRPr sz="135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6FE1BF13-35FC-315F-40B5-6CF431950820}">
  <a:tblStyle styleId="{6FE1BF13-35FC-315F-40B5-6CF431950820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>
              <a:solidFill>
                <a:schemeClr val="lt1"/>
              </a:solidFill>
            </a:ln>
          </a:left>
          <a:right>
            <a:ln w="12700">
              <a:solidFill>
                <a:schemeClr val="lt1"/>
              </a:solidFill>
            </a:ln>
          </a:right>
          <a:top>
            <a:ln w="12700">
              <a:solidFill>
                <a:schemeClr val="lt1"/>
              </a:solidFill>
            </a:ln>
          </a:top>
          <a:bottom>
            <a:ln w="12700">
              <a:solidFill>
                <a:schemeClr val="lt1"/>
              </a:solidFill>
            </a:ln>
          </a:bottom>
          <a:insideH>
            <a:ln w="12700">
              <a:solidFill>
                <a:schemeClr val="lt1"/>
              </a:solidFill>
            </a:ln>
          </a:insideH>
          <a:insideV>
            <a:ln w="12700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  <a:fill>
          <a:solidFill>
            <a:schemeClr val="accent1">
              <a:tint val="40000"/>
            </a:schemeClr>
          </a:solidFill>
        </a:fill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prstClr val="black"/>
        </a:fontRef>
        <a:schemeClr val="lt1"/>
      </a:tcTxStyle>
      <a:tcStyle>
        <a:tcBdr>
          <a:bottom>
            <a:ln w="38100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  <a:neCell>
      <a:tcStyle>
        <a:tcBdr/>
      </a:tcStyle>
    </a:neCell>
    <a:nwCell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236" y="-90"/>
      </p:cViewPr>
      <p:guideLst>
        <p:guide pos="2160" orient="horz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theme" Target="theme/theme1.xml"/><Relationship Id="rId4" Type="http://schemas.openxmlformats.org/officeDocument/2006/relationships/theme" Target="theme/theme2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slide" Target="slides/slide23.xml"/><Relationship Id="rId28" Type="http://schemas.openxmlformats.org/officeDocument/2006/relationships/slide" Target="slides/slide24.xml"/><Relationship Id="rId29" Type="http://schemas.openxmlformats.org/officeDocument/2006/relationships/slide" Target="slides/slide25.xml"/><Relationship Id="rId30" Type="http://schemas.openxmlformats.org/officeDocument/2006/relationships/slide" Target="slides/slide26.xml"/><Relationship Id="rId31" Type="http://schemas.openxmlformats.org/officeDocument/2006/relationships/slide" Target="slides/slide27.xml"/><Relationship Id="rId32" Type="http://schemas.openxmlformats.org/officeDocument/2006/relationships/slide" Target="slides/slide28.xml"/><Relationship Id="rId33" Type="http://schemas.openxmlformats.org/officeDocument/2006/relationships/slide" Target="slides/slide29.xml"/><Relationship Id="rId34" Type="http://schemas.openxmlformats.org/officeDocument/2006/relationships/slide" Target="slides/slide30.xml"/><Relationship Id="rId35" Type="http://schemas.openxmlformats.org/officeDocument/2006/relationships/slide" Target="slides/slide31.xml"/><Relationship Id="rId36" Type="http://schemas.openxmlformats.org/officeDocument/2006/relationships/slide" Target="slides/slide32.xml"/><Relationship Id="rId37" Type="http://schemas.openxmlformats.org/officeDocument/2006/relationships/slide" Target="slides/slide33.xml"/><Relationship Id="rId38" Type="http://schemas.openxmlformats.org/officeDocument/2006/relationships/slide" Target="slides/slide34.xml"/><Relationship Id="rId39" Type="http://schemas.openxmlformats.org/officeDocument/2006/relationships/slide" Target="slides/slide35.xml"/><Relationship Id="rId40" Type="http://schemas.openxmlformats.org/officeDocument/2006/relationships/slide" Target="slides/slide36.xml"/><Relationship Id="rId41" Type="http://schemas.openxmlformats.org/officeDocument/2006/relationships/slide" Target="slides/slide37.xml"/><Relationship Id="rId42" Type="http://schemas.openxmlformats.org/officeDocument/2006/relationships/slide" Target="slides/slide38.xml"/><Relationship Id="rId43" Type="http://schemas.openxmlformats.org/officeDocument/2006/relationships/slide" Target="slides/slide39.xml"/><Relationship Id="rId44" Type="http://schemas.openxmlformats.org/officeDocument/2006/relationships/slide" Target="slides/slide40.xml"/><Relationship Id="rId45" Type="http://schemas.openxmlformats.org/officeDocument/2006/relationships/slide" Target="slides/slide41.xml"/><Relationship Id="rId46" Type="http://schemas.openxmlformats.org/officeDocument/2006/relationships/slide" Target="slides/slide42.xml"/><Relationship Id="rId47" Type="http://schemas.openxmlformats.org/officeDocument/2006/relationships/slide" Target="slides/slide43.xml"/><Relationship Id="rId48" Type="http://schemas.openxmlformats.org/officeDocument/2006/relationships/slide" Target="slides/slide44.xml"/><Relationship Id="rId49" Type="http://schemas.openxmlformats.org/officeDocument/2006/relationships/slide" Target="slides/slide45.xml"/><Relationship Id="rId50" Type="http://schemas.openxmlformats.org/officeDocument/2006/relationships/slide" Target="slides/slide46.xml"/><Relationship Id="rId51" Type="http://schemas.openxmlformats.org/officeDocument/2006/relationships/slide" Target="slides/slide47.xml"/><Relationship Id="rId52" Type="http://schemas.openxmlformats.org/officeDocument/2006/relationships/slide" Target="slides/slide48.xml"/><Relationship Id="rId53" Type="http://schemas.openxmlformats.org/officeDocument/2006/relationships/slide" Target="slides/slide49.xml"/><Relationship Id="rId54" Type="http://schemas.openxmlformats.org/officeDocument/2006/relationships/slide" Target="slides/slide50.xml"/><Relationship Id="rId55" Type="http://schemas.openxmlformats.org/officeDocument/2006/relationships/slide" Target="slides/slide51.xml"/><Relationship Id="rId56" Type="http://schemas.openxmlformats.org/officeDocument/2006/relationships/slide" Target="slides/slide52.xml"/><Relationship Id="rId57" Type="http://schemas.openxmlformats.org/officeDocument/2006/relationships/slide" Target="slides/slide53.xml"/><Relationship Id="rId58" Type="http://schemas.openxmlformats.org/officeDocument/2006/relationships/slide" Target="slides/slide54.xml"/><Relationship Id="rId59" Type="http://schemas.openxmlformats.org/officeDocument/2006/relationships/slide" Target="slides/slide55.xml"/><Relationship Id="rId60" Type="http://schemas.openxmlformats.org/officeDocument/2006/relationships/slide" Target="slides/slide56.xml"/><Relationship Id="rId61" Type="http://schemas.openxmlformats.org/officeDocument/2006/relationships/presProps" Target="presProps.xml" /><Relationship Id="rId62" Type="http://schemas.openxmlformats.org/officeDocument/2006/relationships/tableStyles" Target="tableStyles.xml" /><Relationship Id="rId63" Type="http://schemas.openxmlformats.org/officeDocument/2006/relationships/viewProps" Target="viewProps.xml" /></Relationship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auto"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auto"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983A9A6-A7C6-4281-A39F-5DC6615D86C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t/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16F8C33-7088-481A-939B-C850E0D4CDCA}" type="slidenum">
              <a:rPr lang="ru-RU">
                <a:solidFill>
                  <a:prstClr val="black">
                    <a:tint val="75000"/>
                  </a:prstClr>
                </a:solidFill>
              </a:rPr>
              <a:t/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vertTx" userDrawn="1">
  <p:cSld name="Заголовок и вертикальный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983A9A6-A7C6-4281-A39F-5DC6615D86C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t/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16F8C33-7088-481A-939B-C850E0D4CDCA}" type="slidenum">
              <a:rPr lang="ru-RU">
                <a:solidFill>
                  <a:prstClr val="black">
                    <a:tint val="75000"/>
                  </a:prstClr>
                </a:solidFill>
              </a:rPr>
              <a:t/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vertTitleAndTx" userDrawn="1">
  <p:cSld name="Вертикальный заголовок и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 bwMode="auto">
          <a:xfrm>
            <a:off x="6543675" y="273844"/>
            <a:ext cx="1971675" cy="4358879"/>
          </a:xfrm>
        </p:spPr>
        <p:txBody>
          <a:bodyPr vert="eaVert"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 bwMode="auto">
          <a:xfrm>
            <a:off x="628650" y="273844"/>
            <a:ext cx="5800725" cy="4358879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983A9A6-A7C6-4281-A39F-5DC6615D86C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t/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16F8C33-7088-481A-939B-C850E0D4CDCA}" type="slidenum">
              <a:rPr lang="ru-RU">
                <a:solidFill>
                  <a:prstClr val="black">
                    <a:tint val="75000"/>
                  </a:prstClr>
                </a:solidFill>
              </a:rPr>
              <a:t/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auto"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auto"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983A9A6-A7C6-4281-A39F-5DC6615D86C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t/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16F8C33-7088-481A-939B-C850E0D4CDCA}" type="slidenum">
              <a:rPr lang="ru-RU">
                <a:solidFill>
                  <a:prstClr val="black">
                    <a:tint val="75000"/>
                  </a:prstClr>
                </a:solidFill>
              </a:rPr>
              <a:t/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" userDrawn="1">
  <p:cSld name="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983A9A6-A7C6-4281-A39F-5DC6615D86C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t/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16F8C33-7088-481A-939B-C850E0D4CDCA}" type="slidenum">
              <a:rPr lang="ru-RU">
                <a:solidFill>
                  <a:prstClr val="black">
                    <a:tint val="75000"/>
                  </a:prstClr>
                </a:solidFill>
              </a:rPr>
              <a:t/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secHead" userDrawn="1">
  <p:cSld name="Заголовок раздел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983A9A6-A7C6-4281-A39F-5DC6615D86C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t/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16F8C33-7088-481A-939B-C850E0D4CDCA}" type="slidenum">
              <a:rPr lang="ru-RU">
                <a:solidFill>
                  <a:prstClr val="black">
                    <a:tint val="75000"/>
                  </a:prstClr>
                </a:solidFill>
              </a:rPr>
              <a:t/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Obj" userDrawn="1">
  <p:cSld name="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 bwMode="auto">
          <a:xfrm>
            <a:off x="628650" y="1369218"/>
            <a:ext cx="3886200" cy="3263504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4629150" y="1369218"/>
            <a:ext cx="3886200" cy="3263504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983A9A6-A7C6-4281-A39F-5DC6615D86C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t/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16F8C33-7088-481A-939B-C850E0D4CDCA}" type="slidenum">
              <a:rPr lang="ru-RU">
                <a:solidFill>
                  <a:prstClr val="black">
                    <a:tint val="75000"/>
                  </a:prstClr>
                </a:solidFill>
              </a:rPr>
              <a:t/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TxTwoObj" userDrawn="1">
  <p:cSld name="Сравнение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629841" y="273844"/>
            <a:ext cx="7886700" cy="994172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629842" y="1878806"/>
            <a:ext cx="3868340" cy="2763441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 bwMode="auto">
          <a:xfrm>
            <a:off x="4629150" y="1878806"/>
            <a:ext cx="3887391" cy="2763441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983A9A6-A7C6-4281-A39F-5DC6615D86C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t/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16F8C33-7088-481A-939B-C850E0D4CDCA}" type="slidenum">
              <a:rPr lang="ru-RU">
                <a:solidFill>
                  <a:prstClr val="black">
                    <a:tint val="75000"/>
                  </a:prstClr>
                </a:solidFill>
              </a:rPr>
              <a:t/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Only" userDrawn="1">
  <p:cSld name="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983A9A6-A7C6-4281-A39F-5DC6615D86C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t/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16F8C33-7088-481A-939B-C850E0D4CDCA}" type="slidenum">
              <a:rPr lang="ru-RU">
                <a:solidFill>
                  <a:prstClr val="black">
                    <a:tint val="75000"/>
                  </a:prstClr>
                </a:solidFill>
              </a:rPr>
              <a:t/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blank" userDrawn="1">
  <p:cSld name="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983A9A6-A7C6-4281-A39F-5DC6615D86C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t/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16F8C33-7088-481A-939B-C850E0D4CDCA}" type="slidenum">
              <a:rPr lang="ru-RU">
                <a:solidFill>
                  <a:prstClr val="black">
                    <a:tint val="75000"/>
                  </a:prstClr>
                </a:solidFill>
              </a:rPr>
              <a:t/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Tx" userDrawn="1">
  <p:cSld name="Объект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983A9A6-A7C6-4281-A39F-5DC6615D86C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t/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16F8C33-7088-481A-939B-C850E0D4CDCA}" type="slidenum">
              <a:rPr lang="ru-RU">
                <a:solidFill>
                  <a:prstClr val="black">
                    <a:tint val="75000"/>
                  </a:prstClr>
                </a:solidFill>
              </a:rPr>
              <a:t/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" userDrawn="1">
  <p:cSld name="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983A9A6-A7C6-4281-A39F-5DC6615D86C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t/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16F8C33-7088-481A-939B-C850E0D4CDCA}" type="slidenum">
              <a:rPr lang="ru-RU">
                <a:solidFill>
                  <a:prstClr val="black">
                    <a:tint val="75000"/>
                  </a:prstClr>
                </a:solidFill>
              </a:rPr>
              <a:t/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picTx" userDrawn="1">
  <p:cSld name="Рисунок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ChangeAspect="1" noGrp="1"/>
          </p:cNvSpPr>
          <p:nvPr>
            <p:ph type="pic" idx="1"/>
          </p:nvPr>
        </p:nvSpPr>
        <p:spPr bwMode="auto"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>
              <a:defRPr/>
            </a:pPr>
            <a:r>
              <a:rPr lang="ru-RU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983A9A6-A7C6-4281-A39F-5DC6615D86C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t/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16F8C33-7088-481A-939B-C850E0D4CDCA}" type="slidenum">
              <a:rPr lang="ru-RU">
                <a:solidFill>
                  <a:prstClr val="black">
                    <a:tint val="75000"/>
                  </a:prstClr>
                </a:solidFill>
              </a:rPr>
              <a:t/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vertTx" userDrawn="1">
  <p:cSld name="Заголовок и вертикальный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983A9A6-A7C6-4281-A39F-5DC6615D86C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t/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16F8C33-7088-481A-939B-C850E0D4CDCA}" type="slidenum">
              <a:rPr lang="ru-RU">
                <a:solidFill>
                  <a:prstClr val="black">
                    <a:tint val="75000"/>
                  </a:prstClr>
                </a:solidFill>
              </a:rPr>
              <a:t/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vertTitleAndTx" userDrawn="1">
  <p:cSld name="Вертикальный заголовок и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 bwMode="auto">
          <a:xfrm>
            <a:off x="6543675" y="273844"/>
            <a:ext cx="1971675" cy="4358879"/>
          </a:xfrm>
        </p:spPr>
        <p:txBody>
          <a:bodyPr vert="eaVert"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 bwMode="auto">
          <a:xfrm>
            <a:off x="628650" y="273844"/>
            <a:ext cx="5800725" cy="4358879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983A9A6-A7C6-4281-A39F-5DC6615D86C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t/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16F8C33-7088-481A-939B-C850E0D4CDCA}" type="slidenum">
              <a:rPr lang="ru-RU">
                <a:solidFill>
                  <a:prstClr val="black">
                    <a:tint val="75000"/>
                  </a:prstClr>
                </a:solidFill>
              </a:rPr>
              <a:t/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secHead" userDrawn="1">
  <p:cSld name="Заголовок раздел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983A9A6-A7C6-4281-A39F-5DC6615D86C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t/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16F8C33-7088-481A-939B-C850E0D4CDCA}" type="slidenum">
              <a:rPr lang="ru-RU">
                <a:solidFill>
                  <a:prstClr val="black">
                    <a:tint val="75000"/>
                  </a:prstClr>
                </a:solidFill>
              </a:rPr>
              <a:t/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Obj" userDrawn="1">
  <p:cSld name="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 bwMode="auto">
          <a:xfrm>
            <a:off x="628650" y="1369218"/>
            <a:ext cx="3886200" cy="3263504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4629150" y="1369218"/>
            <a:ext cx="3886200" cy="3263504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983A9A6-A7C6-4281-A39F-5DC6615D86C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t/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16F8C33-7088-481A-939B-C850E0D4CDCA}" type="slidenum">
              <a:rPr lang="ru-RU">
                <a:solidFill>
                  <a:prstClr val="black">
                    <a:tint val="75000"/>
                  </a:prstClr>
                </a:solidFill>
              </a:rPr>
              <a:t/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TxTwoObj" userDrawn="1">
  <p:cSld name="Сравнение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629841" y="273844"/>
            <a:ext cx="7886700" cy="994172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629842" y="1878806"/>
            <a:ext cx="3868340" cy="2763441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 bwMode="auto">
          <a:xfrm>
            <a:off x="4629150" y="1878806"/>
            <a:ext cx="3887391" cy="2763441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983A9A6-A7C6-4281-A39F-5DC6615D86C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t/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16F8C33-7088-481A-939B-C850E0D4CDCA}" type="slidenum">
              <a:rPr lang="ru-RU">
                <a:solidFill>
                  <a:prstClr val="black">
                    <a:tint val="75000"/>
                  </a:prstClr>
                </a:solidFill>
              </a:rPr>
              <a:t/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Only" userDrawn="1">
  <p:cSld name="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983A9A6-A7C6-4281-A39F-5DC6615D86C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t/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16F8C33-7088-481A-939B-C850E0D4CDCA}" type="slidenum">
              <a:rPr lang="ru-RU">
                <a:solidFill>
                  <a:prstClr val="black">
                    <a:tint val="75000"/>
                  </a:prstClr>
                </a:solidFill>
              </a:rPr>
              <a:t/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blank" userDrawn="1">
  <p:cSld name="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983A9A6-A7C6-4281-A39F-5DC6615D86C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t/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16F8C33-7088-481A-939B-C850E0D4CDCA}" type="slidenum">
              <a:rPr lang="ru-RU">
                <a:solidFill>
                  <a:prstClr val="black">
                    <a:tint val="75000"/>
                  </a:prstClr>
                </a:solidFill>
              </a:rPr>
              <a:t/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Tx" userDrawn="1">
  <p:cSld name="Объект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983A9A6-A7C6-4281-A39F-5DC6615D86C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t/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16F8C33-7088-481A-939B-C850E0D4CDCA}" type="slidenum">
              <a:rPr lang="ru-RU">
                <a:solidFill>
                  <a:prstClr val="black">
                    <a:tint val="75000"/>
                  </a:prstClr>
                </a:solidFill>
              </a:rPr>
              <a:t/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picTx" userDrawn="1">
  <p:cSld name="Рисунок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ChangeAspect="1" noGrp="1"/>
          </p:cNvSpPr>
          <p:nvPr>
            <p:ph type="pic" idx="1"/>
          </p:nvPr>
        </p:nvSpPr>
        <p:spPr bwMode="auto"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>
              <a:defRPr/>
            </a:pPr>
            <a:r>
              <a:rPr lang="ru-RU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983A9A6-A7C6-4281-A39F-5DC6615D86C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t/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16F8C33-7088-481A-939B-C850E0D4CDCA}" type="slidenum">
              <a:rPr lang="ru-RU">
                <a:solidFill>
                  <a:prstClr val="black">
                    <a:tint val="75000"/>
                  </a:prstClr>
                </a:solidFill>
              </a:rPr>
              <a:t/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/Relationships>
</file>

<file path=ppt/slideMasters/_rels/slideMaster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3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Pr shadeToTitle="0">
        <a:blipFill>
          <a:blip r:embed="rId13">
            <a:lum/>
          </a:blip>
          <a:stretch/>
        </a:blip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369218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783">
              <a:defRPr/>
            </a:pPr>
            <a:fld id="{1983A9A6-A7C6-4281-A39F-5DC6615D86C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t/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783"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783">
              <a:defRPr/>
            </a:pPr>
            <a:fld id="{416F8C33-7088-481A-939B-C850E0D4CDCA}" type="slidenum">
              <a:rPr lang="ru-RU">
                <a:solidFill>
                  <a:prstClr val="black">
                    <a:tint val="75000"/>
                  </a:prstClr>
                </a:solidFill>
              </a:rPr>
              <a:t/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>
        <a:lnSpc>
          <a:spcPct val="90000"/>
        </a:lnSpc>
        <a:spcBef>
          <a:spcPts val="0"/>
        </a:spcBef>
        <a:buNone/>
        <a:defRPr sz="33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>
        <a:lnSpc>
          <a:spcPct val="90000"/>
        </a:lnSpc>
        <a:spcBef>
          <a:spcPts val="750"/>
        </a:spcBef>
        <a:buFont typeface="Arial"/>
        <a:buChar char="•"/>
        <a:defRPr sz="21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Pr shadeToTitle="0">
        <a:blipFill>
          <a:blip r:embed="rId13">
            <a:lum/>
          </a:blip>
          <a:stretch/>
        </a:blip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369218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783">
              <a:defRPr/>
            </a:pPr>
            <a:fld id="{1983A9A6-A7C6-4281-A39F-5DC6615D86C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t/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783"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783">
              <a:defRPr/>
            </a:pPr>
            <a:fld id="{416F8C33-7088-481A-939B-C850E0D4CDCA}" type="slidenum">
              <a:rPr lang="ru-RU">
                <a:solidFill>
                  <a:prstClr val="black">
                    <a:tint val="75000"/>
                  </a:prstClr>
                </a:solidFill>
              </a:rPr>
              <a:t/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>
        <a:lnSpc>
          <a:spcPct val="90000"/>
        </a:lnSpc>
        <a:spcBef>
          <a:spcPts val="0"/>
        </a:spcBef>
        <a:buNone/>
        <a:defRPr sz="33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>
        <a:lnSpc>
          <a:spcPct val="90000"/>
        </a:lnSpc>
        <a:spcBef>
          <a:spcPts val="750"/>
        </a:spcBef>
        <a:buFont typeface="Arial"/>
        <a:buChar char="•"/>
        <a:defRPr sz="21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Relationship Id="rId3" Type="http://schemas.openxmlformats.org/officeDocument/2006/relationships/image" Target="../media/image4.png"/></Relationships>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7.png"/><Relationship Id="rId3" Type="http://schemas.openxmlformats.org/officeDocument/2006/relationships/image" Target="../media/image16.jpg"/><Relationship Id="rId4" Type="http://schemas.openxmlformats.org/officeDocument/2006/relationships/image" Target="../media/image17.jpg"/><Relationship Id="rId5" Type="http://schemas.openxmlformats.org/officeDocument/2006/relationships/image" Target="../media/image18.png"/><Relationship Id="rId6" Type="http://schemas.openxmlformats.org/officeDocument/2006/relationships/image" Target="../media/image19.png"/></Relationships>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7.png"/><Relationship Id="rId3" Type="http://schemas.openxmlformats.org/officeDocument/2006/relationships/image" Target="../media/image11.png"/></Relationships>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7.png"/><Relationship Id="rId3" Type="http://schemas.openxmlformats.org/officeDocument/2006/relationships/image" Target="../media/image18.png"/><Relationship Id="rId4" Type="http://schemas.openxmlformats.org/officeDocument/2006/relationships/image" Target="../media/image20.png"/></Relationships>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7.png"/><Relationship Id="rId3" Type="http://schemas.openxmlformats.org/officeDocument/2006/relationships/image" Target="../media/image11.png"/></Relationships>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7.png"/><Relationship Id="rId3" Type="http://schemas.openxmlformats.org/officeDocument/2006/relationships/image" Target="../media/image21.jpg"/><Relationship Id="rId4" Type="http://schemas.openxmlformats.org/officeDocument/2006/relationships/image" Target="../media/image20.png"/><Relationship Id="rId5" Type="http://schemas.openxmlformats.org/officeDocument/2006/relationships/image" Target="../media/image22.jpg"/><Relationship Id="rId6" Type="http://schemas.openxmlformats.org/officeDocument/2006/relationships/image" Target="../media/image18.png"/></Relationships>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7.png"/><Relationship Id="rId3" Type="http://schemas.openxmlformats.org/officeDocument/2006/relationships/image" Target="../media/image11.png"/></Relationships>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7.png"/><Relationship Id="rId3" Type="http://schemas.openxmlformats.org/officeDocument/2006/relationships/image" Target="../media/image14.png"/><Relationship Id="rId4" Type="http://schemas.openxmlformats.org/officeDocument/2006/relationships/image" Target="../media/image23.jpg"/></Relationships>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7.png"/><Relationship Id="rId3" Type="http://schemas.openxmlformats.org/officeDocument/2006/relationships/image" Target="../media/image11.png"/></Relationships>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7.png"/><Relationship Id="rId3" Type="http://schemas.openxmlformats.org/officeDocument/2006/relationships/image" Target="../media/image24.png"/><Relationship Id="rId4" Type="http://schemas.openxmlformats.org/officeDocument/2006/relationships/image" Target="../media/image25.jpg"/><Relationship Id="rId5" Type="http://schemas.openxmlformats.org/officeDocument/2006/relationships/image" Target="../media/image26.jpg"/><Relationship Id="rId6" Type="http://schemas.openxmlformats.org/officeDocument/2006/relationships/image" Target="../media/image20.png"/></Relationships>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7.png"/><Relationship Id="rId3" Type="http://schemas.openxmlformats.org/officeDocument/2006/relationships/image" Target="../media/image27.jpg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g"/><Relationship Id="rId3" Type="http://schemas.openxmlformats.org/officeDocument/2006/relationships/image" Target="../media/image6.jpg"/></Relationships>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7.png"/><Relationship Id="rId3" Type="http://schemas.openxmlformats.org/officeDocument/2006/relationships/image" Target="../media/image28.jpg"/><Relationship Id="rId4" Type="http://schemas.openxmlformats.org/officeDocument/2006/relationships/image" Target="../media/image29.png"/><Relationship Id="rId5" Type="http://schemas.openxmlformats.org/officeDocument/2006/relationships/image" Target="../media/image30.jpg"/></Relationships>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Relationship Id="rId3" Type="http://schemas.openxmlformats.org/officeDocument/2006/relationships/image" Target="../media/image4.png"/></Relationships>
</file>

<file path=ppt/slides/_rels/slide2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1.jpg"/></Relationships>
</file>

<file path=ppt/slides/_rels/slide2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2.png"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7.png"/><Relationship Id="rId3" Type="http://schemas.openxmlformats.org/officeDocument/2006/relationships/image" Target="../media/image8.jpg"/><Relationship Id="rId4" Type="http://schemas.openxmlformats.org/officeDocument/2006/relationships/image" Target="../media/image9.png"/></Relationships>
</file>

<file path=ppt/slides/_rels/slide3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3.jpg"/></Relationships>
</file>

<file path=ppt/slides/_rels/slide3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4.png"/><Relationship Id="rId3" Type="http://schemas.openxmlformats.org/officeDocument/2006/relationships/image" Target="../media/image35.jpg"/></Relationships>
</file>

<file path=ppt/slides/_rels/slide3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4.png"/><Relationship Id="rId3" Type="http://schemas.openxmlformats.org/officeDocument/2006/relationships/image" Target="../media/image36.jpg"/></Relationships>
</file>

<file path=ppt/slides/_rels/slide3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7.jpg"/></Relationships>
</file>

<file path=ppt/slides/_rels/slide3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8.jpg"/></Relationships>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7.png"/><Relationship Id="rId3" Type="http://schemas.openxmlformats.org/officeDocument/2006/relationships/image" Target="../media/image10.jpg"/></Relationships>
</file>

<file path=ppt/slides/_rels/slide4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9.jpg"/></Relationships>
</file>

<file path=ppt/slides/_rels/slide4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4.png"/><Relationship Id="rId3" Type="http://schemas.openxmlformats.org/officeDocument/2006/relationships/image" Target="../media/image40.jpg"/></Relationships>
</file>

<file path=ppt/slides/_rels/slide4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4.png"/><Relationship Id="rId3" Type="http://schemas.openxmlformats.org/officeDocument/2006/relationships/image" Target="../media/image41.jpg"/></Relationships>
</file>

<file path=ppt/slides/_rels/slide4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2.jpg"/></Relationships>
</file>

<file path=ppt/slides/_rels/slide4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4.png"/><Relationship Id="rId3" Type="http://schemas.openxmlformats.org/officeDocument/2006/relationships/image" Target="../media/image43.jpg"/></Relationships>
</file>

<file path=ppt/slides/_rels/slide4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4.png"/><Relationship Id="rId3" Type="http://schemas.openxmlformats.org/officeDocument/2006/relationships/image" Target="../media/image44.jpg"/></Relationships>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7.png"/><Relationship Id="rId3" Type="http://schemas.openxmlformats.org/officeDocument/2006/relationships/image" Target="../media/image11.png"/></Relationships>
</file>

<file path=ppt/slides/_rels/slide5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4.png"/></Relationships>
</file>

<file path=ppt/slides/_rels/slide5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4.png"/><Relationship Id="rId3" Type="http://schemas.openxmlformats.org/officeDocument/2006/relationships/image" Target="../media/image45.jpg"/><Relationship Id="rId4" Type="http://schemas.openxmlformats.org/officeDocument/2006/relationships/image" Target="../media/image46.jpg"/></Relationships>
</file>

<file path=ppt/slides/_rels/slide5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4.png"/></Relationships>
</file>

<file path=ppt/slides/_rels/slide5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g"/><Relationship Id="rId3" Type="http://schemas.openxmlformats.org/officeDocument/2006/relationships/image" Target="../media/image6.jpg"/></Relationships>
</file>

<file path=ppt/slides/_rels/slide5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s://avatars.mds.yandex.net/i?id=cb35b416df2b211e127dc6aa09fc6f5b6d11db95-3789332-images-thumbs&amp;n=13" TargetMode="External"/><Relationship Id="rId3" Type="http://schemas.openxmlformats.org/officeDocument/2006/relationships/hyperlink" Target="https://i-a.d-cd.net/BQAAAgMuD-A-1920.jpg" TargetMode="External"/><Relationship Id="rId4" Type="http://schemas.openxmlformats.org/officeDocument/2006/relationships/hyperlink" Target="https://w7.pngwing.com/pngs/644/467/png-transparent-the-bible-trivia-game-quibi-question-mark-graphy-android-photography-hand-sticker.png" TargetMode="External"/><Relationship Id="rId5" Type="http://schemas.openxmlformats.org/officeDocument/2006/relationships/hyperlink" Target="https://yt3.googleusercontent.com/ytc/APkrFKYnYik-E_yPtYNSN3bUxzqanHfokSle-lfuH0BB=s900-c-k-c0x00ffffff-no-rj" TargetMode="External"/><Relationship Id="rId6" Type="http://schemas.openxmlformats.org/officeDocument/2006/relationships/hyperlink" Target="https://klimbim2020.files.wordpress.com/2020/11/kerensky_1917.jpg" TargetMode="External"/><Relationship Id="rId7" Type="http://schemas.openxmlformats.org/officeDocument/2006/relationships/hyperlink" Target="https://static.tildacdn.com/tild3038-3935-4238-b933-623864663830/_.png" TargetMode="External"/><Relationship Id="rId8" Type="http://schemas.openxmlformats.org/officeDocument/2006/relationships/hyperlink" Target="https://static15.tgcnt.ru/posts/_0/4f/4f06efa0dfa47416e55833e8aa3a4dd1.jpg" TargetMode="External"/><Relationship Id="rId9" Type="http://schemas.openxmlformats.org/officeDocument/2006/relationships/hyperlink" Target="https://avatars.mds.yandex.net/i?id=52525993bae6e97676bd03d17d66534a71383430-4589919-images-thumbs&amp;n=13" TargetMode="External"/><Relationship Id="rId10" Type="http://schemas.openxmlformats.org/officeDocument/2006/relationships/hyperlink" Target="https://cf2.ppt-online.org/files2/slide/j/jpXgvnmiVZKHIAqLbeF1kfCTy3c9WlDxO2Bso48ha/slide-11.jpg" TargetMode="External"/></Relationships>
</file>

<file path=ppt/slides/_rels/slide5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s://avatars.dzeninfra.ru/get-zen_doc/271828/pub_653a4f0f93847352bcbdfb81_653a71d87bc0930f05912974/scale_1200" TargetMode="External"/><Relationship Id="rId3" Type="http://schemas.openxmlformats.org/officeDocument/2006/relationships/hyperlink" Target="https://cf2.ppt-online.org/files2/slide/w/WUyJhrHlFL9fBd3bscvmIxgGaV5ZTYKzSkO7Dtj2X/slide-39.jpg" TargetMode="External"/><Relationship Id="rId4" Type="http://schemas.openxmlformats.org/officeDocument/2006/relationships/hyperlink" Target="https://lh5.googleusercontent.com/-odau4KsoddI/UwyaD9SsUoI/AAAAAAAAGaQ/0OnAp-R__yQ/w800-h600-no/06.jpg" TargetMode="External"/><Relationship Id="rId5" Type="http://schemas.openxmlformats.org/officeDocument/2006/relationships/hyperlink" Target="https://cdn141.picsart.com/333742111086211.png" TargetMode="External"/><Relationship Id="rId6" Type="http://schemas.openxmlformats.org/officeDocument/2006/relationships/hyperlink" Target="https://ss.metronews.ru/userfiles/materials/193/1938163/858x540_306a3cf7.jpg" TargetMode="External"/><Relationship Id="rId7" Type="http://schemas.openxmlformats.org/officeDocument/2006/relationships/hyperlink" Target="https://avatars.mds.yandex.net/i?id=8aa7f552b47eec3ed74b0bfdb727f9ddacdd9b76-11379423-images-thumbs&amp;n=13" TargetMode="External"/><Relationship Id="rId8" Type="http://schemas.openxmlformats.org/officeDocument/2006/relationships/hyperlink" Target="https://sun980.userapi.com/impf/c840428/v840428003/4367c/6yP4r4bh_Qk.jpg?size=342x500&amp;quality=96&amp;sign=f3e8b20e6005f1242db2d7c220ab8328&amp;c_uniq_tag=SOmDXvYiTPmNmXAxBnnL7Lw9UwjfD38ZSdELgp_4OVA&amp;type=album" TargetMode="External"/><Relationship Id="rId9" Type="http://schemas.openxmlformats.org/officeDocument/2006/relationships/hyperlink" Target="https://avatars.dzeninfra.ru/getzen_doc/3813718/pub_6339337b10b1572f256da3d3_633933a74f24af02171cebdb/scale_1200" TargetMode="External"/></Relationships>
</file>

<file path=ppt/slides/_rels/slide5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s://levoradikal.ru/wp-content/uploads/2014/01/1918-g.Sleva-ot-Trotskogo-zamestitel-narkoma-po-voenno-morskim-delam-E-fraim-Sklyanskij-predsedatel-VTSIK-YAkov-Sverdlov-i-chlen-RVS-Respubliki-Nikolaj-Podvojskij.-320x320.jpg" TargetMode="External"/><Relationship Id="rId3" Type="http://schemas.openxmlformats.org/officeDocument/2006/relationships/hyperlink" Target="https://avatars.dzeninfra.ru/getzen_doc/5327700/pub_631ecdde4275de78d3847657_631ece7261adb60fa6466cf9/scale_1200" TargetMode="External"/><Relationship Id="rId4" Type="http://schemas.openxmlformats.org/officeDocument/2006/relationships/hyperlink" Target="https://avatars.mds.yandex.net/i?id=3c2758ef8214ec2881efdd7c019ecbfb9ff4c9cf-10590187-images-thumbs&amp;n=13" TargetMode="External"/><Relationship Id="rId5" Type="http://schemas.openxmlformats.org/officeDocument/2006/relationships/hyperlink" Target="https://avatars.dzeninfra.ru/getzen_doc/1711517/pub_618a64e3f0b30e68323a41f6_618a68ee56c3371dd06dbbd5/scale_1200" TargetMode="External"/><Relationship Id="rId6" Type="http://schemas.openxmlformats.org/officeDocument/2006/relationships/hyperlink" Target="https://sun920.userapi.com/impf/c638423/v638423416/525ac/g76of0RrV7k.jpg?size=417x669&amp;quality=96&amp;sign=cb5adef36c449b16b1c0404828f6ee2a&amp;c_uniq_tag=aZ6t6HHqIHK5GMSyPIhC-Xk1TL79sdN_0dP9G-BvX7c&amp;type=album" TargetMode="External"/><Relationship Id="rId7" Type="http://schemas.openxmlformats.org/officeDocument/2006/relationships/hyperlink" Target="https://ae04.alicdn.com/kf/Sa0dd6f79f3cb4307b75439fb6fd96874K.jpg_640x640.jpg" TargetMode="External"/><Relationship Id="rId8" Type="http://schemas.openxmlformats.org/officeDocument/2006/relationships/hyperlink" Target="https://avatars.dzeninfra.ru/getzen_doc/3957194/pub_605ed05c188a9f7359a7cb32_6066ba726b0f875cb5316795/scale_1200" TargetMode="External"/></Relationships>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7.png"/><Relationship Id="rId3" Type="http://schemas.openxmlformats.org/officeDocument/2006/relationships/image" Target="../media/image12.jpg"/><Relationship Id="rId4" Type="http://schemas.openxmlformats.org/officeDocument/2006/relationships/image" Target="../media/image13.jpg"/><Relationship Id="rId5" Type="http://schemas.openxmlformats.org/officeDocument/2006/relationships/image" Target="../media/image14.png"/></Relationships>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7.png"/><Relationship Id="rId3" Type="http://schemas.openxmlformats.org/officeDocument/2006/relationships/image" Target="../media/image11.png"/></Relationships>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7.png"/><Relationship Id="rId3" Type="http://schemas.openxmlformats.org/officeDocument/2006/relationships/image" Target="../media/image15.jpg"/><Relationship Id="rId4" Type="http://schemas.openxmlformats.org/officeDocument/2006/relationships/image" Target="../media/image14.png"/></Relationships>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7.png"/><Relationship Id="rId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026" name="Picture 2" descr="ÐÐ°ÑÑÐ¸Ð½ÐºÐ¸ Ð¿Ð¾ Ð·Ð°Ð¿ÑÐ¾ÑÑ Ð±Ð¾Ð»ÑÑÐµÐ²Ð¸ÐºÐ¸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2765425" y="343547"/>
            <a:ext cx="6245225" cy="4497363"/>
          </a:xfrm>
          <a:prstGeom prst="rect">
            <a:avLst/>
          </a:prstGeom>
          <a:noFill/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 bwMode="auto">
          <a:xfrm>
            <a:off x="358775" y="376238"/>
            <a:ext cx="4524509" cy="246221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defRPr/>
            </a:pPr>
            <a:r>
              <a:rPr lang="ru-RU" sz="4000" b="1" u="sng">
                <a:solidFill>
                  <a:srgbClr val="FF0000"/>
                </a:solidFill>
                <a:latin typeface="+mj-lt"/>
              </a:rPr>
              <a:t>Тема:</a:t>
            </a:r>
            <a:r>
              <a:rPr lang="ru-RU" sz="4000" b="1">
                <a:solidFill>
                  <a:srgbClr val="FF0000"/>
                </a:solidFill>
                <a:latin typeface="+mj-lt"/>
              </a:rPr>
              <a:t> Первые революционные преобразования большевиков.</a:t>
            </a:r>
            <a:endParaRPr/>
          </a:p>
        </p:txBody>
      </p:sp>
      <p:sp>
        <p:nvSpPr>
          <p:cNvPr id="2" name="TextBox 1"/>
          <p:cNvSpPr txBox="1"/>
          <p:nvPr/>
        </p:nvSpPr>
        <p:spPr bwMode="auto">
          <a:xfrm flipH="0" flipV="0">
            <a:off x="137576" y="3483428"/>
            <a:ext cx="5483637" cy="15545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400">
                <a:latin typeface="Times New Roman"/>
                <a:cs typeface="Times New Roman"/>
              </a:rPr>
              <a:t>Самарина Ирина Вячеславовна </a:t>
            </a:r>
            <a:endParaRPr lang="ru-RU" sz="2400">
              <a:latin typeface="Times New Roman"/>
              <a:cs typeface="Times New Roman"/>
            </a:endParaRPr>
          </a:p>
          <a:p>
            <a:pPr>
              <a:defRPr/>
            </a:pPr>
            <a:r>
              <a:rPr lang="ru-RU" sz="2400">
                <a:latin typeface="Times New Roman"/>
                <a:cs typeface="Times New Roman"/>
              </a:rPr>
              <a:t>Учитель истории и обществознания </a:t>
            </a:r>
            <a:endParaRPr lang="ru-RU" sz="2400">
              <a:latin typeface="Times New Roman"/>
              <a:cs typeface="Times New Roman"/>
            </a:endParaRPr>
          </a:p>
          <a:p>
            <a:pPr>
              <a:defRPr/>
            </a:pPr>
            <a:r>
              <a:rPr lang="ru-RU" sz="2400">
                <a:latin typeface="Times New Roman"/>
                <a:cs typeface="Times New Roman"/>
              </a:rPr>
              <a:t>МАОУ Гимназия №1</a:t>
            </a:r>
            <a:endParaRPr lang="ru-RU" sz="2400">
              <a:latin typeface="Times New Roman"/>
              <a:cs typeface="Times New Roman"/>
            </a:endParaRPr>
          </a:p>
          <a:p>
            <a:pPr>
              <a:defRPr/>
            </a:pPr>
            <a:r>
              <a:rPr lang="ru-RU" sz="2400">
                <a:latin typeface="Times New Roman"/>
                <a:cs typeface="Times New Roman"/>
              </a:rPr>
              <a:t> им А.С. Пушкина г. Южно-Сахалинска</a:t>
            </a:r>
            <a:endParaRPr lang="ru-RU" sz="2400">
              <a:latin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3" name="Рисунок 22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0"/>
            <a:ext cx="9161995" cy="51435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 bwMode="auto">
          <a:xfrm>
            <a:off x="2103143" y="160794"/>
            <a:ext cx="4765728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685783">
              <a:defRPr/>
            </a:pPr>
            <a:r>
              <a:rPr lang="ru-RU" sz="2800">
                <a:solidFill>
                  <a:srgbClr val="FFDC5A"/>
                </a:solidFill>
                <a:latin typeface="Merriweather"/>
                <a:ea typeface="Theano Didot"/>
              </a:rPr>
              <a:t>Повторение изученного:</a:t>
            </a:r>
            <a:endParaRPr/>
          </a:p>
        </p:txBody>
      </p:sp>
      <p:pic>
        <p:nvPicPr>
          <p:cNvPr id="6148" name="Picture 4" descr="https://obrazovaka.ru/wp-content/images/predmet/istoriya-rossii-105408-dvoevlastie-v-rossii-1917.jpg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265821" y="1083441"/>
            <a:ext cx="4760137" cy="3568298"/>
          </a:xfrm>
          <a:prstGeom prst="rect">
            <a:avLst/>
          </a:prstGeom>
          <a:noFill/>
        </p:spPr>
      </p:pic>
      <p:pic>
        <p:nvPicPr>
          <p:cNvPr id="6150" name="Picture 6" descr="https://cdn.culture.ru/images/860ea774-b6a2-5b86-98ed-bac406a1d960"/>
          <p:cNvPicPr>
            <a:picLocks noChangeAspect="1" noChangeArrowheads="1"/>
          </p:cNvPicPr>
          <p:nvPr/>
        </p:nvPicPr>
        <p:blipFill>
          <a:blip r:embed="rId4"/>
          <a:srcRect l="8111" t="3503" r="5537" b="2313"/>
          <a:stretch/>
        </p:blipFill>
        <p:spPr bwMode="auto">
          <a:xfrm>
            <a:off x="5116750" y="1083441"/>
            <a:ext cx="3886644" cy="3568298"/>
          </a:xfrm>
          <a:prstGeom prst="rect">
            <a:avLst/>
          </a:prstGeom>
          <a:noFill/>
        </p:spPr>
      </p:pic>
      <p:pic>
        <p:nvPicPr>
          <p:cNvPr id="9" name="Picture 10" descr="https://w7.pngwing.com/pngs/341/867/png-transparent-white-check-with-green-background-illustration-fingerprint-comcast-circle-symbol-technology-tick-miscellaneous-angle-logo.png"/>
          <p:cNvPicPr>
            <a:picLocks noChangeAspect="1" noChangeArrowheads="1"/>
          </p:cNvPicPr>
          <p:nvPr/>
        </p:nvPicPr>
        <p:blipFill>
          <a:blip r:embed="rId5"/>
          <a:stretch/>
        </p:blipFill>
        <p:spPr bwMode="auto">
          <a:xfrm>
            <a:off x="0" y="291830"/>
            <a:ext cx="1346266" cy="1344803"/>
          </a:xfrm>
          <a:prstGeom prst="rect">
            <a:avLst/>
          </a:prstGeom>
          <a:noFill/>
        </p:spPr>
      </p:pic>
      <p:pic>
        <p:nvPicPr>
          <p:cNvPr id="6154" name="Picture 10" descr="https://img2.freepng.ru/20180314/trq/kisspng-american-red-cross-british-red-cross-clip-art-drug-free-clipart-5aa96992587175.9711769615210520503623.jpg"/>
          <p:cNvPicPr>
            <a:picLocks noChangeAspect="1" noChangeArrowheads="1"/>
          </p:cNvPicPr>
          <p:nvPr/>
        </p:nvPicPr>
        <p:blipFill>
          <a:blip r:embed="rId6"/>
          <a:stretch/>
        </p:blipFill>
        <p:spPr bwMode="auto">
          <a:xfrm>
            <a:off x="7870704" y="69943"/>
            <a:ext cx="1336687" cy="1188167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1">
        <p:fade thruBlk="0"/>
      </p:transition>
    </mc:Choice>
    <mc:Fallback>
      <p:transition spd="med" advClick="1">
        <p:fade thruBlk="0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3" name="Рисунок 22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0"/>
            <a:ext cx="9161995" cy="51435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 bwMode="auto">
          <a:xfrm>
            <a:off x="2103143" y="160794"/>
            <a:ext cx="4765728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685783">
              <a:defRPr/>
            </a:pPr>
            <a:r>
              <a:rPr lang="ru-RU" sz="2800">
                <a:solidFill>
                  <a:srgbClr val="FFDC5A"/>
                </a:solidFill>
                <a:latin typeface="Merriweather"/>
                <a:ea typeface="Theano Didot"/>
              </a:rPr>
              <a:t>Повторение изученного:</a:t>
            </a:r>
            <a:endParaRPr/>
          </a:p>
        </p:txBody>
      </p:sp>
      <p:sp>
        <p:nvSpPr>
          <p:cNvPr id="2" name="TextBox 1"/>
          <p:cNvSpPr txBox="1"/>
          <p:nvPr/>
        </p:nvSpPr>
        <p:spPr bwMode="auto">
          <a:xfrm>
            <a:off x="675499" y="857571"/>
            <a:ext cx="815177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3200" b="1">
                <a:solidFill>
                  <a:schemeClr val="bg1"/>
                </a:solidFill>
                <a:latin typeface="Times New Roman"/>
                <a:cs typeface="Times New Roman"/>
              </a:rPr>
              <a:t>Вопрос № </a:t>
            </a:r>
            <a:r>
              <a:rPr lang="ru-RU" sz="3200" b="1">
                <a:solidFill>
                  <a:schemeClr val="bg1"/>
                </a:solidFill>
                <a:latin typeface="Times New Roman"/>
                <a:cs typeface="Times New Roman"/>
              </a:rPr>
              <a:t>4:</a:t>
            </a:r>
            <a:r>
              <a:rPr lang="ru-RU" sz="320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ru-RU" sz="3200">
                <a:solidFill>
                  <a:schemeClr val="bg1"/>
                </a:solidFill>
                <a:latin typeface="Times New Roman"/>
                <a:cs typeface="Times New Roman"/>
              </a:rPr>
              <a:t>25 октября 1917 г. был провозглашён переход власти </a:t>
            </a:r>
            <a:r>
              <a:rPr lang="ru-RU" sz="3200">
                <a:solidFill>
                  <a:schemeClr val="bg1"/>
                </a:solidFill>
                <a:latin typeface="Times New Roman"/>
                <a:cs typeface="Times New Roman"/>
              </a:rPr>
              <a:t>к учредительному собранию. </a:t>
            </a:r>
            <a:endParaRPr lang="ru-RU" sz="320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pic>
        <p:nvPicPr>
          <p:cNvPr id="2050" name="Picture 2" descr="https://www.clipartmax.com/png/middle/61-612717_thinking-man-stick-figure-download-body-temperature-animated-gif.png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4751388" y="2010121"/>
            <a:ext cx="5319220" cy="321053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1">
        <p:fade thruBlk="0"/>
      </p:transition>
    </mc:Choice>
    <mc:Fallback>
      <p:transition spd="med" advClick="1">
        <p:fade thruBlk="0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3" name="Рисунок 22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-19454" y="0"/>
            <a:ext cx="9161995" cy="51435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 bwMode="auto">
          <a:xfrm>
            <a:off x="2103143" y="160794"/>
            <a:ext cx="4765728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685783">
              <a:defRPr/>
            </a:pPr>
            <a:r>
              <a:rPr lang="ru-RU" sz="2800">
                <a:solidFill>
                  <a:srgbClr val="FFDC5A"/>
                </a:solidFill>
                <a:latin typeface="Merriweather"/>
                <a:ea typeface="Theano Didot"/>
              </a:rPr>
              <a:t>Повторение изученного:</a:t>
            </a:r>
            <a:endParaRPr/>
          </a:p>
        </p:txBody>
      </p:sp>
      <p:pic>
        <p:nvPicPr>
          <p:cNvPr id="9" name="Picture 10" descr="https://w7.pngwing.com/pngs/341/867/png-transparent-white-check-with-green-background-illustration-fingerprint-comcast-circle-symbol-technology-tick-miscellaneous-angle-logo.png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1080062" y="688255"/>
            <a:ext cx="1346266" cy="1344803"/>
          </a:xfrm>
          <a:prstGeom prst="rect">
            <a:avLst/>
          </a:prstGeom>
          <a:noFill/>
        </p:spPr>
      </p:pic>
      <p:pic>
        <p:nvPicPr>
          <p:cNvPr id="6154" name="Picture 10" descr="https://img2.freepng.ru/20180314/trq/kisspng-american-red-cross-british-red-cross-clip-art-drug-free-clipart-5aa96992587175.9711769615210520503623.jpg"/>
          <p:cNvPicPr>
            <a:picLocks noChangeAspect="1" noChangeArrowheads="1"/>
          </p:cNvPicPr>
          <p:nvPr/>
        </p:nvPicPr>
        <p:blipFill>
          <a:blip r:embed="rId4"/>
          <a:stretch/>
        </p:blipFill>
        <p:spPr bwMode="auto">
          <a:xfrm>
            <a:off x="5857875" y="844891"/>
            <a:ext cx="1336687" cy="1188167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 bwMode="auto">
          <a:xfrm>
            <a:off x="-19454" y="1779848"/>
            <a:ext cx="37548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7200">
                <a:solidFill>
                  <a:schemeClr val="bg1"/>
                </a:solidFill>
                <a:latin typeface="Times New Roman"/>
                <a:cs typeface="Times New Roman"/>
              </a:rPr>
              <a:t>Советам</a:t>
            </a:r>
            <a:endParaRPr/>
          </a:p>
        </p:txBody>
      </p:sp>
      <p:sp>
        <p:nvSpPr>
          <p:cNvPr id="11" name="TextBox 10"/>
          <p:cNvSpPr txBox="1"/>
          <p:nvPr/>
        </p:nvSpPr>
        <p:spPr bwMode="auto">
          <a:xfrm>
            <a:off x="4177537" y="1694587"/>
            <a:ext cx="570929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5400">
                <a:solidFill>
                  <a:schemeClr val="bg1"/>
                </a:solidFill>
                <a:latin typeface="Times New Roman"/>
                <a:cs typeface="Times New Roman"/>
              </a:rPr>
              <a:t>учредительному собранию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1">
        <p:fade thruBlk="0"/>
      </p:transition>
    </mc:Choice>
    <mc:Fallback>
      <p:transition spd="med" advClick="1">
        <p:fade thruBlk="0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3" name="Рисунок 22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0"/>
            <a:ext cx="9161995" cy="51435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 bwMode="auto">
          <a:xfrm>
            <a:off x="2103143" y="160794"/>
            <a:ext cx="4765728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685783">
              <a:defRPr/>
            </a:pPr>
            <a:r>
              <a:rPr lang="ru-RU" sz="2800">
                <a:solidFill>
                  <a:srgbClr val="FFDC5A"/>
                </a:solidFill>
                <a:latin typeface="Merriweather"/>
                <a:ea typeface="Theano Didot"/>
              </a:rPr>
              <a:t>Повторение изученного:</a:t>
            </a:r>
            <a:endParaRPr/>
          </a:p>
        </p:txBody>
      </p:sp>
      <p:sp>
        <p:nvSpPr>
          <p:cNvPr id="2" name="TextBox 1"/>
          <p:cNvSpPr txBox="1"/>
          <p:nvPr/>
        </p:nvSpPr>
        <p:spPr bwMode="auto">
          <a:xfrm>
            <a:off x="675499" y="857571"/>
            <a:ext cx="815177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ru-RU" sz="3200" b="1">
                <a:solidFill>
                  <a:schemeClr val="bg1"/>
                </a:solidFill>
                <a:latin typeface="Times New Roman"/>
                <a:cs typeface="Times New Roman"/>
              </a:rPr>
              <a:t>Вопрос № </a:t>
            </a:r>
            <a:r>
              <a:rPr lang="ru-RU" sz="3200" b="1">
                <a:solidFill>
                  <a:schemeClr val="bg1"/>
                </a:solidFill>
                <a:latin typeface="Times New Roman"/>
                <a:cs typeface="Times New Roman"/>
              </a:rPr>
              <a:t>5:</a:t>
            </a:r>
            <a:r>
              <a:rPr lang="ru-RU" sz="320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ru-RU" sz="3200">
                <a:solidFill>
                  <a:schemeClr val="bg1"/>
                </a:solidFill>
                <a:latin typeface="Times New Roman"/>
                <a:cs typeface="Times New Roman"/>
              </a:rPr>
              <a:t>В июне 1917 г. В.И. Ленин заявил, что в России есть пар­тия, готовая взять власть в свои руки. Это левые эсеры. </a:t>
            </a:r>
            <a:r>
              <a:rPr lang="ru-RU" sz="3200">
                <a:solidFill>
                  <a:schemeClr val="bg1"/>
                </a:solidFill>
                <a:latin typeface="Times New Roman"/>
                <a:cs typeface="Times New Roman"/>
              </a:rPr>
              <a:t>. </a:t>
            </a:r>
            <a:endParaRPr lang="ru-RU" sz="320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pic>
        <p:nvPicPr>
          <p:cNvPr id="2050" name="Picture 2" descr="https://www.clipartmax.com/png/middle/61-612717_thinking-man-stick-figure-download-body-temperature-animated-gif.png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4958911" y="2043479"/>
            <a:ext cx="5136128" cy="3100021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1">
        <p:fade thruBlk="0"/>
      </p:transition>
    </mc:Choice>
    <mc:Fallback>
      <p:transition spd="med" advClick="1">
        <p:fade thruBlk="0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3" name="Рисунок 22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-19454" y="0"/>
            <a:ext cx="9161995" cy="51435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 bwMode="auto">
          <a:xfrm>
            <a:off x="2103143" y="160794"/>
            <a:ext cx="4765728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685783">
              <a:defRPr/>
            </a:pPr>
            <a:r>
              <a:rPr lang="ru-RU" sz="2800">
                <a:solidFill>
                  <a:srgbClr val="FFDC5A"/>
                </a:solidFill>
                <a:latin typeface="Merriweather"/>
                <a:ea typeface="Theano Didot"/>
              </a:rPr>
              <a:t>Повторение изученного:</a:t>
            </a:r>
            <a:endParaRPr/>
          </a:p>
        </p:txBody>
      </p:sp>
      <p:pic>
        <p:nvPicPr>
          <p:cNvPr id="8194" name="Picture 2" descr="https://all-aforizmy.ru/wp-content/uploads/2023/03/slide-5.jpg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4299676" y="1240191"/>
            <a:ext cx="4800752" cy="3595876"/>
          </a:xfrm>
          <a:prstGeom prst="rect">
            <a:avLst/>
          </a:prstGeom>
          <a:noFill/>
        </p:spPr>
      </p:pic>
      <p:pic>
        <p:nvPicPr>
          <p:cNvPr id="6154" name="Picture 10" descr="https://img2.freepng.ru/20180314/trq/kisspng-american-red-cross-british-red-cross-clip-art-drug-free-clipart-5aa96992587175.9711769615210520503623.jpg"/>
          <p:cNvPicPr>
            <a:picLocks noChangeAspect="1" noChangeArrowheads="1"/>
          </p:cNvPicPr>
          <p:nvPr/>
        </p:nvPicPr>
        <p:blipFill>
          <a:blip r:embed="rId4"/>
          <a:stretch/>
        </p:blipFill>
        <p:spPr bwMode="auto">
          <a:xfrm>
            <a:off x="7733391" y="140935"/>
            <a:ext cx="1336687" cy="1188167"/>
          </a:xfrm>
          <a:prstGeom prst="rect">
            <a:avLst/>
          </a:prstGeom>
          <a:noFill/>
        </p:spPr>
      </p:pic>
      <p:pic>
        <p:nvPicPr>
          <p:cNvPr id="8198" name="Picture 6" descr="https://cf.ppt-online.org/files/slide/h/Hrj57JmtWv6UN30ROMSou8fz1eI9qEDyGZPVaK/slide-17.jpg"/>
          <p:cNvPicPr>
            <a:picLocks noChangeAspect="1" noChangeArrowheads="1"/>
          </p:cNvPicPr>
          <p:nvPr/>
        </p:nvPicPr>
        <p:blipFill>
          <a:blip r:embed="rId5"/>
          <a:stretch/>
        </p:blipFill>
        <p:spPr bwMode="auto">
          <a:xfrm>
            <a:off x="116732" y="1240191"/>
            <a:ext cx="4076645" cy="3527072"/>
          </a:xfrm>
          <a:prstGeom prst="rect">
            <a:avLst/>
          </a:prstGeom>
          <a:noFill/>
        </p:spPr>
      </p:pic>
      <p:pic>
        <p:nvPicPr>
          <p:cNvPr id="9" name="Picture 10" descr="https://w7.pngwing.com/pngs/341/867/png-transparent-white-check-with-green-background-illustration-fingerprint-comcast-circle-symbol-technology-tick-miscellaneous-angle-logo.png"/>
          <p:cNvPicPr>
            <a:picLocks noChangeAspect="1" noChangeArrowheads="1"/>
          </p:cNvPicPr>
          <p:nvPr/>
        </p:nvPicPr>
        <p:blipFill>
          <a:blip r:embed="rId6"/>
          <a:stretch/>
        </p:blipFill>
        <p:spPr bwMode="auto">
          <a:xfrm>
            <a:off x="69306" y="20623"/>
            <a:ext cx="1346266" cy="1344803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1">
        <p:fade thruBlk="0"/>
      </p:transition>
    </mc:Choice>
    <mc:Fallback>
      <p:transition spd="med" advClick="1">
        <p:fade thruBlk="0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3" name="Рисунок 22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0"/>
            <a:ext cx="9161995" cy="51435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 bwMode="auto">
          <a:xfrm>
            <a:off x="2103143" y="160794"/>
            <a:ext cx="4765728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685783">
              <a:defRPr/>
            </a:pPr>
            <a:r>
              <a:rPr lang="ru-RU" sz="2800">
                <a:solidFill>
                  <a:srgbClr val="FFDC5A"/>
                </a:solidFill>
                <a:latin typeface="Merriweather"/>
                <a:ea typeface="Theano Didot"/>
              </a:rPr>
              <a:t>Повторение изученного:</a:t>
            </a:r>
            <a:endParaRPr/>
          </a:p>
        </p:txBody>
      </p:sp>
      <p:sp>
        <p:nvSpPr>
          <p:cNvPr id="2" name="TextBox 1"/>
          <p:cNvSpPr txBox="1"/>
          <p:nvPr/>
        </p:nvSpPr>
        <p:spPr bwMode="auto">
          <a:xfrm>
            <a:off x="675499" y="857571"/>
            <a:ext cx="815177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ru-RU" sz="3200" b="1">
                <a:solidFill>
                  <a:schemeClr val="bg1"/>
                </a:solidFill>
                <a:latin typeface="Times New Roman"/>
                <a:cs typeface="Times New Roman"/>
              </a:rPr>
              <a:t>Вопрос № </a:t>
            </a:r>
            <a:r>
              <a:rPr lang="ru-RU" sz="3200" b="1">
                <a:solidFill>
                  <a:schemeClr val="bg1"/>
                </a:solidFill>
                <a:latin typeface="Times New Roman"/>
                <a:cs typeface="Times New Roman"/>
              </a:rPr>
              <a:t>6:</a:t>
            </a:r>
            <a:r>
              <a:rPr lang="ru-RU" sz="320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ru-RU" sz="3200">
                <a:solidFill>
                  <a:schemeClr val="bg1"/>
                </a:solidFill>
                <a:latin typeface="Times New Roman"/>
                <a:cs typeface="Times New Roman"/>
              </a:rPr>
              <a:t>Штаб по подготовке восстания в Петрограде назывался Петроградский военно-революционный комитет (ВРК) </a:t>
            </a:r>
            <a:r>
              <a:rPr lang="ru-RU" sz="320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endParaRPr lang="ru-RU" sz="320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pic>
        <p:nvPicPr>
          <p:cNvPr id="2050" name="Picture 2" descr="https://www.clipartmax.com/png/middle/61-612717_thinking-man-stick-figure-download-body-temperature-animated-gif.png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4958911" y="2043479"/>
            <a:ext cx="5136128" cy="3100021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1">
        <p:fade thruBlk="0"/>
      </p:transition>
    </mc:Choice>
    <mc:Fallback>
      <p:transition spd="med" advClick="1">
        <p:fade thruBlk="0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3" name="Рисунок 22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-94991" y="0"/>
            <a:ext cx="9161995" cy="51435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 bwMode="auto">
          <a:xfrm>
            <a:off x="2103143" y="160794"/>
            <a:ext cx="4765728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685783">
              <a:defRPr/>
            </a:pPr>
            <a:r>
              <a:rPr lang="ru-RU" sz="2800">
                <a:solidFill>
                  <a:srgbClr val="FFDC5A"/>
                </a:solidFill>
                <a:latin typeface="Merriweather"/>
                <a:ea typeface="Theano Didot"/>
              </a:rPr>
              <a:t>Повторение изученного:</a:t>
            </a:r>
            <a:endParaRPr/>
          </a:p>
        </p:txBody>
      </p:sp>
      <p:pic>
        <p:nvPicPr>
          <p:cNvPr id="9" name="Picture 10" descr="https://w7.pngwing.com/pngs/341/867/png-transparent-white-check-with-green-background-illustration-fingerprint-comcast-circle-symbol-technology-tick-miscellaneous-angle-logo.png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0" y="441088"/>
            <a:ext cx="2596073" cy="2593252"/>
          </a:xfrm>
          <a:prstGeom prst="rect">
            <a:avLst/>
          </a:prstGeom>
          <a:noFill/>
        </p:spPr>
      </p:pic>
      <p:pic>
        <p:nvPicPr>
          <p:cNvPr id="12290" name="Picture 2" descr="https://sun9-31.userapi.com/impf/c622124/v622124061/3f738/103hlRuY1PI.jpg?size=800x600&amp;quality=96&amp;sign=4c384506fcc376223f8f32cf77eb2d2d&amp;c_uniq_tag=OldTXqEEjxus4p-5O7XoC3QR68tcVttAVbqXqbWiuB8&amp;type=album"/>
          <p:cNvPicPr>
            <a:picLocks noChangeAspect="1" noChangeArrowheads="1"/>
          </p:cNvPicPr>
          <p:nvPr/>
        </p:nvPicPr>
        <p:blipFill>
          <a:blip r:embed="rId4"/>
          <a:stretch/>
        </p:blipFill>
        <p:spPr bwMode="auto">
          <a:xfrm>
            <a:off x="2932113" y="670423"/>
            <a:ext cx="5907340" cy="443050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1">
        <p:fade thruBlk="0"/>
      </p:transition>
    </mc:Choice>
    <mc:Fallback>
      <p:transition spd="med" advClick="1">
        <p:fade thruBlk="0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3" name="Рисунок 22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0"/>
            <a:ext cx="9161995" cy="51435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 bwMode="auto">
          <a:xfrm>
            <a:off x="2103143" y="160794"/>
            <a:ext cx="4765728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685783">
              <a:defRPr/>
            </a:pPr>
            <a:r>
              <a:rPr lang="ru-RU" sz="2800">
                <a:solidFill>
                  <a:srgbClr val="FFDC5A"/>
                </a:solidFill>
                <a:latin typeface="Merriweather"/>
                <a:ea typeface="Theano Didot"/>
              </a:rPr>
              <a:t>Повторение изученного:</a:t>
            </a:r>
            <a:endParaRPr/>
          </a:p>
        </p:txBody>
      </p:sp>
      <p:sp>
        <p:nvSpPr>
          <p:cNvPr id="2" name="TextBox 1"/>
          <p:cNvSpPr txBox="1"/>
          <p:nvPr/>
        </p:nvSpPr>
        <p:spPr bwMode="auto">
          <a:xfrm>
            <a:off x="675499" y="857571"/>
            <a:ext cx="815177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ru-RU" sz="3200" b="1">
                <a:solidFill>
                  <a:schemeClr val="bg1"/>
                </a:solidFill>
                <a:latin typeface="Times New Roman"/>
                <a:cs typeface="Times New Roman"/>
              </a:rPr>
              <a:t>Вопрос № </a:t>
            </a:r>
            <a:r>
              <a:rPr lang="ru-RU" sz="3200" b="1">
                <a:solidFill>
                  <a:schemeClr val="bg1"/>
                </a:solidFill>
                <a:latin typeface="Times New Roman"/>
                <a:cs typeface="Times New Roman"/>
              </a:rPr>
              <a:t>7:</a:t>
            </a:r>
            <a:r>
              <a:rPr lang="ru-RU" sz="320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ru-RU" sz="3200">
                <a:solidFill>
                  <a:schemeClr val="bg1"/>
                </a:solidFill>
                <a:latin typeface="Times New Roman"/>
                <a:cs typeface="Times New Roman"/>
              </a:rPr>
              <a:t>С 1721 по 1917 г. Русская православная церковь возглавля­лась патриархом </a:t>
            </a:r>
            <a:endParaRPr/>
          </a:p>
        </p:txBody>
      </p:sp>
      <p:pic>
        <p:nvPicPr>
          <p:cNvPr id="2050" name="Picture 2" descr="https://www.clipartmax.com/png/middle/61-612717_thinking-man-stick-figure-download-body-temperature-animated-gif.png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4958911" y="2043479"/>
            <a:ext cx="5136128" cy="3100021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1">
        <p:fade thruBlk="0"/>
      </p:transition>
    </mc:Choice>
    <mc:Fallback>
      <p:transition spd="med" advClick="1">
        <p:fade thruBlk="0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3" name="Рисунок 22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-19454" y="0"/>
            <a:ext cx="9161995" cy="51435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 bwMode="auto">
          <a:xfrm>
            <a:off x="2103143" y="160794"/>
            <a:ext cx="4765728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685783">
              <a:defRPr/>
            </a:pPr>
            <a:r>
              <a:rPr lang="ru-RU" sz="2800">
                <a:solidFill>
                  <a:srgbClr val="FFDC5A"/>
                </a:solidFill>
                <a:latin typeface="Merriweather"/>
                <a:ea typeface="Theano Didot"/>
              </a:rPr>
              <a:t>Повторение изученного:</a:t>
            </a:r>
            <a:endParaRPr/>
          </a:p>
        </p:txBody>
      </p:sp>
      <p:pic>
        <p:nvPicPr>
          <p:cNvPr id="9" name="Picture 10" descr="https://w7.pngwing.com/pngs/341/867/png-transparent-white-check-with-green-background-illustration-fingerprint-comcast-circle-symbol-technology-tick-miscellaneous-angle-logo.png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69306" y="20624"/>
            <a:ext cx="1078558" cy="1077386"/>
          </a:xfrm>
          <a:prstGeom prst="rect">
            <a:avLst/>
          </a:prstGeom>
          <a:noFill/>
        </p:spPr>
      </p:pic>
      <p:pic>
        <p:nvPicPr>
          <p:cNvPr id="14338" name="Picture 2" descr="https://cf2.ppt-online.org/files2/slide/f/fPtVNARlk10ugqyEbYW8cX4BTwMK6r2iHaS5pGh3Zo/slide-8.jpg"/>
          <p:cNvPicPr>
            <a:picLocks noChangeAspect="1" noChangeArrowheads="1"/>
          </p:cNvPicPr>
          <p:nvPr/>
        </p:nvPicPr>
        <p:blipFill>
          <a:blip r:embed="rId4"/>
          <a:srcRect l="3534" t="4936" r="3531" b="4643"/>
          <a:stretch/>
        </p:blipFill>
        <p:spPr bwMode="auto">
          <a:xfrm>
            <a:off x="95184" y="1173804"/>
            <a:ext cx="4297429" cy="3519347"/>
          </a:xfrm>
          <a:prstGeom prst="rect">
            <a:avLst/>
          </a:prstGeom>
          <a:noFill/>
        </p:spPr>
      </p:pic>
      <p:pic>
        <p:nvPicPr>
          <p:cNvPr id="14340" name="Picture 4" descr="https://cf3.ppt-online.org/files3/slide/f/F6uEObvrcyhDHlABaZGeomXCiIRn1590kYtMWp/slide-12.jpg"/>
          <p:cNvPicPr>
            <a:picLocks noChangeAspect="1" noChangeArrowheads="1"/>
          </p:cNvPicPr>
          <p:nvPr/>
        </p:nvPicPr>
        <p:blipFill>
          <a:blip r:embed="rId5"/>
          <a:stretch/>
        </p:blipFill>
        <p:spPr bwMode="auto">
          <a:xfrm>
            <a:off x="4569171" y="1173804"/>
            <a:ext cx="4329892" cy="3535717"/>
          </a:xfrm>
          <a:prstGeom prst="rect">
            <a:avLst/>
          </a:prstGeom>
          <a:noFill/>
        </p:spPr>
      </p:pic>
      <p:pic>
        <p:nvPicPr>
          <p:cNvPr id="6154" name="Picture 10" descr="https://img2.freepng.ru/20180314/trq/kisspng-american-red-cross-british-red-cross-clip-art-drug-free-clipart-5aa96992587175.9711769615210520503623.jpg"/>
          <p:cNvPicPr>
            <a:picLocks noChangeAspect="1" noChangeArrowheads="1"/>
          </p:cNvPicPr>
          <p:nvPr/>
        </p:nvPicPr>
        <p:blipFill>
          <a:blip r:embed="rId6"/>
          <a:stretch/>
        </p:blipFill>
        <p:spPr bwMode="auto">
          <a:xfrm>
            <a:off x="7644551" y="160794"/>
            <a:ext cx="1336687" cy="1188167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1">
        <p:fade thruBlk="0"/>
      </p:transition>
    </mc:Choice>
    <mc:Fallback>
      <p:transition spd="med" advClick="1">
        <p:fade thruBlk="0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3" name="Рисунок 22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102"/>
            <a:ext cx="9161995" cy="5143500"/>
          </a:xfrm>
          <a:prstGeom prst="rect">
            <a:avLst/>
          </a:prstGeom>
        </p:spPr>
      </p:pic>
      <p:pic>
        <p:nvPicPr>
          <p:cNvPr id="16388" name="Picture 4" descr="http://risovach.ru/upload/2014/04/mem/medvedev-spok-bro_47038394_orig_.jpg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1241582" y="102"/>
            <a:ext cx="6678829" cy="509758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1">
        <p:fade thruBlk="0"/>
      </p:transition>
    </mc:Choice>
    <mc:Fallback>
      <p:transition spd="med" advClick="1">
        <p:fade thruBlk="0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blipFill>
          <a:blip r:embed="rId2">
            <a:lum/>
          </a:blip>
          <a:srcRect l="0" t="13286" r="6542" b="16783"/>
          <a:stretch/>
        </a:blip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auto">
          <a:xfrm>
            <a:off x="-12043" y="0"/>
            <a:ext cx="5550324" cy="514350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783">
              <a:defRPr/>
            </a:pPr>
            <a:endParaRPr lang="ru-RU" sz="1000">
              <a:solidFill>
                <a:prstClr val="white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 bwMode="auto">
          <a:xfrm>
            <a:off x="291311" y="376238"/>
            <a:ext cx="5246970" cy="5900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defTabSz="685766">
              <a:lnSpc>
                <a:spcPct val="125000"/>
              </a:lnSpc>
              <a:buAutoNum type="arabicPeriod"/>
              <a:defRPr/>
            </a:pPr>
            <a:r>
              <a:rPr lang="ru-RU" sz="2800" b="1" u="sng">
                <a:latin typeface="Merriweather"/>
              </a:rPr>
              <a:t>Домашние задание</a:t>
            </a:r>
            <a:endParaRPr lang="ru-RU" sz="2800" b="1" u="sng">
              <a:latin typeface="Merriweather"/>
            </a:endParaRPr>
          </a:p>
        </p:txBody>
      </p:sp>
      <p:pic>
        <p:nvPicPr>
          <p:cNvPr id="5" name="Picture 2" descr="ÐÐ°ÑÑÐ¸Ð½ÐºÐ¸ Ð¿Ð¾ Ð·Ð°Ð¿ÑÐ¾ÑÑ Ð»ÐµÐ½Ð¸Ð½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5988113" y="0"/>
            <a:ext cx="3155887" cy="2509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 bwMode="auto">
          <a:xfrm>
            <a:off x="291311" y="1128020"/>
            <a:ext cx="4546578" cy="27622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3200" b="1" i="1">
                <a:latin typeface="Times New Roman"/>
                <a:cs typeface="Times New Roman"/>
              </a:rPr>
              <a:t>параграф 6 читать, отвечать на вопросы с.74-75., Таблица «</a:t>
            </a:r>
            <a:r>
              <a:rPr lang="ru-RU" sz="3200" b="1" i="1">
                <a:latin typeface="Times New Roman"/>
                <a:cs typeface="Times New Roman"/>
              </a:rPr>
              <a:t>преобразования </a:t>
            </a:r>
            <a:r>
              <a:rPr lang="ru-RU" sz="3200" b="1" i="1">
                <a:latin typeface="Times New Roman"/>
                <a:cs typeface="Times New Roman"/>
              </a:rPr>
              <a:t>большевиков» </a:t>
            </a:r>
            <a:r>
              <a:rPr lang="ru-RU" sz="3200" b="1" i="1">
                <a:latin typeface="Times New Roman"/>
                <a:cs typeface="Times New Roman"/>
              </a:rPr>
              <a:t>п. 4,5,6.  </a:t>
            </a:r>
            <a:endParaRPr lang="ru-RU" sz="3200">
              <a:latin typeface="Times New Roman"/>
              <a:cs typeface="Times New Roman"/>
            </a:endParaRPr>
          </a:p>
          <a:p>
            <a:pPr>
              <a:defRPr/>
            </a:pPr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1">
        <p:fade thruBlk="0"/>
      </p:transition>
    </mc:Choice>
    <mc:Fallback>
      <p:transition spd="med" advClick="1">
        <p:fade thruBlk="0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102"/>
            <a:ext cx="9161995" cy="5143500"/>
          </a:xfrm>
          <a:prstGeom prst="rect">
            <a:avLst/>
          </a:prstGeom>
        </p:spPr>
      </p:pic>
      <p:pic>
        <p:nvPicPr>
          <p:cNvPr id="17410" name="Picture 2" descr="https://avatars.dzeninfra.ru/get-zen_doc/271828/pub_656db5bc2de44159969eadc5_656e225f63499d64576fd831/scale_1200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96089" y="1361872"/>
            <a:ext cx="2977276" cy="2412459"/>
          </a:xfrm>
          <a:prstGeom prst="rect">
            <a:avLst/>
          </a:prstGeom>
          <a:noFill/>
        </p:spPr>
      </p:pic>
      <p:pic>
        <p:nvPicPr>
          <p:cNvPr id="17414" name="Picture 6" descr="https://www.pngmart.com/files/22/Reverse-Uno-PNG-Photos.png"/>
          <p:cNvPicPr>
            <a:picLocks noChangeAspect="1" noChangeArrowheads="1"/>
          </p:cNvPicPr>
          <p:nvPr/>
        </p:nvPicPr>
        <p:blipFill>
          <a:blip r:embed="rId4"/>
          <a:stretch/>
        </p:blipFill>
        <p:spPr bwMode="auto">
          <a:xfrm>
            <a:off x="2576743" y="807391"/>
            <a:ext cx="3396039" cy="3396039"/>
          </a:xfrm>
          <a:prstGeom prst="rect">
            <a:avLst/>
          </a:prstGeom>
          <a:noFill/>
        </p:spPr>
      </p:pic>
      <p:pic>
        <p:nvPicPr>
          <p:cNvPr id="17418" name="Picture 10" descr="https://ss.metronews.ru/userfiles/materials/193/1938163/858x540_306a3cf7.jpg"/>
          <p:cNvPicPr>
            <a:picLocks noChangeAspect="1" noChangeArrowheads="1"/>
          </p:cNvPicPr>
          <p:nvPr/>
        </p:nvPicPr>
        <p:blipFill>
          <a:blip r:embed="rId5"/>
          <a:stretch/>
        </p:blipFill>
        <p:spPr bwMode="auto">
          <a:xfrm>
            <a:off x="5554020" y="147600"/>
            <a:ext cx="3336926" cy="471562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026" name="Picture 2" descr="ÐÐ°ÑÑÐ¸Ð½ÐºÐ¸ Ð¿Ð¾ Ð·Ð°Ð¿ÑÐ¾ÑÑ Ð±Ð¾Ð»ÑÑÐµÐ²Ð¸ÐºÐ¸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2765425" y="343547"/>
            <a:ext cx="6245225" cy="4497363"/>
          </a:xfrm>
          <a:prstGeom prst="rect">
            <a:avLst/>
          </a:prstGeom>
          <a:noFill/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 bwMode="auto">
          <a:xfrm>
            <a:off x="358775" y="376238"/>
            <a:ext cx="4524509" cy="246221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defRPr/>
            </a:pPr>
            <a:r>
              <a:rPr lang="ru-RU" sz="4000" b="1" u="sng">
                <a:solidFill>
                  <a:srgbClr val="FF0000"/>
                </a:solidFill>
                <a:latin typeface="+mj-lt"/>
              </a:rPr>
              <a:t>Тема:</a:t>
            </a:r>
            <a:r>
              <a:rPr lang="ru-RU" sz="4000" b="1">
                <a:solidFill>
                  <a:srgbClr val="FF0000"/>
                </a:solidFill>
                <a:latin typeface="+mj-lt"/>
              </a:rPr>
              <a:t> Первые революционные преобразования большевиков.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 bwMode="auto">
          <a:xfrm>
            <a:off x="2627433" y="169137"/>
            <a:ext cx="84264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3200" b="1">
                <a:solidFill>
                  <a:srgbClr val="FF0000"/>
                </a:solidFill>
                <a:latin typeface="Times New Roman"/>
                <a:cs typeface="Times New Roman"/>
              </a:rPr>
              <a:t>ГРУППОВАЯ РАБОТА</a:t>
            </a:r>
            <a:endParaRPr lang="ru-RU" sz="320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2" name="TextBox 1"/>
          <p:cNvSpPr txBox="1"/>
          <p:nvPr/>
        </p:nvSpPr>
        <p:spPr bwMode="auto">
          <a:xfrm>
            <a:off x="1027526" y="848138"/>
            <a:ext cx="7448297" cy="41376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ru-RU" sz="3600" b="1">
                <a:latin typeface="Times New Roman"/>
                <a:cs typeface="Times New Roman"/>
              </a:rPr>
              <a:t>Работа учащихся в группах с историческими документами (15 минут) </a:t>
            </a:r>
            <a:endParaRPr lang="ru-RU" sz="3600" b="1">
              <a:latin typeface="Times New Roman"/>
              <a:cs typeface="Times New Roman"/>
            </a:endParaRPr>
          </a:p>
          <a:p>
            <a:pPr algn="just">
              <a:defRPr/>
            </a:pPr>
            <a:r>
              <a:rPr lang="ru-RU" sz="3600">
                <a:latin typeface="Times New Roman"/>
                <a:cs typeface="Times New Roman"/>
              </a:rPr>
              <a:t>(</a:t>
            </a:r>
            <a:r>
              <a:rPr lang="ru-RU" sz="3600">
                <a:latin typeface="Times New Roman"/>
                <a:cs typeface="Times New Roman"/>
              </a:rPr>
              <a:t>1 группа – «</a:t>
            </a:r>
            <a:r>
              <a:rPr lang="ru-RU" sz="3600" b="1">
                <a:latin typeface="Times New Roman"/>
                <a:cs typeface="Times New Roman"/>
              </a:rPr>
              <a:t>Декрет о земле»</a:t>
            </a:r>
            <a:r>
              <a:rPr lang="ru-RU" sz="3600">
                <a:latin typeface="Times New Roman"/>
                <a:cs typeface="Times New Roman"/>
              </a:rPr>
              <a:t>, 2-я группа – «</a:t>
            </a:r>
            <a:r>
              <a:rPr lang="ru-RU" sz="3600" b="1">
                <a:latin typeface="Times New Roman"/>
                <a:cs typeface="Times New Roman"/>
              </a:rPr>
              <a:t>Декрет </a:t>
            </a:r>
            <a:r>
              <a:rPr lang="ru-RU" sz="3600" b="1">
                <a:latin typeface="Times New Roman"/>
                <a:cs typeface="Times New Roman"/>
              </a:rPr>
              <a:t>о мире</a:t>
            </a:r>
            <a:r>
              <a:rPr lang="ru-RU" sz="3600">
                <a:latin typeface="Times New Roman"/>
                <a:cs typeface="Times New Roman"/>
              </a:rPr>
              <a:t>», 3-я группа – «</a:t>
            </a:r>
            <a:r>
              <a:rPr lang="ru-RU" sz="3600" b="1">
                <a:latin typeface="Times New Roman"/>
                <a:cs typeface="Times New Roman"/>
              </a:rPr>
              <a:t>Декларация народов России на самоопределение»</a:t>
            </a:r>
            <a:r>
              <a:rPr lang="ru-RU" sz="3600">
                <a:latin typeface="Times New Roman"/>
                <a:cs typeface="Times New Roman"/>
              </a:rPr>
              <a:t>):</a:t>
            </a:r>
            <a:endParaRPr/>
          </a:p>
          <a:p>
            <a:pPr>
              <a:defRPr/>
            </a:pPr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1">
        <p:fade thruBlk="0"/>
      </p:transition>
    </mc:Choice>
    <mc:Fallback>
      <p:transition spd="med" advClick="1">
        <p:fade thruBlk="0"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 bwMode="auto">
          <a:xfrm>
            <a:off x="2627433" y="169137"/>
            <a:ext cx="84264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3200" b="1">
                <a:solidFill>
                  <a:srgbClr val="FF0000"/>
                </a:solidFill>
                <a:latin typeface="Times New Roman"/>
                <a:cs typeface="Times New Roman"/>
              </a:rPr>
              <a:t>ГРУППОВАЯ РАБОТА</a:t>
            </a:r>
            <a:endParaRPr lang="ru-RU" sz="320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graphicFrame>
        <p:nvGraphicFramePr>
          <p:cNvPr id="3" name="Таблица 2"/>
          <p:cNvGraphicFramePr>
            <a:graphicFrameLocks xmlns:a="http://schemas.openxmlformats.org/drawingml/2006/main" noGrp="1"/>
          </p:cNvGraphicFramePr>
          <p:nvPr/>
        </p:nvGraphicFramePr>
        <p:xfrm>
          <a:off x="755374" y="1071651"/>
          <a:ext cx="8203096" cy="3261809"/>
        </p:xfrm>
        <a:graphic>
          <a:graphicData uri="http://schemas.openxmlformats.org/drawingml/2006/table">
            <a:tbl>
              <a:tblPr firstRow="1" firstCol="1" lastRow="0" lastCol="0" bandRow="1" bandCol="0">
                <a:tableStyleId>{6FE1BF13-35FC-315F-40B5-6CF431950820}</a:tableStyleId>
              </a:tblPr>
              <a:tblGrid>
                <a:gridCol w="4101110"/>
                <a:gridCol w="4101986"/>
              </a:tblGrid>
              <a:tr h="3261809">
                <a:tc>
                  <a:txBody>
                    <a:bodyPr/>
                    <a:p>
                      <a:pPr algn="ctr">
                        <a:spcAft>
                          <a:spcPts val="750"/>
                        </a:spcAft>
                        <a:defRPr/>
                      </a:pPr>
                      <a:r>
                        <a:rPr lang="ru-RU" sz="4400"/>
                        <a:t>Декрет, постановление советской власти.</a:t>
                      </a:r>
                      <a:endParaRPr lang="ru-RU" sz="4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p>
                      <a:pPr algn="ctr">
                        <a:spcAft>
                          <a:spcPts val="750"/>
                        </a:spcAft>
                        <a:defRPr/>
                      </a:pPr>
                      <a:r>
                        <a:rPr lang="ru-RU" sz="4400"/>
                        <a:t>Их основной смысл</a:t>
                      </a:r>
                      <a:r>
                        <a:rPr lang="en-US" sz="4400"/>
                        <a:t>/</a:t>
                      </a:r>
                      <a:r>
                        <a:rPr lang="ru-RU" sz="4400"/>
                        <a:t>задача.</a:t>
                      </a:r>
                      <a:endParaRPr lang="ru-RU" sz="4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1">
        <p:fade thruBlk="0"/>
      </p:transition>
    </mc:Choice>
    <mc:Fallback>
      <p:transition spd="med" advClick="1">
        <p:fade thruBlk="0"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9" name="TextBox 28"/>
          <p:cNvSpPr txBox="1"/>
          <p:nvPr/>
        </p:nvSpPr>
        <p:spPr bwMode="auto">
          <a:xfrm>
            <a:off x="85866" y="2150934"/>
            <a:ext cx="3312330" cy="1928198"/>
          </a:xfrm>
          <a:prstGeom prst="roundRect">
            <a:avLst>
              <a:gd name="adj" fmla="val 16667"/>
            </a:avLst>
          </a:prstGeom>
          <a:noFill/>
          <a:ln w="15875">
            <a:solidFill>
              <a:srgbClr val="A6A608">
                <a:alpha val="75000"/>
              </a:srgbClr>
            </a:solidFill>
          </a:ln>
        </p:spPr>
        <p:txBody>
          <a:bodyPr wrap="square" tIns="180000" bIns="180000" rtlCol="0">
            <a:noAutofit/>
          </a:bodyPr>
          <a:lstStyle/>
          <a:p>
            <a:pPr algn="ctr" defTabSz="685715">
              <a:defRPr/>
            </a:pPr>
            <a:endParaRPr lang="ru-RU" sz="1400" b="1">
              <a:solidFill>
                <a:prstClr val="black"/>
              </a:solidFill>
              <a:ea typeface="Roboto"/>
              <a:cs typeface="Roboto"/>
            </a:endParaRPr>
          </a:p>
        </p:txBody>
      </p:sp>
      <p:sp>
        <p:nvSpPr>
          <p:cNvPr id="19" name="TextBox 18"/>
          <p:cNvSpPr txBox="1"/>
          <p:nvPr/>
        </p:nvSpPr>
        <p:spPr bwMode="auto">
          <a:xfrm>
            <a:off x="4751389" y="1258005"/>
            <a:ext cx="4094296" cy="1502374"/>
          </a:xfrm>
          <a:prstGeom prst="roundRect">
            <a:avLst>
              <a:gd name="adj" fmla="val 16667"/>
            </a:avLst>
          </a:prstGeom>
          <a:noFill/>
          <a:ln w="15875" cap="rnd">
            <a:solidFill>
              <a:schemeClr val="tx1">
                <a:lumMod val="75000"/>
                <a:lumOff val="25000"/>
                <a:alpha val="75000"/>
              </a:schemeClr>
            </a:solidFill>
            <a:prstDash val="sysDot"/>
          </a:ln>
        </p:spPr>
        <p:txBody>
          <a:bodyPr wrap="square" tIns="180000" bIns="180000" rtlCol="0">
            <a:noAutofit/>
          </a:bodyPr>
          <a:lstStyle/>
          <a:p>
            <a:pPr algn="ctr" defTabSz="685715">
              <a:defRPr/>
            </a:pPr>
            <a:endParaRPr lang="ru-RU" sz="1400">
              <a:solidFill>
                <a:prstClr val="black"/>
              </a:solidFill>
              <a:ea typeface="Roboto"/>
              <a:cs typeface="Roboto"/>
            </a:endParaRPr>
          </a:p>
        </p:txBody>
      </p:sp>
      <p:sp>
        <p:nvSpPr>
          <p:cNvPr id="21" name="TextBox 20"/>
          <p:cNvSpPr txBox="1"/>
          <p:nvPr/>
        </p:nvSpPr>
        <p:spPr bwMode="auto">
          <a:xfrm>
            <a:off x="4862854" y="3529821"/>
            <a:ext cx="3801248" cy="1351327"/>
          </a:xfrm>
          <a:prstGeom prst="roundRect">
            <a:avLst>
              <a:gd name="adj" fmla="val 16667"/>
            </a:avLst>
          </a:prstGeom>
          <a:noFill/>
          <a:ln w="15875" cap="rnd">
            <a:solidFill>
              <a:schemeClr val="tx1">
                <a:lumMod val="75000"/>
                <a:lumOff val="25000"/>
                <a:alpha val="75000"/>
              </a:schemeClr>
            </a:solidFill>
            <a:prstDash val="sysDot"/>
          </a:ln>
        </p:spPr>
        <p:txBody>
          <a:bodyPr wrap="square" tIns="180000" bIns="180000" rtlCol="0">
            <a:noAutofit/>
          </a:bodyPr>
          <a:lstStyle/>
          <a:p>
            <a:pPr algn="ctr" defTabSz="685715">
              <a:defRPr/>
            </a:pPr>
            <a:endParaRPr lang="ru-RU" sz="1400">
              <a:solidFill>
                <a:prstClr val="black"/>
              </a:solidFill>
              <a:ea typeface="Roboto"/>
              <a:cs typeface="Roboto"/>
            </a:endParaRPr>
          </a:p>
        </p:txBody>
      </p:sp>
      <p:cxnSp>
        <p:nvCxnSpPr>
          <p:cNvPr id="26" name="Скругленная соединительная линия 25"/>
          <p:cNvCxnSpPr>
            <a:cxnSpLocks/>
            <a:stCxn id="29" idx="3"/>
            <a:endCxn id="19" idx="1"/>
          </p:cNvCxnSpPr>
          <p:nvPr/>
        </p:nvCxnSpPr>
        <p:spPr bwMode="auto">
          <a:xfrm flipV="1">
            <a:off x="3398196" y="2009192"/>
            <a:ext cx="1353193" cy="1105841"/>
          </a:xfrm>
          <a:prstGeom prst="curvedConnector3">
            <a:avLst>
              <a:gd name="adj1" fmla="val 50000"/>
            </a:avLst>
          </a:prstGeom>
          <a:ln w="15875" cap="rnd">
            <a:solidFill>
              <a:schemeClr val="tx1">
                <a:lumMod val="75000"/>
                <a:lumOff val="25000"/>
                <a:alpha val="75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Скругленная соединительная линия 30"/>
          <p:cNvCxnSpPr>
            <a:cxnSpLocks/>
            <a:stCxn id="29" idx="3"/>
            <a:endCxn id="21" idx="1"/>
          </p:cNvCxnSpPr>
          <p:nvPr/>
        </p:nvCxnSpPr>
        <p:spPr bwMode="auto">
          <a:xfrm>
            <a:off x="3398196" y="3115033"/>
            <a:ext cx="1464658" cy="1090452"/>
          </a:xfrm>
          <a:prstGeom prst="curvedConnector3">
            <a:avLst>
              <a:gd name="adj1" fmla="val 50000"/>
            </a:avLst>
          </a:prstGeom>
          <a:ln w="15875" cap="rnd">
            <a:solidFill>
              <a:schemeClr val="tx1">
                <a:lumMod val="75000"/>
                <a:lumOff val="25000"/>
                <a:alpha val="75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 bwMode="auto">
          <a:xfrm>
            <a:off x="325697" y="2637979"/>
            <a:ext cx="251692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800" b="1">
                <a:solidFill>
                  <a:prstClr val="black"/>
                </a:solidFill>
              </a:rPr>
              <a:t>Декрет о мире </a:t>
            </a:r>
            <a:endParaRPr/>
          </a:p>
        </p:txBody>
      </p:sp>
      <p:sp>
        <p:nvSpPr>
          <p:cNvPr id="14" name="TextBox 13"/>
          <p:cNvSpPr txBox="1"/>
          <p:nvPr/>
        </p:nvSpPr>
        <p:spPr bwMode="auto">
          <a:xfrm>
            <a:off x="5146865" y="1190719"/>
            <a:ext cx="335725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400">
                <a:solidFill>
                  <a:prstClr val="black"/>
                </a:solidFill>
              </a:rPr>
              <a:t>Провозглашал выход России </a:t>
            </a:r>
            <a:endParaRPr/>
          </a:p>
          <a:p>
            <a:pPr algn="ctr">
              <a:defRPr/>
            </a:pPr>
            <a:r>
              <a:rPr lang="ru-RU" sz="2400">
                <a:solidFill>
                  <a:prstClr val="black"/>
                </a:solidFill>
              </a:rPr>
              <a:t>из Первой мировой войны</a:t>
            </a:r>
            <a:endParaRPr/>
          </a:p>
        </p:txBody>
      </p:sp>
      <p:sp>
        <p:nvSpPr>
          <p:cNvPr id="15" name="TextBox 14"/>
          <p:cNvSpPr txBox="1"/>
          <p:nvPr/>
        </p:nvSpPr>
        <p:spPr bwMode="auto">
          <a:xfrm>
            <a:off x="5146865" y="3605319"/>
            <a:ext cx="33466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400">
                <a:solidFill>
                  <a:prstClr val="black"/>
                </a:solidFill>
              </a:rPr>
              <a:t>Предлагал мир без аннексий </a:t>
            </a:r>
            <a:endParaRPr/>
          </a:p>
          <a:p>
            <a:pPr algn="ctr">
              <a:defRPr/>
            </a:pPr>
            <a:r>
              <a:rPr lang="ru-RU" sz="2400">
                <a:solidFill>
                  <a:prstClr val="black"/>
                </a:solidFill>
              </a:rPr>
              <a:t>и контрибуций</a:t>
            </a:r>
            <a:endParaRPr/>
          </a:p>
        </p:txBody>
      </p:sp>
      <p:sp>
        <p:nvSpPr>
          <p:cNvPr id="12" name="TextBox 11"/>
          <p:cNvSpPr txBox="1"/>
          <p:nvPr/>
        </p:nvSpPr>
        <p:spPr bwMode="auto">
          <a:xfrm>
            <a:off x="732819" y="147670"/>
            <a:ext cx="759324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685715">
              <a:defRPr/>
            </a:pPr>
            <a:r>
              <a:rPr lang="ru-RU" sz="2800" b="1" u="sng">
                <a:solidFill>
                  <a:srgbClr val="FF0000"/>
                </a:solidFill>
                <a:latin typeface="Merriweather"/>
                <a:ea typeface="Theano Didot"/>
              </a:rPr>
              <a:t>Декрет о мире (октябрь 1917)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1">
        <p:fade thruBlk="0"/>
      </p:transition>
    </mc:Choice>
    <mc:Fallback>
      <p:transition spd="med" advClick="1">
        <p:fade thruBlk="0"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 bwMode="auto">
          <a:xfrm>
            <a:off x="1581911" y="386416"/>
            <a:ext cx="6789543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685715">
              <a:defRPr/>
            </a:pPr>
            <a:r>
              <a:rPr lang="ru-RU" sz="2800" b="1" u="sng">
                <a:solidFill>
                  <a:srgbClr val="FF0000"/>
                </a:solidFill>
                <a:latin typeface="Merriweather"/>
                <a:ea typeface="Theano Didot"/>
              </a:rPr>
              <a:t>Декрет о земле (октябрь 1917)</a:t>
            </a:r>
            <a:endParaRPr/>
          </a:p>
        </p:txBody>
      </p:sp>
      <p:sp>
        <p:nvSpPr>
          <p:cNvPr id="12" name="TextBox 11"/>
          <p:cNvSpPr txBox="1"/>
          <p:nvPr/>
        </p:nvSpPr>
        <p:spPr bwMode="auto">
          <a:xfrm>
            <a:off x="179732" y="2479146"/>
            <a:ext cx="3104806" cy="1705578"/>
          </a:xfrm>
          <a:prstGeom prst="roundRect">
            <a:avLst>
              <a:gd name="adj" fmla="val 16667"/>
            </a:avLst>
          </a:prstGeom>
          <a:noFill/>
          <a:ln w="15875">
            <a:solidFill>
              <a:srgbClr val="A6A608">
                <a:alpha val="75000"/>
              </a:srgbClr>
            </a:solidFill>
          </a:ln>
        </p:spPr>
        <p:txBody>
          <a:bodyPr wrap="square" tIns="180000" bIns="180000" rtlCol="0">
            <a:noAutofit/>
          </a:bodyPr>
          <a:lstStyle/>
          <a:p>
            <a:pPr algn="ctr" defTabSz="685715">
              <a:defRPr/>
            </a:pPr>
            <a:endParaRPr lang="ru-RU" sz="1400" b="1">
              <a:solidFill>
                <a:prstClr val="black"/>
              </a:solidFill>
              <a:ea typeface="Roboto"/>
              <a:cs typeface="Roboto"/>
            </a:endParaRPr>
          </a:p>
        </p:txBody>
      </p:sp>
      <p:sp>
        <p:nvSpPr>
          <p:cNvPr id="17" name="TextBox 16"/>
          <p:cNvSpPr txBox="1"/>
          <p:nvPr/>
        </p:nvSpPr>
        <p:spPr bwMode="auto">
          <a:xfrm>
            <a:off x="4281814" y="3883655"/>
            <a:ext cx="3497262" cy="640551"/>
          </a:xfrm>
          <a:prstGeom prst="roundRect">
            <a:avLst>
              <a:gd name="adj" fmla="val 16667"/>
            </a:avLst>
          </a:prstGeom>
          <a:noFill/>
          <a:ln w="15875" cap="rnd">
            <a:solidFill>
              <a:schemeClr val="tx1">
                <a:lumMod val="75000"/>
                <a:lumOff val="25000"/>
                <a:alpha val="75000"/>
              </a:schemeClr>
            </a:solidFill>
            <a:prstDash val="sysDot"/>
          </a:ln>
        </p:spPr>
        <p:txBody>
          <a:bodyPr wrap="square" tIns="180000" bIns="180000" rtlCol="0">
            <a:spAutoFit/>
          </a:bodyPr>
          <a:lstStyle/>
          <a:p>
            <a:pPr algn="ctr" defTabSz="685715">
              <a:defRPr/>
            </a:pPr>
            <a:endParaRPr lang="ru-RU" sz="1400">
              <a:solidFill>
                <a:prstClr val="black"/>
              </a:solidFill>
              <a:ea typeface="Roboto"/>
              <a:cs typeface="Roboto"/>
            </a:endParaRPr>
          </a:p>
        </p:txBody>
      </p:sp>
      <p:sp>
        <p:nvSpPr>
          <p:cNvPr id="18" name="TextBox 17"/>
          <p:cNvSpPr txBox="1"/>
          <p:nvPr/>
        </p:nvSpPr>
        <p:spPr bwMode="auto">
          <a:xfrm>
            <a:off x="4281814" y="1076496"/>
            <a:ext cx="3497262" cy="640551"/>
          </a:xfrm>
          <a:prstGeom prst="roundRect">
            <a:avLst>
              <a:gd name="adj" fmla="val 16667"/>
            </a:avLst>
          </a:prstGeom>
          <a:noFill/>
          <a:ln w="15875" cap="rnd">
            <a:solidFill>
              <a:schemeClr val="tx1">
                <a:lumMod val="75000"/>
                <a:lumOff val="25000"/>
                <a:alpha val="75000"/>
              </a:schemeClr>
            </a:solidFill>
            <a:prstDash val="sysDot"/>
          </a:ln>
        </p:spPr>
        <p:txBody>
          <a:bodyPr wrap="square" tIns="180000" bIns="180000" rtlCol="0">
            <a:spAutoFit/>
          </a:bodyPr>
          <a:lstStyle/>
          <a:p>
            <a:pPr algn="ctr" defTabSz="685715">
              <a:defRPr/>
            </a:pPr>
            <a:endParaRPr lang="ru-RU" sz="1400">
              <a:solidFill>
                <a:prstClr val="black"/>
              </a:solidFill>
              <a:ea typeface="Roboto"/>
              <a:cs typeface="Roboto"/>
            </a:endParaRPr>
          </a:p>
        </p:txBody>
      </p:sp>
      <p:sp>
        <p:nvSpPr>
          <p:cNvPr id="20" name="TextBox 19"/>
          <p:cNvSpPr txBox="1"/>
          <p:nvPr/>
        </p:nvSpPr>
        <p:spPr bwMode="auto">
          <a:xfrm>
            <a:off x="4281814" y="2479146"/>
            <a:ext cx="3497262" cy="640551"/>
          </a:xfrm>
          <a:prstGeom prst="roundRect">
            <a:avLst>
              <a:gd name="adj" fmla="val 16667"/>
            </a:avLst>
          </a:prstGeom>
          <a:noFill/>
          <a:ln w="15875" cap="rnd">
            <a:solidFill>
              <a:schemeClr val="tx1">
                <a:lumMod val="75000"/>
                <a:lumOff val="25000"/>
                <a:alpha val="75000"/>
              </a:schemeClr>
            </a:solidFill>
            <a:prstDash val="sysDot"/>
          </a:ln>
        </p:spPr>
        <p:txBody>
          <a:bodyPr wrap="square" tIns="180000" bIns="180000" rtlCol="0">
            <a:spAutoFit/>
          </a:bodyPr>
          <a:lstStyle/>
          <a:p>
            <a:pPr algn="ctr" defTabSz="685715">
              <a:defRPr/>
            </a:pPr>
            <a:endParaRPr lang="ru-RU" sz="1400">
              <a:solidFill>
                <a:prstClr val="black"/>
              </a:solidFill>
              <a:ea typeface="Roboto"/>
              <a:cs typeface="Roboto"/>
            </a:endParaRPr>
          </a:p>
        </p:txBody>
      </p:sp>
      <p:cxnSp>
        <p:nvCxnSpPr>
          <p:cNvPr id="22" name="Скругленная соединительная линия 21"/>
          <p:cNvCxnSpPr>
            <a:cxnSpLocks/>
            <a:stCxn id="12" idx="3"/>
            <a:endCxn id="18" idx="1"/>
          </p:cNvCxnSpPr>
          <p:nvPr/>
        </p:nvCxnSpPr>
        <p:spPr bwMode="auto">
          <a:xfrm flipV="1">
            <a:off x="3284538" y="1396772"/>
            <a:ext cx="997276" cy="1935163"/>
          </a:xfrm>
          <a:prstGeom prst="curvedConnector3">
            <a:avLst>
              <a:gd name="adj1" fmla="val 50000"/>
            </a:avLst>
          </a:prstGeom>
          <a:ln w="15875" cap="rnd">
            <a:solidFill>
              <a:schemeClr val="tx1">
                <a:lumMod val="75000"/>
                <a:lumOff val="25000"/>
                <a:alpha val="75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Скругленная соединительная линия 22"/>
          <p:cNvCxnSpPr>
            <a:cxnSpLocks/>
            <a:stCxn id="12" idx="3"/>
            <a:endCxn id="20" idx="1"/>
          </p:cNvCxnSpPr>
          <p:nvPr/>
        </p:nvCxnSpPr>
        <p:spPr bwMode="auto">
          <a:xfrm flipV="1">
            <a:off x="3284538" y="2799422"/>
            <a:ext cx="997276" cy="532513"/>
          </a:xfrm>
          <a:prstGeom prst="curvedConnector3">
            <a:avLst>
              <a:gd name="adj1" fmla="val 50000"/>
            </a:avLst>
          </a:prstGeom>
          <a:ln w="15875" cap="rnd">
            <a:solidFill>
              <a:schemeClr val="tx1">
                <a:lumMod val="75000"/>
                <a:lumOff val="25000"/>
                <a:alpha val="75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Скругленная соединительная линия 23"/>
          <p:cNvCxnSpPr>
            <a:cxnSpLocks/>
            <a:stCxn id="12" idx="3"/>
            <a:endCxn id="17" idx="1"/>
          </p:cNvCxnSpPr>
          <p:nvPr/>
        </p:nvCxnSpPr>
        <p:spPr bwMode="auto">
          <a:xfrm>
            <a:off x="3284538" y="3331935"/>
            <a:ext cx="997276" cy="871996"/>
          </a:xfrm>
          <a:prstGeom prst="curvedConnector3">
            <a:avLst>
              <a:gd name="adj1" fmla="val 50000"/>
            </a:avLst>
          </a:prstGeom>
          <a:ln w="15875" cap="rnd">
            <a:solidFill>
              <a:schemeClr val="tx1">
                <a:lumMod val="75000"/>
                <a:lumOff val="25000"/>
                <a:alpha val="75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 bwMode="auto">
          <a:xfrm>
            <a:off x="4423952" y="1134233"/>
            <a:ext cx="32434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1400">
                <a:solidFill>
                  <a:prstClr val="black"/>
                </a:solidFill>
              </a:rPr>
              <a:t>Отменить частную собственность на землю</a:t>
            </a:r>
            <a:endParaRPr/>
          </a:p>
        </p:txBody>
      </p:sp>
      <p:sp>
        <p:nvSpPr>
          <p:cNvPr id="27" name="TextBox 26"/>
          <p:cNvSpPr txBox="1"/>
          <p:nvPr/>
        </p:nvSpPr>
        <p:spPr bwMode="auto">
          <a:xfrm>
            <a:off x="342888" y="2818006"/>
            <a:ext cx="245867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800" b="1">
                <a:solidFill>
                  <a:prstClr val="black"/>
                </a:solidFill>
              </a:rPr>
              <a:t>Требования </a:t>
            </a:r>
            <a:endParaRPr/>
          </a:p>
          <a:p>
            <a:pPr algn="ctr">
              <a:defRPr/>
            </a:pPr>
            <a:r>
              <a:rPr lang="ru-RU" sz="2800" b="1">
                <a:solidFill>
                  <a:prstClr val="black"/>
                </a:solidFill>
              </a:rPr>
              <a:t>крестьян</a:t>
            </a:r>
            <a:endParaRPr/>
          </a:p>
        </p:txBody>
      </p:sp>
      <p:sp>
        <p:nvSpPr>
          <p:cNvPr id="30" name="TextBox 29"/>
          <p:cNvSpPr txBox="1"/>
          <p:nvPr/>
        </p:nvSpPr>
        <p:spPr bwMode="auto">
          <a:xfrm>
            <a:off x="4262025" y="2538277"/>
            <a:ext cx="35368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1400">
                <a:solidFill>
                  <a:prstClr val="black"/>
                </a:solidFill>
              </a:rPr>
              <a:t>Установить уравнительное землепользование </a:t>
            </a:r>
            <a:endParaRPr/>
          </a:p>
        </p:txBody>
      </p:sp>
      <p:sp>
        <p:nvSpPr>
          <p:cNvPr id="32" name="TextBox 31"/>
          <p:cNvSpPr txBox="1"/>
          <p:nvPr/>
        </p:nvSpPr>
        <p:spPr bwMode="auto">
          <a:xfrm>
            <a:off x="4402647" y="4049113"/>
            <a:ext cx="32555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1400">
                <a:solidFill>
                  <a:prstClr val="black"/>
                </a:solidFill>
              </a:rPr>
              <a:t>Запретить наёмный труд</a:t>
            </a:r>
            <a:endParaRPr/>
          </a:p>
        </p:txBody>
      </p:sp>
      <p:pic>
        <p:nvPicPr>
          <p:cNvPr id="14" name="Picture 2" descr="ÐÐ°ÑÑÐ¸Ð½ÐºÐ¸ Ð¿Ð¾ Ð·Ð°Ð¿ÑÐ¾ÑÑ ÐºÑÐµÑÑÑÑÐ½Ðµ ÑÐ¾ÑÑÐ¸Ñ 20 Ð²ÐµÐº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0" y="0"/>
            <a:ext cx="1922053" cy="22128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1">
        <p:fade thruBlk="0"/>
      </p:transition>
    </mc:Choice>
    <mc:Fallback>
      <p:transition spd="med" advClick="1">
        <p:fade thruBlk="0"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9" name="TextBox 28"/>
          <p:cNvSpPr txBox="1"/>
          <p:nvPr/>
        </p:nvSpPr>
        <p:spPr bwMode="auto">
          <a:xfrm>
            <a:off x="137160" y="1841770"/>
            <a:ext cx="3267521" cy="1778829"/>
          </a:xfrm>
          <a:prstGeom prst="roundRect">
            <a:avLst>
              <a:gd name="adj" fmla="val 16667"/>
            </a:avLst>
          </a:prstGeom>
          <a:noFill/>
          <a:ln w="15875">
            <a:solidFill>
              <a:srgbClr val="A6A608">
                <a:alpha val="75000"/>
              </a:srgbClr>
            </a:solidFill>
          </a:ln>
        </p:spPr>
        <p:txBody>
          <a:bodyPr wrap="square" tIns="180000" bIns="180000" rtlCol="0">
            <a:noAutofit/>
          </a:bodyPr>
          <a:lstStyle/>
          <a:p>
            <a:pPr algn="ctr" defTabSz="685715">
              <a:defRPr/>
            </a:pPr>
            <a:endParaRPr lang="ru-RU" sz="1400" b="1">
              <a:solidFill>
                <a:prstClr val="black"/>
              </a:solidFill>
              <a:ea typeface="Roboto"/>
              <a:cs typeface="Roboto"/>
            </a:endParaRPr>
          </a:p>
        </p:txBody>
      </p:sp>
      <p:sp>
        <p:nvSpPr>
          <p:cNvPr id="35" name="TextBox 34"/>
          <p:cNvSpPr txBox="1"/>
          <p:nvPr/>
        </p:nvSpPr>
        <p:spPr bwMode="auto">
          <a:xfrm>
            <a:off x="4281814" y="3883655"/>
            <a:ext cx="3497262" cy="640551"/>
          </a:xfrm>
          <a:prstGeom prst="roundRect">
            <a:avLst>
              <a:gd name="adj" fmla="val 16667"/>
            </a:avLst>
          </a:prstGeom>
          <a:noFill/>
          <a:ln w="15875" cap="rnd">
            <a:solidFill>
              <a:schemeClr val="tx1">
                <a:lumMod val="75000"/>
                <a:lumOff val="25000"/>
                <a:alpha val="75000"/>
              </a:schemeClr>
            </a:solidFill>
            <a:prstDash val="sysDot"/>
          </a:ln>
        </p:spPr>
        <p:txBody>
          <a:bodyPr wrap="square" tIns="180000" bIns="180000" rtlCol="0">
            <a:noAutofit/>
          </a:bodyPr>
          <a:lstStyle/>
          <a:p>
            <a:pPr algn="ctr" defTabSz="685715">
              <a:defRPr/>
            </a:pPr>
            <a:endParaRPr lang="ru-RU" sz="1400">
              <a:solidFill>
                <a:prstClr val="black"/>
              </a:solidFill>
              <a:ea typeface="Roboto"/>
              <a:cs typeface="Roboto"/>
            </a:endParaRPr>
          </a:p>
        </p:txBody>
      </p:sp>
      <p:sp>
        <p:nvSpPr>
          <p:cNvPr id="17" name="TextBox 16"/>
          <p:cNvSpPr txBox="1"/>
          <p:nvPr/>
        </p:nvSpPr>
        <p:spPr bwMode="auto">
          <a:xfrm>
            <a:off x="4281814" y="1076496"/>
            <a:ext cx="3497262" cy="640551"/>
          </a:xfrm>
          <a:prstGeom prst="roundRect">
            <a:avLst>
              <a:gd name="adj" fmla="val 16667"/>
            </a:avLst>
          </a:prstGeom>
          <a:noFill/>
          <a:ln w="15875" cap="rnd">
            <a:solidFill>
              <a:schemeClr val="tx1">
                <a:lumMod val="75000"/>
                <a:lumOff val="25000"/>
                <a:alpha val="75000"/>
              </a:schemeClr>
            </a:solidFill>
            <a:prstDash val="sysDot"/>
          </a:ln>
        </p:spPr>
        <p:txBody>
          <a:bodyPr wrap="square" tIns="180000" bIns="180000" rtlCol="0">
            <a:noAutofit/>
          </a:bodyPr>
          <a:lstStyle/>
          <a:p>
            <a:pPr algn="ctr" defTabSz="685715">
              <a:defRPr/>
            </a:pPr>
            <a:endParaRPr lang="ru-RU" sz="1400">
              <a:solidFill>
                <a:prstClr val="black"/>
              </a:solidFill>
              <a:ea typeface="Roboto"/>
              <a:cs typeface="Roboto"/>
            </a:endParaRPr>
          </a:p>
        </p:txBody>
      </p:sp>
      <p:sp>
        <p:nvSpPr>
          <p:cNvPr id="19" name="TextBox 18"/>
          <p:cNvSpPr txBox="1"/>
          <p:nvPr/>
        </p:nvSpPr>
        <p:spPr bwMode="auto">
          <a:xfrm>
            <a:off x="4281814" y="2012215"/>
            <a:ext cx="3497262" cy="640551"/>
          </a:xfrm>
          <a:prstGeom prst="roundRect">
            <a:avLst>
              <a:gd name="adj" fmla="val 16667"/>
            </a:avLst>
          </a:prstGeom>
          <a:noFill/>
          <a:ln w="15875" cap="rnd">
            <a:solidFill>
              <a:schemeClr val="tx1">
                <a:lumMod val="75000"/>
                <a:lumOff val="25000"/>
                <a:alpha val="75000"/>
              </a:schemeClr>
            </a:solidFill>
            <a:prstDash val="sysDot"/>
          </a:ln>
        </p:spPr>
        <p:txBody>
          <a:bodyPr wrap="square" tIns="180000" bIns="180000" rtlCol="0">
            <a:noAutofit/>
          </a:bodyPr>
          <a:lstStyle/>
          <a:p>
            <a:pPr algn="ctr" defTabSz="685715">
              <a:defRPr/>
            </a:pPr>
            <a:endParaRPr lang="ru-RU" sz="1400">
              <a:solidFill>
                <a:prstClr val="black"/>
              </a:solidFill>
              <a:ea typeface="Roboto"/>
              <a:cs typeface="Roboto"/>
            </a:endParaRPr>
          </a:p>
        </p:txBody>
      </p:sp>
      <p:sp>
        <p:nvSpPr>
          <p:cNvPr id="21" name="TextBox 20"/>
          <p:cNvSpPr txBox="1"/>
          <p:nvPr/>
        </p:nvSpPr>
        <p:spPr bwMode="auto">
          <a:xfrm>
            <a:off x="4281814" y="2947936"/>
            <a:ext cx="3497262" cy="640551"/>
          </a:xfrm>
          <a:prstGeom prst="roundRect">
            <a:avLst>
              <a:gd name="adj" fmla="val 16667"/>
            </a:avLst>
          </a:prstGeom>
          <a:noFill/>
          <a:ln w="15875" cap="rnd">
            <a:solidFill>
              <a:schemeClr val="tx1">
                <a:lumMod val="75000"/>
                <a:lumOff val="25000"/>
                <a:alpha val="75000"/>
              </a:schemeClr>
            </a:solidFill>
            <a:prstDash val="sysDot"/>
          </a:ln>
        </p:spPr>
        <p:txBody>
          <a:bodyPr wrap="square" tIns="180000" bIns="180000" rtlCol="0">
            <a:noAutofit/>
          </a:bodyPr>
          <a:lstStyle/>
          <a:p>
            <a:pPr algn="ctr" defTabSz="685715">
              <a:defRPr/>
            </a:pPr>
            <a:endParaRPr lang="ru-RU" sz="1400">
              <a:solidFill>
                <a:prstClr val="black"/>
              </a:solidFill>
              <a:ea typeface="Roboto"/>
              <a:cs typeface="Roboto"/>
            </a:endParaRPr>
          </a:p>
        </p:txBody>
      </p:sp>
      <p:cxnSp>
        <p:nvCxnSpPr>
          <p:cNvPr id="10" name="Скругленная соединительная линия 9"/>
          <p:cNvCxnSpPr>
            <a:cxnSpLocks/>
            <a:stCxn id="29" idx="3"/>
            <a:endCxn id="17" idx="1"/>
          </p:cNvCxnSpPr>
          <p:nvPr/>
        </p:nvCxnSpPr>
        <p:spPr bwMode="auto">
          <a:xfrm flipV="1">
            <a:off x="3404681" y="1396772"/>
            <a:ext cx="877133" cy="1334413"/>
          </a:xfrm>
          <a:prstGeom prst="curvedConnector3">
            <a:avLst>
              <a:gd name="adj1" fmla="val 50000"/>
            </a:avLst>
          </a:prstGeom>
          <a:ln w="15875" cap="rnd">
            <a:solidFill>
              <a:schemeClr val="tx1">
                <a:lumMod val="75000"/>
                <a:lumOff val="25000"/>
                <a:alpha val="75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Скругленная соединительная линия 25"/>
          <p:cNvCxnSpPr>
            <a:cxnSpLocks/>
            <a:stCxn id="29" idx="3"/>
            <a:endCxn id="19" idx="1"/>
          </p:cNvCxnSpPr>
          <p:nvPr/>
        </p:nvCxnSpPr>
        <p:spPr bwMode="auto">
          <a:xfrm flipV="1">
            <a:off x="3404681" y="2332491"/>
            <a:ext cx="877133" cy="398694"/>
          </a:xfrm>
          <a:prstGeom prst="curvedConnector3">
            <a:avLst>
              <a:gd name="adj1" fmla="val 50000"/>
            </a:avLst>
          </a:prstGeom>
          <a:ln w="15875" cap="rnd">
            <a:solidFill>
              <a:schemeClr val="tx1">
                <a:lumMod val="75000"/>
                <a:lumOff val="25000"/>
                <a:alpha val="75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Скругленная соединительная линия 30"/>
          <p:cNvCxnSpPr>
            <a:cxnSpLocks/>
            <a:stCxn id="29" idx="3"/>
            <a:endCxn id="21" idx="1"/>
          </p:cNvCxnSpPr>
          <p:nvPr/>
        </p:nvCxnSpPr>
        <p:spPr bwMode="auto">
          <a:xfrm>
            <a:off x="3404681" y="2731185"/>
            <a:ext cx="877133" cy="537027"/>
          </a:xfrm>
          <a:prstGeom prst="curvedConnector3">
            <a:avLst>
              <a:gd name="adj1" fmla="val 50000"/>
            </a:avLst>
          </a:prstGeom>
          <a:ln w="15875" cap="rnd">
            <a:solidFill>
              <a:schemeClr val="tx1">
                <a:lumMod val="75000"/>
                <a:lumOff val="25000"/>
                <a:alpha val="75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Скругленная соединительная линия 31"/>
          <p:cNvCxnSpPr>
            <a:cxnSpLocks/>
            <a:stCxn id="29" idx="3"/>
            <a:endCxn id="35" idx="1"/>
          </p:cNvCxnSpPr>
          <p:nvPr/>
        </p:nvCxnSpPr>
        <p:spPr bwMode="auto">
          <a:xfrm>
            <a:off x="3404681" y="2731185"/>
            <a:ext cx="877133" cy="1472746"/>
          </a:xfrm>
          <a:prstGeom prst="curvedConnector3">
            <a:avLst>
              <a:gd name="adj1" fmla="val 50000"/>
            </a:avLst>
          </a:prstGeom>
          <a:ln w="15875" cap="rnd">
            <a:solidFill>
              <a:schemeClr val="tx1">
                <a:lumMod val="75000"/>
                <a:lumOff val="25000"/>
                <a:alpha val="75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 bwMode="auto">
          <a:xfrm>
            <a:off x="137160" y="376238"/>
            <a:ext cx="8878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766">
              <a:defRPr/>
            </a:pPr>
            <a:r>
              <a:rPr lang="ru-RU" sz="2400" b="1" u="sng">
                <a:solidFill>
                  <a:srgbClr val="FF0000"/>
                </a:solidFill>
                <a:latin typeface="Merriweather"/>
                <a:ea typeface="Theano Didot"/>
              </a:rPr>
              <a:t>Декларация прав народов России (2 ноября 1917)</a:t>
            </a:r>
            <a:endParaRPr/>
          </a:p>
        </p:txBody>
      </p:sp>
      <p:sp>
        <p:nvSpPr>
          <p:cNvPr id="15" name="TextBox 14"/>
          <p:cNvSpPr txBox="1"/>
          <p:nvPr/>
        </p:nvSpPr>
        <p:spPr bwMode="auto">
          <a:xfrm>
            <a:off x="137160" y="1960268"/>
            <a:ext cx="321534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800" b="1">
                <a:solidFill>
                  <a:prstClr val="black"/>
                </a:solidFill>
                <a:latin typeface="Times New Roman"/>
                <a:cs typeface="Times New Roman"/>
              </a:rPr>
              <a:t>Декларация прав народов России провозглашала</a:t>
            </a:r>
            <a:endParaRPr/>
          </a:p>
        </p:txBody>
      </p:sp>
      <p:sp>
        <p:nvSpPr>
          <p:cNvPr id="18" name="TextBox 17"/>
          <p:cNvSpPr txBox="1"/>
          <p:nvPr/>
        </p:nvSpPr>
        <p:spPr bwMode="auto">
          <a:xfrm>
            <a:off x="4513682" y="1242882"/>
            <a:ext cx="29895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1400">
                <a:solidFill>
                  <a:prstClr val="black"/>
                </a:solidFill>
              </a:rPr>
              <a:t>Равенство всех народов</a:t>
            </a:r>
            <a:endParaRPr/>
          </a:p>
        </p:txBody>
      </p:sp>
      <p:sp>
        <p:nvSpPr>
          <p:cNvPr id="20" name="TextBox 19"/>
          <p:cNvSpPr txBox="1"/>
          <p:nvPr/>
        </p:nvSpPr>
        <p:spPr bwMode="auto">
          <a:xfrm>
            <a:off x="4535670" y="2070879"/>
            <a:ext cx="29895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1400">
                <a:solidFill>
                  <a:prstClr val="black"/>
                </a:solidFill>
              </a:rPr>
              <a:t>Право народов </a:t>
            </a:r>
            <a:endParaRPr/>
          </a:p>
          <a:p>
            <a:pPr algn="ctr">
              <a:defRPr/>
            </a:pPr>
            <a:r>
              <a:rPr lang="ru-RU" sz="1400">
                <a:solidFill>
                  <a:prstClr val="black"/>
                </a:solidFill>
              </a:rPr>
              <a:t>на самоопределение</a:t>
            </a:r>
            <a:endParaRPr/>
          </a:p>
        </p:txBody>
      </p:sp>
      <p:sp>
        <p:nvSpPr>
          <p:cNvPr id="22" name="TextBox 21"/>
          <p:cNvSpPr txBox="1"/>
          <p:nvPr/>
        </p:nvSpPr>
        <p:spPr bwMode="auto">
          <a:xfrm>
            <a:off x="4471150" y="3006601"/>
            <a:ext cx="31185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1400">
                <a:solidFill>
                  <a:prstClr val="black"/>
                </a:solidFill>
              </a:rPr>
              <a:t>Отмена национальных привилегий </a:t>
            </a:r>
            <a:endParaRPr/>
          </a:p>
        </p:txBody>
      </p:sp>
      <p:sp>
        <p:nvSpPr>
          <p:cNvPr id="23" name="TextBox 22"/>
          <p:cNvSpPr txBox="1"/>
          <p:nvPr/>
        </p:nvSpPr>
        <p:spPr bwMode="auto">
          <a:xfrm>
            <a:off x="4471150" y="3942320"/>
            <a:ext cx="31185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1400">
                <a:solidFill>
                  <a:prstClr val="black"/>
                </a:solidFill>
              </a:rPr>
              <a:t>Развитие </a:t>
            </a:r>
            <a:r>
              <a:rPr lang="ru-RU" sz="1400">
                <a:solidFill>
                  <a:prstClr val="black"/>
                </a:solidFill>
              </a:rPr>
              <a:t>национальных меньшинств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1">
        <p:fade thruBlk="0"/>
      </p:transition>
    </mc:Choice>
    <mc:Fallback>
      <p:transition spd="med" advClick="1">
        <p:fade thruBlk="0"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 bwMode="auto">
          <a:xfrm>
            <a:off x="3674355" y="77224"/>
            <a:ext cx="84264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4000" b="1">
                <a:solidFill>
                  <a:srgbClr val="FF0000"/>
                </a:solidFill>
                <a:latin typeface="Times New Roman"/>
                <a:cs typeface="Times New Roman"/>
              </a:rPr>
              <a:t>итог</a:t>
            </a:r>
            <a:endParaRPr lang="ru-RU" sz="400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2" name="TextBox 1"/>
          <p:cNvSpPr txBox="1"/>
          <p:nvPr/>
        </p:nvSpPr>
        <p:spPr bwMode="auto">
          <a:xfrm>
            <a:off x="1569416" y="1179444"/>
            <a:ext cx="7089913" cy="30085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4400" b="1" i="1">
                <a:latin typeface="Times New Roman"/>
                <a:cs typeface="Times New Roman"/>
              </a:rPr>
              <a:t>Какой общий итог мы можем сделать, изучив первые декреты советской власти?</a:t>
            </a:r>
            <a:endParaRPr lang="ru-RU" sz="4400">
              <a:latin typeface="Times New Roman"/>
              <a:cs typeface="Times New Roman"/>
            </a:endParaRPr>
          </a:p>
          <a:p>
            <a:pPr>
              <a:defRPr/>
            </a:pPr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1">
        <p:fade thruBlk="0"/>
      </p:transition>
    </mc:Choice>
    <mc:Fallback>
      <p:transition spd="med" advClick="1">
        <p:fade thruBlk="0"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 bwMode="auto">
          <a:xfrm>
            <a:off x="3674355" y="77224"/>
            <a:ext cx="84264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4000" b="1">
                <a:solidFill>
                  <a:srgbClr val="FF0000"/>
                </a:solidFill>
                <a:latin typeface="Times New Roman"/>
                <a:cs typeface="Times New Roman"/>
              </a:rPr>
              <a:t>итог</a:t>
            </a:r>
            <a:endParaRPr lang="ru-RU" sz="400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2" name="TextBox 1"/>
          <p:cNvSpPr txBox="1"/>
          <p:nvPr/>
        </p:nvSpPr>
        <p:spPr bwMode="auto">
          <a:xfrm>
            <a:off x="762000" y="1557132"/>
            <a:ext cx="8812695" cy="16542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4400" b="1" i="1">
                <a:latin typeface="Times New Roman"/>
                <a:cs typeface="Times New Roman"/>
              </a:rPr>
              <a:t>ОТКРОЙТЕ СТРАНИЦУ </a:t>
            </a:r>
            <a:r>
              <a:rPr lang="ru-RU" sz="4400" b="1" i="1">
                <a:solidFill>
                  <a:srgbClr val="FF0000"/>
                </a:solidFill>
                <a:latin typeface="Times New Roman"/>
                <a:cs typeface="Times New Roman"/>
              </a:rPr>
              <a:t> 67 </a:t>
            </a:r>
            <a:r>
              <a:rPr lang="ru-RU" sz="4400" b="1" i="1">
                <a:latin typeface="Times New Roman"/>
                <a:cs typeface="Times New Roman"/>
              </a:rPr>
              <a:t>УЧЕБНИКА </a:t>
            </a:r>
            <a:endParaRPr lang="ru-RU" sz="4400">
              <a:latin typeface="Times New Roman"/>
              <a:cs typeface="Times New Roman"/>
            </a:endParaRPr>
          </a:p>
          <a:p>
            <a:pPr>
              <a:defRPr/>
            </a:pPr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1">
        <p:fade thruBlk="0"/>
      </p:transition>
    </mc:Choice>
    <mc:Fallback>
      <p:transition spd="med" advClick="1">
        <p:fade thruBlk="0"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auto">
          <a:xfrm>
            <a:off x="2" y="0"/>
            <a:ext cx="4078222" cy="514350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783">
              <a:defRPr/>
            </a:pPr>
            <a:endParaRPr lang="ru-RU" sz="1000">
              <a:solidFill>
                <a:prstClr val="white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 bwMode="auto">
          <a:xfrm>
            <a:off x="109728" y="245690"/>
            <a:ext cx="3986784" cy="459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defTabSz="685766">
              <a:lnSpc>
                <a:spcPct val="125000"/>
              </a:lnSpc>
              <a:defRPr/>
            </a:pPr>
            <a:r>
              <a:rPr lang="ru-RU" sz="1800" b="1" u="sng">
                <a:latin typeface="Merriweather"/>
              </a:rPr>
              <a:t>2. Учредительное собрание</a:t>
            </a:r>
            <a:endParaRPr/>
          </a:p>
          <a:p>
            <a:pPr marL="342900" indent="-342900" defTabSz="685766">
              <a:lnSpc>
                <a:spcPct val="125000"/>
              </a:lnSpc>
              <a:defRPr/>
            </a:pPr>
            <a:endParaRPr lang="ru-RU" sz="1800">
              <a:latin typeface="Merriweather"/>
            </a:endParaRPr>
          </a:p>
          <a:p>
            <a:pPr marL="342900" indent="-342900" defTabSz="685766">
              <a:lnSpc>
                <a:spcPct val="125000"/>
              </a:lnSpc>
              <a:defRPr/>
            </a:pPr>
            <a:r>
              <a:rPr lang="ru-RU" sz="1800" b="1">
                <a:solidFill>
                  <a:srgbClr val="FF0000"/>
                </a:solidFill>
                <a:latin typeface="Merriweather"/>
              </a:rPr>
              <a:t>12 ноября 1917 г. </a:t>
            </a:r>
            <a:r>
              <a:rPr lang="ru-RU" sz="1800">
                <a:latin typeface="Merriweather"/>
              </a:rPr>
              <a:t>– состоялись выборы в </a:t>
            </a:r>
            <a:r>
              <a:rPr lang="ru-RU" sz="1800" i="1" u="sng">
                <a:solidFill>
                  <a:srgbClr val="FF0000"/>
                </a:solidFill>
                <a:latin typeface="Merriweather"/>
              </a:rPr>
              <a:t>Учредительное собрание.</a:t>
            </a:r>
            <a:endParaRPr/>
          </a:p>
          <a:p>
            <a:pPr marL="342900" indent="-342900" defTabSz="685766">
              <a:lnSpc>
                <a:spcPct val="125000"/>
              </a:lnSpc>
              <a:defRPr/>
            </a:pPr>
            <a:r>
              <a:rPr lang="ru-RU" sz="1800" b="1">
                <a:latin typeface="Merriweather"/>
              </a:rPr>
              <a:t>Каковы итоги выборов? </a:t>
            </a:r>
            <a:endParaRPr/>
          </a:p>
          <a:p>
            <a:pPr marL="342900" indent="-342900" defTabSz="685766">
              <a:lnSpc>
                <a:spcPct val="125000"/>
              </a:lnSpc>
              <a:defRPr/>
            </a:pPr>
            <a:r>
              <a:rPr lang="ru-RU" sz="1800" b="1">
                <a:solidFill>
                  <a:srgbClr val="FF0000"/>
                </a:solidFill>
                <a:latin typeface="Merriweather"/>
              </a:rPr>
              <a:t>28 ноября </a:t>
            </a:r>
            <a:r>
              <a:rPr lang="ru-RU" sz="1800">
                <a:latin typeface="Merriweather"/>
              </a:rPr>
              <a:t>– демонстрация в поддержку Учредительного собрания.</a:t>
            </a:r>
            <a:endParaRPr/>
          </a:p>
          <a:p>
            <a:pPr marL="342900" indent="-342900" defTabSz="685766">
              <a:lnSpc>
                <a:spcPct val="125000"/>
              </a:lnSpc>
              <a:defRPr/>
            </a:pPr>
            <a:r>
              <a:rPr lang="ru-RU" sz="1800" b="1">
                <a:solidFill>
                  <a:srgbClr val="FF0000"/>
                </a:solidFill>
                <a:latin typeface="Merriweather"/>
              </a:rPr>
              <a:t>5 января 1918 г. </a:t>
            </a:r>
            <a:r>
              <a:rPr lang="ru-RU" sz="1800">
                <a:latin typeface="Merriweather"/>
              </a:rPr>
              <a:t>– начало работы Учредительного собрания.</a:t>
            </a:r>
            <a:endParaRPr/>
          </a:p>
          <a:p>
            <a:pPr marL="342900" indent="-342900" defTabSz="685766">
              <a:lnSpc>
                <a:spcPct val="125000"/>
              </a:lnSpc>
              <a:defRPr/>
            </a:pPr>
            <a:endParaRPr lang="ru-RU" sz="1800">
              <a:latin typeface="Merriweather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4111223" y="2331780"/>
            <a:ext cx="5032777" cy="2647128"/>
          </a:xfrm>
          <a:prstGeom prst="rect">
            <a:avLst/>
          </a:prstGeom>
        </p:spPr>
      </p:pic>
      <p:sp>
        <p:nvSpPr>
          <p:cNvPr id="8" name="Прямоугольная выноска 7"/>
          <p:cNvSpPr/>
          <p:nvPr/>
        </p:nvSpPr>
        <p:spPr bwMode="auto">
          <a:xfrm>
            <a:off x="4227279" y="1420433"/>
            <a:ext cx="1437294" cy="598053"/>
          </a:xfrm>
          <a:prstGeom prst="wedgeRectCallout">
            <a:avLst>
              <a:gd name="adj1" fmla="val 82828"/>
              <a:gd name="adj2" fmla="val 112287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54">
              <a:defRPr/>
            </a:pPr>
            <a:r>
              <a:rPr lang="ru-RU" sz="1400">
                <a:solidFill>
                  <a:srgbClr val="4E361E"/>
                </a:solidFill>
              </a:rPr>
              <a:t>Правые эсеры</a:t>
            </a:r>
            <a:endParaRPr/>
          </a:p>
        </p:txBody>
      </p:sp>
      <p:sp>
        <p:nvSpPr>
          <p:cNvPr id="9" name="Прямоугольная выноска 8"/>
          <p:cNvSpPr/>
          <p:nvPr/>
        </p:nvSpPr>
        <p:spPr bwMode="auto">
          <a:xfrm>
            <a:off x="8156448" y="1813625"/>
            <a:ext cx="850392" cy="598053"/>
          </a:xfrm>
          <a:prstGeom prst="wedgeRectCallout">
            <a:avLst>
              <a:gd name="adj1" fmla="val -93818"/>
              <a:gd name="adj2" fmla="val 78129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54">
              <a:defRPr/>
            </a:pPr>
            <a:r>
              <a:rPr lang="ru-RU" sz="1400">
                <a:solidFill>
                  <a:srgbClr val="4E361E"/>
                </a:solidFill>
              </a:rPr>
              <a:t>Большевики</a:t>
            </a:r>
            <a:endParaRPr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4232635" y="360462"/>
            <a:ext cx="47888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766">
              <a:defRPr/>
            </a:pPr>
            <a:r>
              <a:rPr lang="ru-RU" sz="1800" b="1">
                <a:solidFill>
                  <a:srgbClr val="FF0000"/>
                </a:solidFill>
                <a:latin typeface="Merriweather"/>
                <a:ea typeface="Theano Didot"/>
              </a:rPr>
              <a:t>Всероссийское Учредительное собрание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1">
        <p:fade thruBlk="0"/>
      </p:transition>
    </mc:Choice>
    <mc:Fallback>
      <p:transition spd="med" advClick="1">
        <p:fade thruBlk="0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3" name="Рисунок 22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 bwMode="auto">
          <a:xfrm>
            <a:off x="2301298" y="144838"/>
            <a:ext cx="4765728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685783">
              <a:defRPr/>
            </a:pPr>
            <a:r>
              <a:rPr lang="ru-RU" sz="2800">
                <a:solidFill>
                  <a:srgbClr val="FFDC5A"/>
                </a:solidFill>
                <a:latin typeface="Merriweather"/>
                <a:ea typeface="Theano Didot"/>
              </a:rPr>
              <a:t>Дискуссионный вопрос :</a:t>
            </a:r>
            <a:endParaRPr lang="ru-RU" sz="2800">
              <a:solidFill>
                <a:srgbClr val="FFDC5A"/>
              </a:solidFill>
              <a:latin typeface="Merriweather"/>
              <a:ea typeface="Theano Didot"/>
            </a:endParaRPr>
          </a:p>
        </p:txBody>
      </p:sp>
      <p:pic>
        <p:nvPicPr>
          <p:cNvPr id="1028" name="Picture 4" descr="https://sh18-stavropol-r07.gosweb.gosuslugi.ru/netcat_files/multifile/131/194/dc7bdd9cc1ce5fd3f708c4f20de0ede2.jpeg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215103" y="812574"/>
            <a:ext cx="6138870" cy="3954689"/>
          </a:xfrm>
          <a:prstGeom prst="rect">
            <a:avLst/>
          </a:prstGeom>
          <a:noFill/>
        </p:spPr>
      </p:pic>
      <p:pic>
        <p:nvPicPr>
          <p:cNvPr id="1034" name="Picture 10" descr="https://w7.pngwing.com/pngs/644/467/png-transparent-the-bible-trivia-game-quibi-question-mark-graphy-android-photography-hand-sticker.png"/>
          <p:cNvPicPr>
            <a:picLocks noChangeAspect="1" noChangeArrowheads="1"/>
          </p:cNvPicPr>
          <p:nvPr/>
        </p:nvPicPr>
        <p:blipFill>
          <a:blip r:embed="rId4"/>
          <a:stretch/>
        </p:blipFill>
        <p:spPr bwMode="auto">
          <a:xfrm>
            <a:off x="4392613" y="1286271"/>
            <a:ext cx="6255509" cy="3481328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1">
        <p:fade thruBlk="0"/>
      </p:transition>
    </mc:Choice>
    <mc:Fallback>
      <p:transition spd="med" advClick="1">
        <p:fade thruBlk="0"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 bwMode="auto">
          <a:xfrm>
            <a:off x="399312" y="1209562"/>
            <a:ext cx="25384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766">
              <a:defRPr/>
            </a:pPr>
            <a:r>
              <a:rPr lang="ru-RU" sz="1400" b="1">
                <a:solidFill>
                  <a:prstClr val="black"/>
                </a:solidFill>
              </a:rPr>
              <a:t>Свердлов зачитал Декларацию прав трудящегося </a:t>
            </a:r>
            <a:endParaRPr/>
          </a:p>
          <a:p>
            <a:pPr algn="ctr" defTabSz="685766">
              <a:defRPr/>
            </a:pPr>
            <a:r>
              <a:rPr lang="ru-RU" sz="1400" b="1">
                <a:solidFill>
                  <a:prstClr val="black"/>
                </a:solidFill>
              </a:rPr>
              <a:t>и эксплуатируемого народа</a:t>
            </a:r>
            <a:endParaRPr/>
          </a:p>
        </p:txBody>
      </p:sp>
      <p:sp>
        <p:nvSpPr>
          <p:cNvPr id="26" name="TextBox 25"/>
          <p:cNvSpPr txBox="1"/>
          <p:nvPr/>
        </p:nvSpPr>
        <p:spPr bwMode="auto">
          <a:xfrm>
            <a:off x="3276600" y="1317283"/>
            <a:ext cx="255587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766">
              <a:defRPr/>
            </a:pPr>
            <a:r>
              <a:rPr lang="ru-RU" sz="1400" i="1">
                <a:solidFill>
                  <a:prstClr val="black"/>
                </a:solidFill>
              </a:rPr>
              <a:t>Одобрение этой Декларации делало советскую власть законной</a:t>
            </a:r>
            <a:endParaRPr/>
          </a:p>
        </p:txBody>
      </p:sp>
      <p:sp>
        <p:nvSpPr>
          <p:cNvPr id="27" name="TextBox 26"/>
          <p:cNvSpPr txBox="1"/>
          <p:nvPr/>
        </p:nvSpPr>
        <p:spPr bwMode="auto">
          <a:xfrm>
            <a:off x="6227764" y="1317284"/>
            <a:ext cx="255746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766">
              <a:defRPr/>
            </a:pPr>
            <a:r>
              <a:rPr lang="ru-RU" sz="1400" b="1">
                <a:solidFill>
                  <a:prstClr val="black"/>
                </a:solidFill>
              </a:rPr>
              <a:t>Большинство депутатов отказались утвердить Декларацию </a:t>
            </a:r>
            <a:endParaRPr/>
          </a:p>
        </p:txBody>
      </p:sp>
      <p:sp>
        <p:nvSpPr>
          <p:cNvPr id="28" name="TextBox 27"/>
          <p:cNvSpPr txBox="1"/>
          <p:nvPr/>
        </p:nvSpPr>
        <p:spPr bwMode="auto">
          <a:xfrm>
            <a:off x="6227762" y="2949448"/>
            <a:ext cx="25574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766">
              <a:defRPr/>
            </a:pPr>
            <a:r>
              <a:rPr lang="ru-RU" sz="1400" i="1">
                <a:solidFill>
                  <a:prstClr val="black"/>
                </a:solidFill>
              </a:rPr>
              <a:t>Началась дискуссия </a:t>
            </a:r>
            <a:endParaRPr/>
          </a:p>
          <a:p>
            <a:pPr algn="ctr" defTabSz="685766">
              <a:defRPr/>
            </a:pPr>
            <a:r>
              <a:rPr lang="ru-RU" sz="1400" i="1">
                <a:solidFill>
                  <a:prstClr val="black"/>
                </a:solidFill>
              </a:rPr>
              <a:t>по проектам эсеров</a:t>
            </a:r>
            <a:endParaRPr/>
          </a:p>
        </p:txBody>
      </p:sp>
      <p:sp>
        <p:nvSpPr>
          <p:cNvPr id="31" name="TextBox 30"/>
          <p:cNvSpPr txBox="1"/>
          <p:nvPr/>
        </p:nvSpPr>
        <p:spPr bwMode="auto">
          <a:xfrm>
            <a:off x="389787" y="2764389"/>
            <a:ext cx="255746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766">
              <a:defRPr/>
            </a:pPr>
            <a:r>
              <a:rPr lang="ru-RU" sz="1400">
                <a:solidFill>
                  <a:prstClr val="black"/>
                </a:solidFill>
              </a:rPr>
              <a:t> </a:t>
            </a:r>
            <a:r>
              <a:rPr lang="ru-RU" sz="1400" i="1">
                <a:solidFill>
                  <a:prstClr val="black"/>
                </a:solidFill>
              </a:rPr>
              <a:t>За большевиками </a:t>
            </a:r>
            <a:endParaRPr/>
          </a:p>
          <a:p>
            <a:pPr algn="ctr" defTabSz="685766">
              <a:defRPr/>
            </a:pPr>
            <a:r>
              <a:rPr lang="ru-RU" sz="1400" i="1">
                <a:solidFill>
                  <a:prstClr val="black"/>
                </a:solidFill>
              </a:rPr>
              <a:t>из Учредительного собрания ушли левые эсеры</a:t>
            </a:r>
            <a:endParaRPr/>
          </a:p>
        </p:txBody>
      </p:sp>
      <p:sp>
        <p:nvSpPr>
          <p:cNvPr id="32" name="TextBox 31"/>
          <p:cNvSpPr txBox="1"/>
          <p:nvPr/>
        </p:nvSpPr>
        <p:spPr bwMode="auto">
          <a:xfrm>
            <a:off x="3276600" y="2872111"/>
            <a:ext cx="255587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766">
              <a:defRPr/>
            </a:pPr>
            <a:r>
              <a:rPr lang="ru-RU" sz="1400" b="1">
                <a:solidFill>
                  <a:prstClr val="black"/>
                </a:solidFill>
              </a:rPr>
              <a:t>В ночь с 5 на 6 января большевики объявили </a:t>
            </a:r>
            <a:endParaRPr/>
          </a:p>
          <a:p>
            <a:pPr algn="ctr" defTabSz="685766">
              <a:defRPr/>
            </a:pPr>
            <a:r>
              <a:rPr lang="ru-RU" sz="1400" b="1">
                <a:solidFill>
                  <a:prstClr val="black"/>
                </a:solidFill>
              </a:rPr>
              <a:t>о своём уходе </a:t>
            </a:r>
            <a:endParaRPr/>
          </a:p>
        </p:txBody>
      </p:sp>
      <p:cxnSp>
        <p:nvCxnSpPr>
          <p:cNvPr id="17" name="Прямая со стрелкой 16"/>
          <p:cNvCxnSpPr>
            <a:cxnSpLocks/>
          </p:cNvCxnSpPr>
          <p:nvPr/>
        </p:nvCxnSpPr>
        <p:spPr bwMode="auto">
          <a:xfrm>
            <a:off x="2973389" y="1677533"/>
            <a:ext cx="241300" cy="0"/>
          </a:xfrm>
          <a:prstGeom prst="straightConnector1">
            <a:avLst/>
          </a:prstGeom>
          <a:ln w="31750" cap="rnd">
            <a:solidFill>
              <a:srgbClr val="A6A608"/>
            </a:solidFill>
            <a:round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cxnSpLocks/>
          </p:cNvCxnSpPr>
          <p:nvPr/>
        </p:nvCxnSpPr>
        <p:spPr bwMode="auto">
          <a:xfrm>
            <a:off x="5889626" y="1677533"/>
            <a:ext cx="241300" cy="0"/>
          </a:xfrm>
          <a:prstGeom prst="straightConnector1">
            <a:avLst/>
          </a:prstGeom>
          <a:ln w="31750" cap="rnd">
            <a:solidFill>
              <a:srgbClr val="A6A608"/>
            </a:solidFill>
            <a:round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cxnSpLocks/>
          </p:cNvCxnSpPr>
          <p:nvPr/>
        </p:nvCxnSpPr>
        <p:spPr bwMode="auto">
          <a:xfrm flipH="1" flipV="1">
            <a:off x="5889626" y="3211058"/>
            <a:ext cx="241300" cy="0"/>
          </a:xfrm>
          <a:prstGeom prst="straightConnector1">
            <a:avLst/>
          </a:prstGeom>
          <a:ln w="31750" cap="rnd">
            <a:solidFill>
              <a:srgbClr val="A6A608"/>
            </a:solidFill>
            <a:round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>
            <a:cxnSpLocks/>
          </p:cNvCxnSpPr>
          <p:nvPr/>
        </p:nvCxnSpPr>
        <p:spPr bwMode="auto">
          <a:xfrm flipH="1" flipV="1">
            <a:off x="2963864" y="3211058"/>
            <a:ext cx="241300" cy="0"/>
          </a:xfrm>
          <a:prstGeom prst="straightConnector1">
            <a:avLst/>
          </a:prstGeom>
          <a:ln w="31750" cap="rnd">
            <a:solidFill>
              <a:srgbClr val="A6A608"/>
            </a:solidFill>
            <a:round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cxnSpLocks/>
          </p:cNvCxnSpPr>
          <p:nvPr/>
        </p:nvCxnSpPr>
        <p:spPr bwMode="auto">
          <a:xfrm>
            <a:off x="7506492" y="2435872"/>
            <a:ext cx="0" cy="212603"/>
          </a:xfrm>
          <a:prstGeom prst="straightConnector1">
            <a:avLst/>
          </a:prstGeom>
          <a:ln w="31750" cap="rnd">
            <a:solidFill>
              <a:srgbClr val="A6A608"/>
            </a:solidFill>
            <a:round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 bwMode="auto">
          <a:xfrm>
            <a:off x="358776" y="376238"/>
            <a:ext cx="84264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766">
              <a:defRPr/>
            </a:pPr>
            <a:r>
              <a:rPr lang="ru-RU" sz="2800" b="1" u="sng">
                <a:solidFill>
                  <a:srgbClr val="FF0000"/>
                </a:solidFill>
                <a:latin typeface="Merriweather"/>
                <a:ea typeface="Theano Didot"/>
              </a:rPr>
              <a:t>Учредительное собрание (январь 1918)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1">
        <p:fade thruBlk="0"/>
      </p:transition>
    </mc:Choice>
    <mc:Fallback>
      <p:transition spd="med" advClick="1">
        <p:fade thruBlk="0"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blipFill>
          <a:blip r:embed="rId2">
            <a:lum/>
          </a:blip>
          <a:srcRect l="0" t="11538" r="0" b="11537"/>
          <a:stretch/>
        </a:blip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1">
        <p:fade thruBlk="0"/>
      </p:transition>
    </mc:Choice>
    <mc:Fallback>
      <p:transition spd="med" advClick="1">
        <p:fade thruBlk="0"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3676476" y="493776"/>
            <a:ext cx="5467524" cy="43022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 bwMode="auto">
          <a:xfrm>
            <a:off x="2" y="0"/>
            <a:ext cx="3666742" cy="514350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783">
              <a:defRPr/>
            </a:pPr>
            <a:endParaRPr lang="ru-RU" sz="1000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109728" y="245690"/>
            <a:ext cx="3511296" cy="459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defTabSz="685766">
              <a:lnSpc>
                <a:spcPct val="125000"/>
              </a:lnSpc>
              <a:defRPr/>
            </a:pPr>
            <a:r>
              <a:rPr lang="ru-RU" sz="1800" b="1" u="sng">
                <a:latin typeface="Merriweather"/>
              </a:rPr>
              <a:t>2. Учредительное собрание</a:t>
            </a:r>
            <a:endParaRPr/>
          </a:p>
          <a:p>
            <a:pPr marL="342900" indent="-342900" defTabSz="685766">
              <a:lnSpc>
                <a:spcPct val="125000"/>
              </a:lnSpc>
              <a:defRPr/>
            </a:pPr>
            <a:endParaRPr lang="ru-RU" sz="1800">
              <a:latin typeface="Merriweather"/>
            </a:endParaRPr>
          </a:p>
          <a:p>
            <a:pPr marL="342900" indent="-342900" defTabSz="685766">
              <a:lnSpc>
                <a:spcPct val="125000"/>
              </a:lnSpc>
              <a:defRPr/>
            </a:pPr>
            <a:r>
              <a:rPr lang="ru-RU" sz="1800" b="1" i="1" u="sng">
                <a:solidFill>
                  <a:srgbClr val="FF0000"/>
                </a:solidFill>
                <a:latin typeface="Merriweather"/>
              </a:rPr>
              <a:t>«Караул устал!» - </a:t>
            </a:r>
            <a:r>
              <a:rPr lang="ru-RU" sz="1800">
                <a:latin typeface="Merriweather"/>
              </a:rPr>
              <a:t>фраза, ставшая легендарной, была произнесена матросом А.Г. </a:t>
            </a:r>
            <a:r>
              <a:rPr lang="ru-RU" sz="1800">
                <a:latin typeface="Merriweather"/>
              </a:rPr>
              <a:t>Железняковым</a:t>
            </a:r>
            <a:r>
              <a:rPr lang="ru-RU" sz="1800">
                <a:latin typeface="Merriweather"/>
              </a:rPr>
              <a:t>.</a:t>
            </a:r>
            <a:endParaRPr/>
          </a:p>
          <a:p>
            <a:pPr marL="342900" indent="-342900" defTabSz="685766">
              <a:lnSpc>
                <a:spcPct val="125000"/>
              </a:lnSpc>
              <a:defRPr/>
            </a:pPr>
            <a:r>
              <a:rPr lang="ru-RU" sz="1800" b="1">
                <a:solidFill>
                  <a:srgbClr val="FF0000"/>
                </a:solidFill>
                <a:latin typeface="Merriweather"/>
              </a:rPr>
              <a:t>В ночь с 6 на 7 января 1918 г. </a:t>
            </a:r>
            <a:r>
              <a:rPr lang="ru-RU" sz="1800">
                <a:latin typeface="Merriweather"/>
              </a:rPr>
              <a:t>– ВЦИК принял </a:t>
            </a:r>
            <a:r>
              <a:rPr lang="ru-RU" sz="1800">
                <a:solidFill>
                  <a:srgbClr val="FF0000"/>
                </a:solidFill>
                <a:latin typeface="Merriweather"/>
              </a:rPr>
              <a:t>«</a:t>
            </a:r>
            <a:r>
              <a:rPr lang="ru-RU" sz="1800" b="1" i="1">
                <a:solidFill>
                  <a:srgbClr val="FF0000"/>
                </a:solidFill>
                <a:latin typeface="Merriweather"/>
              </a:rPr>
              <a:t>Декрет о роспуске Учредительного собрания»</a:t>
            </a:r>
            <a:r>
              <a:rPr lang="ru-RU" sz="1800">
                <a:latin typeface="Merriweather"/>
              </a:rPr>
              <a:t>.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1">
        <p:fade thruBlk="0"/>
      </p:transition>
    </mc:Choice>
    <mc:Fallback>
      <p:transition spd="med" advClick="1">
        <p:fade thruBlk="0"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 bwMode="auto">
          <a:xfrm>
            <a:off x="367137" y="239436"/>
            <a:ext cx="7375524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685732">
              <a:defRPr/>
            </a:pPr>
            <a:r>
              <a:rPr lang="ru-RU" sz="2800" u="sng">
                <a:solidFill>
                  <a:srgbClr val="FFDC5A"/>
                </a:solidFill>
                <a:latin typeface="Merriweather"/>
                <a:ea typeface="Theano Didot"/>
              </a:rPr>
              <a:t>Декларация прав трудящегося </a:t>
            </a:r>
            <a:endParaRPr/>
          </a:p>
          <a:p>
            <a:pPr defTabSz="685732">
              <a:defRPr/>
            </a:pPr>
            <a:r>
              <a:rPr lang="ru-RU" sz="2800" u="sng">
                <a:solidFill>
                  <a:srgbClr val="FFDC5A"/>
                </a:solidFill>
                <a:latin typeface="Merriweather"/>
                <a:ea typeface="Theano Didot"/>
              </a:rPr>
              <a:t>и эксплуатируемого народа</a:t>
            </a:r>
            <a:endParaRPr/>
          </a:p>
        </p:txBody>
      </p:sp>
      <p:sp>
        <p:nvSpPr>
          <p:cNvPr id="11" name="TextBox 10"/>
          <p:cNvSpPr txBox="1"/>
          <p:nvPr/>
        </p:nvSpPr>
        <p:spPr bwMode="auto">
          <a:xfrm>
            <a:off x="1200457" y="1652393"/>
            <a:ext cx="4548590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685732">
              <a:defRPr/>
            </a:pPr>
            <a:r>
              <a:rPr lang="ru-RU" sz="1800">
                <a:solidFill>
                  <a:prstClr val="white"/>
                </a:solidFill>
                <a:latin typeface="Merriweather"/>
              </a:rPr>
              <a:t>Россия была объявлена Российской Советской Федеративной Социалистической Республикой.</a:t>
            </a:r>
            <a:endParaRPr/>
          </a:p>
        </p:txBody>
      </p:sp>
      <p:sp>
        <p:nvSpPr>
          <p:cNvPr id="12" name="Овал 11"/>
          <p:cNvSpPr/>
          <p:nvPr/>
        </p:nvSpPr>
        <p:spPr bwMode="auto">
          <a:xfrm>
            <a:off x="367137" y="1797892"/>
            <a:ext cx="540000" cy="540000"/>
          </a:xfrm>
          <a:prstGeom prst="ellipse">
            <a:avLst/>
          </a:prstGeom>
          <a:solidFill>
            <a:srgbClr val="FFDC5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defTabSz="685732">
              <a:defRPr/>
            </a:pPr>
            <a:r>
              <a:rPr lang="ru-RU" sz="1800">
                <a:solidFill>
                  <a:prstClr val="black"/>
                </a:solidFill>
                <a:latin typeface="Merriweather"/>
              </a:rPr>
              <a:t>1</a:t>
            </a:r>
            <a:endParaRPr/>
          </a:p>
        </p:txBody>
      </p:sp>
      <p:sp>
        <p:nvSpPr>
          <p:cNvPr id="13" name="Овал 12"/>
          <p:cNvSpPr/>
          <p:nvPr/>
        </p:nvSpPr>
        <p:spPr bwMode="auto">
          <a:xfrm>
            <a:off x="367137" y="2715483"/>
            <a:ext cx="540000" cy="540000"/>
          </a:xfrm>
          <a:prstGeom prst="ellipse">
            <a:avLst/>
          </a:prstGeom>
          <a:solidFill>
            <a:srgbClr val="FFDC5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defTabSz="685732">
              <a:defRPr/>
            </a:pPr>
            <a:r>
              <a:rPr lang="ru-RU" sz="1800">
                <a:solidFill>
                  <a:prstClr val="black"/>
                </a:solidFill>
                <a:latin typeface="Merriweather"/>
              </a:rPr>
              <a:t>2</a:t>
            </a:r>
            <a:endParaRPr/>
          </a:p>
        </p:txBody>
      </p:sp>
      <p:sp>
        <p:nvSpPr>
          <p:cNvPr id="14" name="TextBox 13"/>
          <p:cNvSpPr txBox="1"/>
          <p:nvPr/>
        </p:nvSpPr>
        <p:spPr bwMode="auto">
          <a:xfrm>
            <a:off x="1200458" y="2708483"/>
            <a:ext cx="4208122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685732">
              <a:defRPr/>
            </a:pPr>
            <a:r>
              <a:rPr lang="ru-RU" sz="1800">
                <a:solidFill>
                  <a:prstClr val="white"/>
                </a:solidFill>
                <a:latin typeface="Merriweather"/>
              </a:rPr>
              <a:t>ВЦИКу было поручено составить проект Конституции. </a:t>
            </a:r>
            <a:endParaRPr/>
          </a:p>
        </p:txBody>
      </p:sp>
      <p:sp>
        <p:nvSpPr>
          <p:cNvPr id="15" name="Овал 14"/>
          <p:cNvSpPr/>
          <p:nvPr/>
        </p:nvSpPr>
        <p:spPr bwMode="auto">
          <a:xfrm>
            <a:off x="366939" y="3679189"/>
            <a:ext cx="540000" cy="540000"/>
          </a:xfrm>
          <a:prstGeom prst="ellipse">
            <a:avLst/>
          </a:prstGeom>
          <a:solidFill>
            <a:srgbClr val="FFDC5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defTabSz="685732">
              <a:defRPr/>
            </a:pPr>
            <a:r>
              <a:rPr lang="ru-RU" sz="1800">
                <a:solidFill>
                  <a:prstClr val="black"/>
                </a:solidFill>
                <a:latin typeface="Merriweather"/>
              </a:rPr>
              <a:t>3</a:t>
            </a:r>
            <a:endParaRPr/>
          </a:p>
        </p:txBody>
      </p:sp>
      <p:sp>
        <p:nvSpPr>
          <p:cNvPr id="17" name="TextBox 16"/>
          <p:cNvSpPr txBox="1"/>
          <p:nvPr/>
        </p:nvSpPr>
        <p:spPr bwMode="auto">
          <a:xfrm>
            <a:off x="1200459" y="3661763"/>
            <a:ext cx="4470767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685732">
              <a:defRPr/>
            </a:pPr>
            <a:r>
              <a:rPr lang="ru-RU" sz="1800">
                <a:solidFill>
                  <a:prstClr val="white"/>
                </a:solidFill>
                <a:latin typeface="Merriweather"/>
              </a:rPr>
              <a:t>Советам на местах были переданы функции земских учреждений.</a:t>
            </a:r>
            <a:endParaRPr/>
          </a:p>
        </p:txBody>
      </p:sp>
      <p:pic>
        <p:nvPicPr>
          <p:cNvPr id="7170" name="Picture 2" descr="ÐÐ°ÑÑÐ¸Ð½ÐºÐ¸ Ð¿Ð¾ Ð·Ð°Ð¿ÑÐ¾ÑÑ ÐÐµÐºÐ»Ð°ÑÐ°ÑÐ¸Ñ Ð¿ÑÐ°Ð² ÑÑÑÐ´ÑÑÐµÐ³Ð¾ÑÑ Ð¸ ÑÐºÑÐ¿Ð»ÑÐ°ÑÐ¸ÑÑÐµÐ¼Ð¾Ð³Ð¾ Ð½Ð°ÑÐ¾Ð´Ð°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6108969" y="814461"/>
            <a:ext cx="2898843" cy="43420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1">
        <p:fade thruBlk="0"/>
      </p:transition>
    </mc:Choice>
    <mc:Fallback>
      <p:transition spd="med" advClick="1">
        <p:fade thruBlk="0"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 bwMode="auto">
          <a:xfrm>
            <a:off x="358776" y="376238"/>
            <a:ext cx="84264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766">
              <a:defRPr/>
            </a:pPr>
            <a:r>
              <a:rPr lang="ru-RU" sz="2800" b="1" u="sng">
                <a:solidFill>
                  <a:srgbClr val="FF0000"/>
                </a:solidFill>
                <a:latin typeface="Merriweather"/>
                <a:ea typeface="Theano Didot"/>
              </a:rPr>
              <a:t>3. Организация власти Советов.</a:t>
            </a:r>
            <a:endParaRPr/>
          </a:p>
        </p:txBody>
      </p:sp>
      <p:sp>
        <p:nvSpPr>
          <p:cNvPr id="25" name="TextBox 24"/>
          <p:cNvSpPr txBox="1"/>
          <p:nvPr/>
        </p:nvSpPr>
        <p:spPr bwMode="auto">
          <a:xfrm>
            <a:off x="377826" y="2743439"/>
            <a:ext cx="253841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766">
              <a:defRPr/>
            </a:pPr>
            <a:r>
              <a:rPr lang="ru-RU" sz="1400">
                <a:solidFill>
                  <a:prstClr val="black"/>
                </a:solidFill>
              </a:rPr>
              <a:t>Полномочия Учредительного собрания были переданы </a:t>
            </a:r>
            <a:endParaRPr/>
          </a:p>
          <a:p>
            <a:pPr algn="ctr" defTabSz="685766">
              <a:defRPr/>
            </a:pPr>
            <a:r>
              <a:rPr lang="ru-RU" sz="1400" b="1" i="1">
                <a:solidFill>
                  <a:srgbClr val="FF0000"/>
                </a:solidFill>
              </a:rPr>
              <a:t>III Всероссийскому съезду Советов</a:t>
            </a:r>
            <a:r>
              <a:rPr lang="ru-RU" sz="1400">
                <a:solidFill>
                  <a:prstClr val="black"/>
                </a:solidFill>
              </a:rPr>
              <a:t> рабочих </a:t>
            </a:r>
            <a:endParaRPr/>
          </a:p>
          <a:p>
            <a:pPr algn="ctr" defTabSz="685766">
              <a:defRPr/>
            </a:pPr>
            <a:r>
              <a:rPr lang="ru-RU" sz="1400">
                <a:solidFill>
                  <a:prstClr val="black"/>
                </a:solidFill>
              </a:rPr>
              <a:t>и солдатских депутатов </a:t>
            </a:r>
            <a:r>
              <a:rPr lang="ru-RU" sz="1400" b="1">
                <a:solidFill>
                  <a:srgbClr val="FF0000"/>
                </a:solidFill>
              </a:rPr>
              <a:t>(10 января 1918 г.)</a:t>
            </a:r>
            <a:endParaRPr/>
          </a:p>
        </p:txBody>
      </p:sp>
      <p:sp>
        <p:nvSpPr>
          <p:cNvPr id="26" name="TextBox 25"/>
          <p:cNvSpPr txBox="1"/>
          <p:nvPr/>
        </p:nvSpPr>
        <p:spPr bwMode="auto">
          <a:xfrm>
            <a:off x="3276600" y="2743439"/>
            <a:ext cx="255587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766">
              <a:defRPr/>
            </a:pPr>
            <a:r>
              <a:rPr lang="ru-RU" sz="1400">
                <a:solidFill>
                  <a:prstClr val="black"/>
                </a:solidFill>
              </a:rPr>
              <a:t>К нему </a:t>
            </a:r>
            <a:endParaRPr/>
          </a:p>
          <a:p>
            <a:pPr algn="ctr" defTabSz="685766">
              <a:defRPr/>
            </a:pPr>
            <a:r>
              <a:rPr lang="ru-RU" sz="1400">
                <a:solidFill>
                  <a:prstClr val="black"/>
                </a:solidFill>
              </a:rPr>
              <a:t>присоединились делегаты </a:t>
            </a:r>
            <a:endParaRPr/>
          </a:p>
          <a:p>
            <a:pPr algn="ctr" defTabSz="685766">
              <a:defRPr/>
            </a:pPr>
            <a:r>
              <a:rPr lang="ru-RU" sz="1400" b="1" i="1">
                <a:solidFill>
                  <a:srgbClr val="FF0000"/>
                </a:solidFill>
              </a:rPr>
              <a:t>III Всероссийского съезда Советов крестьянских депутатов</a:t>
            </a:r>
            <a:endParaRPr/>
          </a:p>
        </p:txBody>
      </p:sp>
      <p:sp>
        <p:nvSpPr>
          <p:cNvPr id="27" name="TextBox 26"/>
          <p:cNvSpPr txBox="1"/>
          <p:nvPr/>
        </p:nvSpPr>
        <p:spPr bwMode="auto">
          <a:xfrm>
            <a:off x="6227764" y="2743438"/>
            <a:ext cx="255746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766">
              <a:defRPr/>
            </a:pPr>
            <a:r>
              <a:rPr lang="ru-RU" sz="1400">
                <a:solidFill>
                  <a:prstClr val="black"/>
                </a:solidFill>
              </a:rPr>
              <a:t>Вместе они одобрили </a:t>
            </a:r>
            <a:r>
              <a:rPr lang="ru-RU" sz="1400" b="1" i="1">
                <a:solidFill>
                  <a:srgbClr val="FF0000"/>
                </a:solidFill>
              </a:rPr>
              <a:t>Декларацию прав трудящегося </a:t>
            </a:r>
            <a:endParaRPr/>
          </a:p>
          <a:p>
            <a:pPr algn="ctr" defTabSz="685766">
              <a:defRPr/>
            </a:pPr>
            <a:r>
              <a:rPr lang="ru-RU" sz="1400" b="1" i="1">
                <a:solidFill>
                  <a:srgbClr val="FF0000"/>
                </a:solidFill>
              </a:rPr>
              <a:t>и эксплуатируемого </a:t>
            </a:r>
            <a:endParaRPr/>
          </a:p>
          <a:p>
            <a:pPr algn="ctr" defTabSz="685766">
              <a:defRPr/>
            </a:pPr>
            <a:r>
              <a:rPr lang="ru-RU" sz="1400" b="1" i="1">
                <a:solidFill>
                  <a:srgbClr val="FF0000"/>
                </a:solidFill>
              </a:rPr>
              <a:t>народа</a:t>
            </a:r>
            <a:endParaRPr/>
          </a:p>
        </p:txBody>
      </p:sp>
      <p:cxnSp>
        <p:nvCxnSpPr>
          <p:cNvPr id="17" name="Прямая со стрелкой 16"/>
          <p:cNvCxnSpPr>
            <a:cxnSpLocks/>
          </p:cNvCxnSpPr>
          <p:nvPr/>
        </p:nvCxnSpPr>
        <p:spPr bwMode="auto">
          <a:xfrm>
            <a:off x="2973389" y="2165892"/>
            <a:ext cx="241300" cy="0"/>
          </a:xfrm>
          <a:prstGeom prst="straightConnector1">
            <a:avLst/>
          </a:prstGeom>
          <a:ln w="31750" cap="rnd">
            <a:solidFill>
              <a:srgbClr val="A6A608"/>
            </a:solidFill>
            <a:round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cxnSpLocks/>
          </p:cNvCxnSpPr>
          <p:nvPr/>
        </p:nvCxnSpPr>
        <p:spPr bwMode="auto">
          <a:xfrm>
            <a:off x="5889626" y="2165892"/>
            <a:ext cx="241300" cy="0"/>
          </a:xfrm>
          <a:prstGeom prst="straightConnector1">
            <a:avLst/>
          </a:prstGeom>
          <a:ln w="31750" cap="rnd">
            <a:solidFill>
              <a:srgbClr val="A6A608"/>
            </a:solidFill>
            <a:round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Овал 17"/>
          <p:cNvSpPr/>
          <p:nvPr/>
        </p:nvSpPr>
        <p:spPr bwMode="auto">
          <a:xfrm>
            <a:off x="1377032" y="1876842"/>
            <a:ext cx="540000" cy="540000"/>
          </a:xfrm>
          <a:prstGeom prst="ellipse">
            <a:avLst/>
          </a:prstGeom>
          <a:solidFill>
            <a:srgbClr val="A6A60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defTabSz="685732">
              <a:defRPr/>
            </a:pPr>
            <a:r>
              <a:rPr lang="ru-RU" sz="1800">
                <a:solidFill>
                  <a:prstClr val="white"/>
                </a:solidFill>
                <a:latin typeface="Merriweather"/>
              </a:rPr>
              <a:t>1</a:t>
            </a:r>
            <a:endParaRPr/>
          </a:p>
        </p:txBody>
      </p:sp>
      <p:sp>
        <p:nvSpPr>
          <p:cNvPr id="23" name="Овал 22"/>
          <p:cNvSpPr/>
          <p:nvPr/>
        </p:nvSpPr>
        <p:spPr bwMode="auto">
          <a:xfrm>
            <a:off x="4301999" y="1876842"/>
            <a:ext cx="540000" cy="540000"/>
          </a:xfrm>
          <a:prstGeom prst="ellipse">
            <a:avLst/>
          </a:prstGeom>
          <a:solidFill>
            <a:srgbClr val="A6A60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defTabSz="685732">
              <a:defRPr/>
            </a:pPr>
            <a:r>
              <a:rPr lang="ru-RU" sz="1800">
                <a:solidFill>
                  <a:prstClr val="white"/>
                </a:solidFill>
                <a:latin typeface="Merriweather"/>
              </a:rPr>
              <a:t>2</a:t>
            </a:r>
            <a:endParaRPr/>
          </a:p>
        </p:txBody>
      </p:sp>
      <p:sp>
        <p:nvSpPr>
          <p:cNvPr id="24" name="Овал 23"/>
          <p:cNvSpPr/>
          <p:nvPr/>
        </p:nvSpPr>
        <p:spPr bwMode="auto">
          <a:xfrm>
            <a:off x="7236493" y="1876842"/>
            <a:ext cx="540000" cy="540000"/>
          </a:xfrm>
          <a:prstGeom prst="ellipse">
            <a:avLst/>
          </a:prstGeom>
          <a:solidFill>
            <a:srgbClr val="A6A60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defTabSz="685732">
              <a:defRPr/>
            </a:pPr>
            <a:r>
              <a:rPr lang="ru-RU" sz="1800">
                <a:solidFill>
                  <a:prstClr val="white"/>
                </a:solidFill>
                <a:latin typeface="Merriweather"/>
              </a:rPr>
              <a:t>3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1">
        <p:fade thruBlk="0"/>
      </p:transition>
    </mc:Choice>
    <mc:Fallback>
      <p:transition spd="med" advClick="1">
        <p:fade thruBlk="0"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blipFill>
          <a:blip r:embed="rId2">
            <a:lum/>
          </a:blip>
          <a:srcRect l="7812" t="3680" r="14061" b="34968"/>
          <a:stretch/>
        </a:blip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 bwMode="auto">
          <a:xfrm>
            <a:off x="2" y="0"/>
            <a:ext cx="4014214" cy="514350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783">
              <a:defRPr/>
            </a:pPr>
            <a:endParaRPr lang="ru-RU" sz="1000">
              <a:solidFill>
                <a:prstClr val="white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 bwMode="auto">
          <a:xfrm>
            <a:off x="109728" y="245690"/>
            <a:ext cx="3776472" cy="459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defTabSz="685766">
              <a:lnSpc>
                <a:spcPct val="125000"/>
              </a:lnSpc>
              <a:defRPr/>
            </a:pPr>
            <a:r>
              <a:rPr lang="ru-RU" sz="1800" b="1" u="sng">
                <a:latin typeface="Merriweather"/>
              </a:rPr>
              <a:t>4. Создание новой армии и спецслужбы.</a:t>
            </a:r>
            <a:endParaRPr/>
          </a:p>
          <a:p>
            <a:pPr marL="342900" indent="-342900" defTabSz="685766">
              <a:lnSpc>
                <a:spcPct val="125000"/>
              </a:lnSpc>
              <a:defRPr/>
            </a:pPr>
            <a:endParaRPr lang="ru-RU" sz="1800">
              <a:latin typeface="Merriweather"/>
            </a:endParaRPr>
          </a:p>
          <a:p>
            <a:pPr marL="342900" indent="-342900" defTabSz="685766">
              <a:lnSpc>
                <a:spcPct val="125000"/>
              </a:lnSpc>
              <a:defRPr/>
            </a:pPr>
            <a:r>
              <a:rPr lang="ru-RU" sz="1800" b="1">
                <a:solidFill>
                  <a:srgbClr val="FF0000"/>
                </a:solidFill>
                <a:latin typeface="Merriweather"/>
              </a:rPr>
              <a:t>15 января 1918 г. </a:t>
            </a:r>
            <a:r>
              <a:rPr lang="ru-RU" sz="1800">
                <a:latin typeface="Merriweather"/>
              </a:rPr>
              <a:t>– образование </a:t>
            </a:r>
            <a:r>
              <a:rPr lang="ru-RU" sz="1800" b="1" i="1">
                <a:solidFill>
                  <a:srgbClr val="FF0000"/>
                </a:solidFill>
                <a:latin typeface="Merriweather"/>
              </a:rPr>
              <a:t>Рабоче-крестьянской Красной Армии </a:t>
            </a:r>
            <a:r>
              <a:rPr lang="ru-RU" sz="1800">
                <a:latin typeface="Merriweather"/>
              </a:rPr>
              <a:t>(РККА).</a:t>
            </a:r>
            <a:endParaRPr/>
          </a:p>
          <a:p>
            <a:pPr marL="342900" indent="-342900" defTabSz="685766">
              <a:lnSpc>
                <a:spcPct val="125000"/>
              </a:lnSpc>
              <a:defRPr/>
            </a:pPr>
            <a:r>
              <a:rPr lang="ru-RU" sz="1800" b="1">
                <a:solidFill>
                  <a:srgbClr val="FF0000"/>
                </a:solidFill>
                <a:latin typeface="Merriweather"/>
              </a:rPr>
              <a:t>29 января </a:t>
            </a:r>
            <a:r>
              <a:rPr lang="ru-RU" sz="1800">
                <a:latin typeface="Merriweather"/>
              </a:rPr>
              <a:t>– образование </a:t>
            </a:r>
            <a:r>
              <a:rPr lang="ru-RU" sz="1800" b="1" i="1">
                <a:solidFill>
                  <a:srgbClr val="FF0000"/>
                </a:solidFill>
                <a:latin typeface="Merriweather"/>
              </a:rPr>
              <a:t>Красного Флота </a:t>
            </a:r>
            <a:r>
              <a:rPr lang="ru-RU" sz="1800">
                <a:latin typeface="Merriweather"/>
              </a:rPr>
              <a:t>(РККФ).</a:t>
            </a:r>
            <a:endParaRPr/>
          </a:p>
          <a:p>
            <a:pPr marL="342900" indent="-342900" defTabSz="685766">
              <a:lnSpc>
                <a:spcPct val="125000"/>
              </a:lnSpc>
              <a:defRPr/>
            </a:pPr>
            <a:endParaRPr lang="ru-RU" sz="1800">
              <a:latin typeface="Merriweather"/>
            </a:endParaRPr>
          </a:p>
          <a:p>
            <a:pPr marL="342900" indent="-342900" defTabSz="685766">
              <a:lnSpc>
                <a:spcPct val="125000"/>
              </a:lnSpc>
              <a:defRPr/>
            </a:pPr>
            <a:r>
              <a:rPr lang="ru-RU" sz="1800" b="1">
                <a:latin typeface="Merriweather"/>
              </a:rPr>
              <a:t>Почему возникла необходимость создание регулярных войск? 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1">
        <p:fade thruBlk="0"/>
      </p:transition>
    </mc:Choice>
    <mc:Fallback>
      <p:transition spd="med" advClick="1">
        <p:fade thruBlk="0"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 bwMode="auto">
          <a:xfrm>
            <a:off x="1827179" y="1209561"/>
            <a:ext cx="255587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766">
              <a:defRPr/>
            </a:pPr>
            <a:r>
              <a:rPr lang="ru-RU" sz="1400" i="1">
                <a:solidFill>
                  <a:prstClr val="black"/>
                </a:solidFill>
              </a:rPr>
              <a:t>При комплектовании Красной Армии применялся добровольческий принцип</a:t>
            </a:r>
            <a:endParaRPr/>
          </a:p>
        </p:txBody>
      </p:sp>
      <p:sp>
        <p:nvSpPr>
          <p:cNvPr id="27" name="TextBox 26"/>
          <p:cNvSpPr txBox="1"/>
          <p:nvPr/>
        </p:nvSpPr>
        <p:spPr bwMode="auto">
          <a:xfrm>
            <a:off x="4681505" y="1101838"/>
            <a:ext cx="274113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766">
              <a:defRPr/>
            </a:pPr>
            <a:r>
              <a:rPr lang="ru-RU" sz="1400" b="1">
                <a:solidFill>
                  <a:prstClr val="black"/>
                </a:solidFill>
              </a:rPr>
              <a:t>Это привело </a:t>
            </a:r>
            <a:endParaRPr/>
          </a:p>
          <a:p>
            <a:pPr algn="ctr" defTabSz="685766">
              <a:defRPr/>
            </a:pPr>
            <a:r>
              <a:rPr lang="ru-RU" sz="1400" b="1">
                <a:solidFill>
                  <a:prstClr val="black"/>
                </a:solidFill>
              </a:rPr>
              <a:t>к разобщённости </a:t>
            </a:r>
            <a:endParaRPr/>
          </a:p>
          <a:p>
            <a:pPr algn="ctr" defTabSz="685766">
              <a:defRPr/>
            </a:pPr>
            <a:r>
              <a:rPr lang="ru-RU" sz="1400" b="1">
                <a:solidFill>
                  <a:prstClr val="black"/>
                </a:solidFill>
              </a:rPr>
              <a:t>и отсутствию централизованного управления</a:t>
            </a:r>
            <a:endParaRPr/>
          </a:p>
        </p:txBody>
      </p:sp>
      <p:sp>
        <p:nvSpPr>
          <p:cNvPr id="28" name="TextBox 27"/>
          <p:cNvSpPr txBox="1"/>
          <p:nvPr/>
        </p:nvSpPr>
        <p:spPr bwMode="auto">
          <a:xfrm>
            <a:off x="4773342" y="2841726"/>
            <a:ext cx="255746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766">
              <a:defRPr/>
            </a:pPr>
            <a:r>
              <a:rPr lang="ru-RU" sz="1400" i="1">
                <a:solidFill>
                  <a:prstClr val="black"/>
                </a:solidFill>
              </a:rPr>
              <a:t>Ситуация отразилась </a:t>
            </a:r>
            <a:endParaRPr/>
          </a:p>
          <a:p>
            <a:pPr algn="ctr" defTabSz="685766">
              <a:defRPr/>
            </a:pPr>
            <a:r>
              <a:rPr lang="ru-RU" sz="1400" i="1">
                <a:solidFill>
                  <a:prstClr val="black"/>
                </a:solidFill>
              </a:rPr>
              <a:t>на боеспособности </a:t>
            </a:r>
            <a:endParaRPr/>
          </a:p>
          <a:p>
            <a:pPr algn="ctr" defTabSz="685766">
              <a:defRPr/>
            </a:pPr>
            <a:r>
              <a:rPr lang="ru-RU" sz="1400" i="1">
                <a:solidFill>
                  <a:prstClr val="black"/>
                </a:solidFill>
              </a:rPr>
              <a:t>и дисциплине</a:t>
            </a:r>
            <a:endParaRPr/>
          </a:p>
        </p:txBody>
      </p:sp>
      <p:sp>
        <p:nvSpPr>
          <p:cNvPr id="32" name="TextBox 31"/>
          <p:cNvSpPr txBox="1"/>
          <p:nvPr/>
        </p:nvSpPr>
        <p:spPr bwMode="auto">
          <a:xfrm>
            <a:off x="1827179" y="2822882"/>
            <a:ext cx="255587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766">
              <a:defRPr/>
            </a:pPr>
            <a:r>
              <a:rPr lang="ru-RU" sz="1400" b="1">
                <a:solidFill>
                  <a:prstClr val="black"/>
                </a:solidFill>
              </a:rPr>
              <a:t>Ленин решил вернуться к «буржуазным» принципам комплектования армии</a:t>
            </a:r>
            <a:endParaRPr/>
          </a:p>
        </p:txBody>
      </p:sp>
      <p:cxnSp>
        <p:nvCxnSpPr>
          <p:cNvPr id="19" name="Прямая со стрелкой 18"/>
          <p:cNvCxnSpPr>
            <a:cxnSpLocks/>
          </p:cNvCxnSpPr>
          <p:nvPr/>
        </p:nvCxnSpPr>
        <p:spPr bwMode="auto">
          <a:xfrm>
            <a:off x="4440205" y="1677533"/>
            <a:ext cx="241300" cy="0"/>
          </a:xfrm>
          <a:prstGeom prst="straightConnector1">
            <a:avLst/>
          </a:prstGeom>
          <a:ln w="31750" cap="rnd">
            <a:solidFill>
              <a:srgbClr val="A6A608"/>
            </a:solidFill>
            <a:round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cxnSpLocks/>
          </p:cNvCxnSpPr>
          <p:nvPr/>
        </p:nvCxnSpPr>
        <p:spPr bwMode="auto">
          <a:xfrm flipH="1" flipV="1">
            <a:off x="4440205" y="3211058"/>
            <a:ext cx="241300" cy="0"/>
          </a:xfrm>
          <a:prstGeom prst="straightConnector1">
            <a:avLst/>
          </a:prstGeom>
          <a:ln w="31750" cap="rnd">
            <a:solidFill>
              <a:srgbClr val="A6A608"/>
            </a:solidFill>
            <a:round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cxnSpLocks/>
          </p:cNvCxnSpPr>
          <p:nvPr/>
        </p:nvCxnSpPr>
        <p:spPr bwMode="auto">
          <a:xfrm>
            <a:off x="6057071" y="2387232"/>
            <a:ext cx="0" cy="212603"/>
          </a:xfrm>
          <a:prstGeom prst="straightConnector1">
            <a:avLst/>
          </a:prstGeom>
          <a:ln w="31750" cap="rnd">
            <a:solidFill>
              <a:srgbClr val="A6A608"/>
            </a:solidFill>
            <a:round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 bwMode="auto">
          <a:xfrm>
            <a:off x="778215" y="386416"/>
            <a:ext cx="759324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685715">
              <a:defRPr/>
            </a:pPr>
            <a:r>
              <a:rPr lang="ru-RU" sz="2800" b="1" u="sng">
                <a:solidFill>
                  <a:srgbClr val="FF0000"/>
                </a:solidFill>
                <a:latin typeface="Merriweather"/>
                <a:ea typeface="Theano Didot"/>
              </a:rPr>
              <a:t>Красная Армия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1">
        <p:fade thruBlk="0"/>
      </p:transition>
    </mc:Choice>
    <mc:Fallback>
      <p:transition spd="med" advClick="1">
        <p:fade thruBlk="0"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9" name="TextBox 28"/>
          <p:cNvSpPr txBox="1"/>
          <p:nvPr/>
        </p:nvSpPr>
        <p:spPr bwMode="auto">
          <a:xfrm>
            <a:off x="1364924" y="2241712"/>
            <a:ext cx="2558115" cy="1117277"/>
          </a:xfrm>
          <a:prstGeom prst="roundRect">
            <a:avLst>
              <a:gd name="adj" fmla="val 16667"/>
            </a:avLst>
          </a:prstGeom>
          <a:noFill/>
          <a:ln w="15875">
            <a:solidFill>
              <a:srgbClr val="A6A608">
                <a:alpha val="75000"/>
              </a:srgbClr>
            </a:solidFill>
          </a:ln>
        </p:spPr>
        <p:txBody>
          <a:bodyPr wrap="square" tIns="180000" bIns="180000" rtlCol="0">
            <a:noAutofit/>
          </a:bodyPr>
          <a:lstStyle/>
          <a:p>
            <a:pPr algn="ctr" defTabSz="685715">
              <a:defRPr/>
            </a:pPr>
            <a:endParaRPr lang="ru-RU" sz="1400" b="1">
              <a:solidFill>
                <a:prstClr val="black"/>
              </a:solidFill>
              <a:ea typeface="Roboto"/>
              <a:cs typeface="Roboto"/>
            </a:endParaRPr>
          </a:p>
        </p:txBody>
      </p:sp>
      <p:sp>
        <p:nvSpPr>
          <p:cNvPr id="19" name="TextBox 18"/>
          <p:cNvSpPr txBox="1"/>
          <p:nvPr/>
        </p:nvSpPr>
        <p:spPr bwMode="auto">
          <a:xfrm>
            <a:off x="4281814" y="2012215"/>
            <a:ext cx="3497262" cy="640551"/>
          </a:xfrm>
          <a:prstGeom prst="roundRect">
            <a:avLst>
              <a:gd name="adj" fmla="val 16667"/>
            </a:avLst>
          </a:prstGeom>
          <a:noFill/>
          <a:ln w="15875" cap="rnd">
            <a:solidFill>
              <a:schemeClr val="tx1">
                <a:lumMod val="75000"/>
                <a:lumOff val="25000"/>
                <a:alpha val="75000"/>
              </a:schemeClr>
            </a:solidFill>
            <a:prstDash val="sysDot"/>
          </a:ln>
        </p:spPr>
        <p:txBody>
          <a:bodyPr wrap="square" tIns="180000" bIns="180000" rtlCol="0">
            <a:noAutofit/>
          </a:bodyPr>
          <a:lstStyle/>
          <a:p>
            <a:pPr algn="ctr" defTabSz="685715">
              <a:defRPr/>
            </a:pPr>
            <a:endParaRPr lang="ru-RU" sz="1400">
              <a:solidFill>
                <a:prstClr val="black"/>
              </a:solidFill>
              <a:ea typeface="Roboto"/>
              <a:cs typeface="Roboto"/>
            </a:endParaRPr>
          </a:p>
        </p:txBody>
      </p:sp>
      <p:sp>
        <p:nvSpPr>
          <p:cNvPr id="21" name="TextBox 20"/>
          <p:cNvSpPr txBox="1"/>
          <p:nvPr/>
        </p:nvSpPr>
        <p:spPr bwMode="auto">
          <a:xfrm>
            <a:off x="4281814" y="2947936"/>
            <a:ext cx="3497262" cy="640551"/>
          </a:xfrm>
          <a:prstGeom prst="roundRect">
            <a:avLst>
              <a:gd name="adj" fmla="val 16667"/>
            </a:avLst>
          </a:prstGeom>
          <a:noFill/>
          <a:ln w="15875" cap="rnd">
            <a:solidFill>
              <a:schemeClr val="tx1">
                <a:lumMod val="75000"/>
                <a:lumOff val="25000"/>
                <a:alpha val="75000"/>
              </a:schemeClr>
            </a:solidFill>
            <a:prstDash val="sysDot"/>
          </a:ln>
        </p:spPr>
        <p:txBody>
          <a:bodyPr wrap="square" tIns="180000" bIns="180000" rtlCol="0">
            <a:noAutofit/>
          </a:bodyPr>
          <a:lstStyle/>
          <a:p>
            <a:pPr algn="ctr" defTabSz="685715">
              <a:defRPr/>
            </a:pPr>
            <a:endParaRPr lang="ru-RU" sz="1400">
              <a:solidFill>
                <a:prstClr val="black"/>
              </a:solidFill>
              <a:ea typeface="Roboto"/>
              <a:cs typeface="Roboto"/>
            </a:endParaRPr>
          </a:p>
        </p:txBody>
      </p:sp>
      <p:cxnSp>
        <p:nvCxnSpPr>
          <p:cNvPr id="26" name="Скругленная соединительная линия 25"/>
          <p:cNvCxnSpPr>
            <a:cxnSpLocks/>
            <a:stCxn id="29" idx="3"/>
            <a:endCxn id="19" idx="1"/>
          </p:cNvCxnSpPr>
          <p:nvPr/>
        </p:nvCxnSpPr>
        <p:spPr bwMode="auto">
          <a:xfrm flipV="1">
            <a:off x="3923039" y="2332491"/>
            <a:ext cx="358775" cy="467860"/>
          </a:xfrm>
          <a:prstGeom prst="curvedConnector3">
            <a:avLst>
              <a:gd name="adj1" fmla="val 50000"/>
            </a:avLst>
          </a:prstGeom>
          <a:ln w="15875" cap="rnd">
            <a:solidFill>
              <a:schemeClr val="tx1">
                <a:lumMod val="75000"/>
                <a:lumOff val="25000"/>
                <a:alpha val="75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Скругленная соединительная линия 30"/>
          <p:cNvCxnSpPr>
            <a:cxnSpLocks/>
            <a:stCxn id="29" idx="3"/>
            <a:endCxn id="21" idx="1"/>
          </p:cNvCxnSpPr>
          <p:nvPr/>
        </p:nvCxnSpPr>
        <p:spPr bwMode="auto">
          <a:xfrm>
            <a:off x="3923039" y="2800351"/>
            <a:ext cx="358775" cy="467860"/>
          </a:xfrm>
          <a:prstGeom prst="curvedConnector3">
            <a:avLst>
              <a:gd name="adj1" fmla="val 50000"/>
            </a:avLst>
          </a:prstGeom>
          <a:ln w="15875" cap="rnd">
            <a:solidFill>
              <a:schemeClr val="tx1">
                <a:lumMod val="75000"/>
                <a:lumOff val="25000"/>
                <a:alpha val="75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 bwMode="auto">
          <a:xfrm>
            <a:off x="1386654" y="2314104"/>
            <a:ext cx="251692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1400" b="1">
                <a:solidFill>
                  <a:prstClr val="black"/>
                </a:solidFill>
              </a:rPr>
              <a:t>Вышел Декрет о всеобщей воинской повинности мужского населения </a:t>
            </a:r>
            <a:endParaRPr/>
          </a:p>
          <a:p>
            <a:pPr algn="ctr">
              <a:defRPr/>
            </a:pPr>
            <a:r>
              <a:rPr lang="ru-RU" sz="1400" b="1">
                <a:solidFill>
                  <a:prstClr val="black"/>
                </a:solidFill>
              </a:rPr>
              <a:t>в возрасте от 18 до 40 лет</a:t>
            </a:r>
            <a:endParaRPr/>
          </a:p>
        </p:txBody>
      </p:sp>
      <p:sp>
        <p:nvSpPr>
          <p:cNvPr id="14" name="TextBox 13"/>
          <p:cNvSpPr txBox="1"/>
          <p:nvPr/>
        </p:nvSpPr>
        <p:spPr bwMode="auto">
          <a:xfrm>
            <a:off x="4362449" y="2073943"/>
            <a:ext cx="33572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1400">
                <a:solidFill>
                  <a:prstClr val="black"/>
                </a:solidFill>
              </a:rPr>
              <a:t>К осени 1918 года в Красную Армию мобилизовали 300 тысяч человек</a:t>
            </a:r>
            <a:endParaRPr/>
          </a:p>
        </p:txBody>
      </p:sp>
      <p:sp>
        <p:nvSpPr>
          <p:cNvPr id="15" name="TextBox 14"/>
          <p:cNvSpPr txBox="1"/>
          <p:nvPr/>
        </p:nvSpPr>
        <p:spPr bwMode="auto">
          <a:xfrm>
            <a:off x="4330454" y="2898879"/>
            <a:ext cx="34024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1400">
                <a:solidFill>
                  <a:prstClr val="black"/>
                </a:solidFill>
              </a:rPr>
              <a:t>К 1920 году количество красноармейцев достигло </a:t>
            </a:r>
            <a:endParaRPr/>
          </a:p>
          <a:p>
            <a:pPr algn="ctr">
              <a:defRPr/>
            </a:pPr>
            <a:r>
              <a:rPr lang="ru-RU" sz="1400">
                <a:solidFill>
                  <a:prstClr val="black"/>
                </a:solidFill>
              </a:rPr>
              <a:t>5,5 миллиона человек</a:t>
            </a:r>
            <a:endParaRPr/>
          </a:p>
        </p:txBody>
      </p:sp>
      <p:sp>
        <p:nvSpPr>
          <p:cNvPr id="17" name="TextBox 16"/>
          <p:cNvSpPr txBox="1"/>
          <p:nvPr/>
        </p:nvSpPr>
        <p:spPr bwMode="auto">
          <a:xfrm>
            <a:off x="137160" y="386416"/>
            <a:ext cx="8823960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685715">
              <a:defRPr/>
            </a:pPr>
            <a:r>
              <a:rPr lang="ru-RU" sz="2800" b="1" u="sng">
                <a:solidFill>
                  <a:srgbClr val="FF0000"/>
                </a:solidFill>
                <a:latin typeface="Merriweather"/>
                <a:ea typeface="Theano Didot"/>
              </a:rPr>
              <a:t>Декрет о всеобщей воинской повинности (июль 1918)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1">
        <p:fade thruBlk="0"/>
      </p:transition>
    </mc:Choice>
    <mc:Fallback>
      <p:transition spd="med" advClick="1">
        <p:fade thruBlk="0"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 bwMode="auto">
          <a:xfrm>
            <a:off x="358776" y="376238"/>
            <a:ext cx="84264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766">
              <a:defRPr/>
            </a:pPr>
            <a:r>
              <a:rPr lang="ru-RU" sz="2800" b="1" u="sng">
                <a:solidFill>
                  <a:srgbClr val="FF0000"/>
                </a:solidFill>
                <a:latin typeface="Merriweather"/>
                <a:ea typeface="Theano Didot"/>
              </a:rPr>
              <a:t>Кадровый состав армии</a:t>
            </a:r>
            <a:endParaRPr/>
          </a:p>
        </p:txBody>
      </p:sp>
      <p:sp>
        <p:nvSpPr>
          <p:cNvPr id="25" name="TextBox 24"/>
          <p:cNvSpPr txBox="1"/>
          <p:nvPr/>
        </p:nvSpPr>
        <p:spPr bwMode="auto">
          <a:xfrm>
            <a:off x="377826" y="2743439"/>
            <a:ext cx="25384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766">
              <a:defRPr/>
            </a:pPr>
            <a:r>
              <a:rPr lang="ru-RU" sz="1400">
                <a:solidFill>
                  <a:prstClr val="black"/>
                </a:solidFill>
              </a:rPr>
              <a:t>В марте 1918 года к службе стали привлекать специалистов, служивших в царской армии</a:t>
            </a:r>
            <a:endParaRPr/>
          </a:p>
        </p:txBody>
      </p:sp>
      <p:sp>
        <p:nvSpPr>
          <p:cNvPr id="26" name="TextBox 25"/>
          <p:cNvSpPr txBox="1"/>
          <p:nvPr/>
        </p:nvSpPr>
        <p:spPr bwMode="auto">
          <a:xfrm>
            <a:off x="3276600" y="2743439"/>
            <a:ext cx="255587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766">
              <a:defRPr/>
            </a:pPr>
            <a:r>
              <a:rPr lang="ru-RU" sz="1400">
                <a:solidFill>
                  <a:prstClr val="black"/>
                </a:solidFill>
              </a:rPr>
              <a:t>К 1 января 1919 года больше 70 тысяч бывших царских офицеров вступили </a:t>
            </a:r>
            <a:endParaRPr/>
          </a:p>
          <a:p>
            <a:pPr algn="ctr" defTabSz="685766">
              <a:defRPr/>
            </a:pPr>
            <a:r>
              <a:rPr lang="ru-RU" sz="1400">
                <a:solidFill>
                  <a:prstClr val="black"/>
                </a:solidFill>
              </a:rPr>
              <a:t>в Красную Армию</a:t>
            </a:r>
            <a:endParaRPr/>
          </a:p>
        </p:txBody>
      </p:sp>
      <p:sp>
        <p:nvSpPr>
          <p:cNvPr id="27" name="TextBox 26"/>
          <p:cNvSpPr txBox="1"/>
          <p:nvPr/>
        </p:nvSpPr>
        <p:spPr bwMode="auto">
          <a:xfrm>
            <a:off x="6227764" y="2743438"/>
            <a:ext cx="255746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766">
              <a:defRPr/>
            </a:pPr>
            <a:r>
              <a:rPr lang="ru-RU" sz="1400">
                <a:solidFill>
                  <a:prstClr val="black"/>
                </a:solidFill>
              </a:rPr>
              <a:t>Их называли </a:t>
            </a:r>
            <a:endParaRPr/>
          </a:p>
          <a:p>
            <a:pPr algn="ctr" defTabSz="685766">
              <a:defRPr/>
            </a:pPr>
            <a:r>
              <a:rPr lang="ru-RU" sz="1400">
                <a:solidFill>
                  <a:prstClr val="black"/>
                </a:solidFill>
              </a:rPr>
              <a:t>военными </a:t>
            </a:r>
            <a:endParaRPr/>
          </a:p>
          <a:p>
            <a:pPr algn="ctr" defTabSz="685766">
              <a:defRPr/>
            </a:pPr>
            <a:r>
              <a:rPr lang="ru-RU" sz="1400">
                <a:solidFill>
                  <a:prstClr val="black"/>
                </a:solidFill>
              </a:rPr>
              <a:t>специалистами</a:t>
            </a:r>
            <a:endParaRPr/>
          </a:p>
        </p:txBody>
      </p:sp>
      <p:cxnSp>
        <p:nvCxnSpPr>
          <p:cNvPr id="17" name="Прямая со стрелкой 16"/>
          <p:cNvCxnSpPr>
            <a:cxnSpLocks/>
          </p:cNvCxnSpPr>
          <p:nvPr/>
        </p:nvCxnSpPr>
        <p:spPr bwMode="auto">
          <a:xfrm>
            <a:off x="2973389" y="2165892"/>
            <a:ext cx="241300" cy="0"/>
          </a:xfrm>
          <a:prstGeom prst="straightConnector1">
            <a:avLst/>
          </a:prstGeom>
          <a:ln w="31750" cap="rnd">
            <a:solidFill>
              <a:srgbClr val="A6A608"/>
            </a:solidFill>
            <a:round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cxnSpLocks/>
          </p:cNvCxnSpPr>
          <p:nvPr/>
        </p:nvCxnSpPr>
        <p:spPr bwMode="auto">
          <a:xfrm>
            <a:off x="5889626" y="2165892"/>
            <a:ext cx="241300" cy="0"/>
          </a:xfrm>
          <a:prstGeom prst="straightConnector1">
            <a:avLst/>
          </a:prstGeom>
          <a:ln w="31750" cap="rnd">
            <a:solidFill>
              <a:srgbClr val="A6A608"/>
            </a:solidFill>
            <a:round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Овал 17"/>
          <p:cNvSpPr/>
          <p:nvPr/>
        </p:nvSpPr>
        <p:spPr bwMode="auto">
          <a:xfrm>
            <a:off x="1377032" y="1876842"/>
            <a:ext cx="540000" cy="540000"/>
          </a:xfrm>
          <a:prstGeom prst="ellipse">
            <a:avLst/>
          </a:prstGeom>
          <a:solidFill>
            <a:srgbClr val="A6A60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defTabSz="685732">
              <a:defRPr/>
            </a:pPr>
            <a:r>
              <a:rPr lang="ru-RU" sz="1800">
                <a:solidFill>
                  <a:prstClr val="white"/>
                </a:solidFill>
                <a:latin typeface="Merriweather"/>
              </a:rPr>
              <a:t>1</a:t>
            </a:r>
            <a:endParaRPr/>
          </a:p>
        </p:txBody>
      </p:sp>
      <p:sp>
        <p:nvSpPr>
          <p:cNvPr id="23" name="Овал 22"/>
          <p:cNvSpPr/>
          <p:nvPr/>
        </p:nvSpPr>
        <p:spPr bwMode="auto">
          <a:xfrm>
            <a:off x="4301999" y="1876842"/>
            <a:ext cx="540000" cy="540000"/>
          </a:xfrm>
          <a:prstGeom prst="ellipse">
            <a:avLst/>
          </a:prstGeom>
          <a:solidFill>
            <a:srgbClr val="A6A60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defTabSz="685732">
              <a:defRPr/>
            </a:pPr>
            <a:r>
              <a:rPr lang="ru-RU" sz="1800">
                <a:solidFill>
                  <a:prstClr val="white"/>
                </a:solidFill>
                <a:latin typeface="Merriweather"/>
              </a:rPr>
              <a:t>2</a:t>
            </a:r>
            <a:endParaRPr/>
          </a:p>
        </p:txBody>
      </p:sp>
      <p:sp>
        <p:nvSpPr>
          <p:cNvPr id="24" name="Овал 23"/>
          <p:cNvSpPr/>
          <p:nvPr/>
        </p:nvSpPr>
        <p:spPr bwMode="auto">
          <a:xfrm>
            <a:off x="7236493" y="1876842"/>
            <a:ext cx="540000" cy="540000"/>
          </a:xfrm>
          <a:prstGeom prst="ellipse">
            <a:avLst/>
          </a:prstGeom>
          <a:solidFill>
            <a:srgbClr val="A6A60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defTabSz="685732">
              <a:defRPr/>
            </a:pPr>
            <a:r>
              <a:rPr lang="ru-RU" sz="1800">
                <a:solidFill>
                  <a:prstClr val="white"/>
                </a:solidFill>
                <a:latin typeface="Merriweather"/>
              </a:rPr>
              <a:t>3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1">
        <p:fade thruBlk="0"/>
      </p:transition>
    </mc:Choice>
    <mc:Fallback>
      <p:transition spd="med" advClick="1">
        <p:fade thruBlk="0"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9" name="TextBox 28"/>
          <p:cNvSpPr txBox="1"/>
          <p:nvPr/>
        </p:nvSpPr>
        <p:spPr bwMode="auto">
          <a:xfrm>
            <a:off x="3223496" y="1510192"/>
            <a:ext cx="2558115" cy="1117277"/>
          </a:xfrm>
          <a:prstGeom prst="roundRect">
            <a:avLst>
              <a:gd name="adj" fmla="val 16667"/>
            </a:avLst>
          </a:prstGeom>
          <a:noFill/>
          <a:ln w="15875">
            <a:solidFill>
              <a:srgbClr val="A6A608">
                <a:alpha val="75000"/>
              </a:srgbClr>
            </a:solidFill>
          </a:ln>
        </p:spPr>
        <p:txBody>
          <a:bodyPr wrap="square" tIns="180000" bIns="180000" rtlCol="0">
            <a:noAutofit/>
          </a:bodyPr>
          <a:lstStyle/>
          <a:p>
            <a:pPr algn="ctr" defTabSz="685715">
              <a:defRPr/>
            </a:pPr>
            <a:endParaRPr lang="ru-RU" sz="1400" b="1">
              <a:solidFill>
                <a:prstClr val="black"/>
              </a:solidFill>
              <a:ea typeface="Roboto"/>
              <a:cs typeface="Roboto"/>
            </a:endParaRPr>
          </a:p>
        </p:txBody>
      </p:sp>
      <p:sp>
        <p:nvSpPr>
          <p:cNvPr id="19" name="TextBox 18"/>
          <p:cNvSpPr txBox="1"/>
          <p:nvPr/>
        </p:nvSpPr>
        <p:spPr bwMode="auto">
          <a:xfrm>
            <a:off x="6204394" y="1097815"/>
            <a:ext cx="2547003" cy="640551"/>
          </a:xfrm>
          <a:prstGeom prst="roundRect">
            <a:avLst>
              <a:gd name="adj" fmla="val 16667"/>
            </a:avLst>
          </a:prstGeom>
          <a:noFill/>
          <a:ln w="15875" cap="rnd">
            <a:solidFill>
              <a:schemeClr val="tx1">
                <a:lumMod val="75000"/>
                <a:lumOff val="25000"/>
                <a:alpha val="75000"/>
              </a:schemeClr>
            </a:solidFill>
            <a:prstDash val="sysDot"/>
          </a:ln>
        </p:spPr>
        <p:txBody>
          <a:bodyPr wrap="square" tIns="180000" bIns="180000" rtlCol="0">
            <a:noAutofit/>
          </a:bodyPr>
          <a:lstStyle/>
          <a:p>
            <a:pPr algn="ctr" defTabSz="685715">
              <a:defRPr/>
            </a:pPr>
            <a:endParaRPr lang="ru-RU" sz="1400">
              <a:solidFill>
                <a:prstClr val="black"/>
              </a:solidFill>
              <a:ea typeface="Roboto"/>
              <a:cs typeface="Roboto"/>
            </a:endParaRPr>
          </a:p>
        </p:txBody>
      </p:sp>
      <p:sp>
        <p:nvSpPr>
          <p:cNvPr id="21" name="TextBox 20"/>
          <p:cNvSpPr txBox="1"/>
          <p:nvPr/>
        </p:nvSpPr>
        <p:spPr bwMode="auto">
          <a:xfrm>
            <a:off x="6186106" y="2097544"/>
            <a:ext cx="2547003" cy="640551"/>
          </a:xfrm>
          <a:prstGeom prst="roundRect">
            <a:avLst>
              <a:gd name="adj" fmla="val 16667"/>
            </a:avLst>
          </a:prstGeom>
          <a:noFill/>
          <a:ln w="15875" cap="rnd">
            <a:solidFill>
              <a:schemeClr val="tx1">
                <a:lumMod val="75000"/>
                <a:lumOff val="25000"/>
                <a:alpha val="75000"/>
              </a:schemeClr>
            </a:solidFill>
            <a:prstDash val="sysDot"/>
          </a:ln>
        </p:spPr>
        <p:txBody>
          <a:bodyPr wrap="square" tIns="180000" bIns="180000" rtlCol="0">
            <a:noAutofit/>
          </a:bodyPr>
          <a:lstStyle/>
          <a:p>
            <a:pPr algn="ctr" defTabSz="685715">
              <a:defRPr/>
            </a:pPr>
            <a:endParaRPr lang="ru-RU" sz="1400">
              <a:solidFill>
                <a:prstClr val="black"/>
              </a:solidFill>
              <a:ea typeface="Roboto"/>
              <a:cs typeface="Roboto"/>
            </a:endParaRPr>
          </a:p>
        </p:txBody>
      </p:sp>
      <p:cxnSp>
        <p:nvCxnSpPr>
          <p:cNvPr id="26" name="Скругленная соединительная линия 25"/>
          <p:cNvCxnSpPr>
            <a:cxnSpLocks/>
            <a:stCxn id="29" idx="3"/>
            <a:endCxn id="19" idx="1"/>
          </p:cNvCxnSpPr>
          <p:nvPr/>
        </p:nvCxnSpPr>
        <p:spPr bwMode="auto">
          <a:xfrm flipV="1">
            <a:off x="5781611" y="1418091"/>
            <a:ext cx="422783" cy="650740"/>
          </a:xfrm>
          <a:prstGeom prst="curvedConnector3">
            <a:avLst>
              <a:gd name="adj1" fmla="val 50000"/>
            </a:avLst>
          </a:prstGeom>
          <a:ln w="15875" cap="rnd">
            <a:solidFill>
              <a:schemeClr val="tx1">
                <a:lumMod val="75000"/>
                <a:lumOff val="25000"/>
                <a:alpha val="75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Скругленная соединительная линия 30"/>
          <p:cNvCxnSpPr>
            <a:cxnSpLocks/>
            <a:stCxn id="29" idx="3"/>
            <a:endCxn id="21" idx="1"/>
          </p:cNvCxnSpPr>
          <p:nvPr/>
        </p:nvCxnSpPr>
        <p:spPr bwMode="auto">
          <a:xfrm>
            <a:off x="5781611" y="2068831"/>
            <a:ext cx="404494" cy="348989"/>
          </a:xfrm>
          <a:prstGeom prst="curvedConnector3">
            <a:avLst>
              <a:gd name="adj1" fmla="val 50000"/>
            </a:avLst>
          </a:prstGeom>
          <a:ln w="15875" cap="rnd">
            <a:solidFill>
              <a:schemeClr val="tx1">
                <a:lumMod val="75000"/>
                <a:lumOff val="25000"/>
                <a:alpha val="75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 bwMode="auto">
          <a:xfrm>
            <a:off x="3272658" y="1573440"/>
            <a:ext cx="251692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1400" b="1">
                <a:solidFill>
                  <a:prstClr val="black"/>
                </a:solidFill>
              </a:rPr>
              <a:t>Во главе каждого фронта был поставлен Революционный военный совет</a:t>
            </a:r>
            <a:endParaRPr/>
          </a:p>
        </p:txBody>
      </p:sp>
      <p:sp>
        <p:nvSpPr>
          <p:cNvPr id="14" name="TextBox 13"/>
          <p:cNvSpPr txBox="1"/>
          <p:nvPr/>
        </p:nvSpPr>
        <p:spPr bwMode="auto">
          <a:xfrm>
            <a:off x="6343738" y="1193056"/>
            <a:ext cx="22134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1400">
                <a:solidFill>
                  <a:prstClr val="black"/>
                </a:solidFill>
              </a:rPr>
              <a:t>Командующий фронтом</a:t>
            </a:r>
            <a:endParaRPr/>
          </a:p>
        </p:txBody>
      </p:sp>
      <p:sp>
        <p:nvSpPr>
          <p:cNvPr id="15" name="TextBox 14"/>
          <p:cNvSpPr txBox="1"/>
          <p:nvPr/>
        </p:nvSpPr>
        <p:spPr bwMode="auto">
          <a:xfrm>
            <a:off x="6327740" y="2165347"/>
            <a:ext cx="22454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1400">
                <a:solidFill>
                  <a:prstClr val="black"/>
                </a:solidFill>
              </a:rPr>
              <a:t>2 военных </a:t>
            </a:r>
            <a:endParaRPr/>
          </a:p>
          <a:p>
            <a:pPr algn="ctr">
              <a:defRPr/>
            </a:pPr>
            <a:r>
              <a:rPr lang="ru-RU" sz="1400">
                <a:solidFill>
                  <a:prstClr val="black"/>
                </a:solidFill>
              </a:rPr>
              <a:t>комиссара</a:t>
            </a:r>
            <a:endParaRPr/>
          </a:p>
        </p:txBody>
      </p:sp>
      <p:sp>
        <p:nvSpPr>
          <p:cNvPr id="12" name="TextBox 11"/>
          <p:cNvSpPr txBox="1"/>
          <p:nvPr/>
        </p:nvSpPr>
        <p:spPr bwMode="auto">
          <a:xfrm>
            <a:off x="358776" y="376238"/>
            <a:ext cx="84264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766">
              <a:defRPr/>
            </a:pPr>
            <a:r>
              <a:rPr lang="ru-RU" sz="2800" b="1" u="sng">
                <a:solidFill>
                  <a:srgbClr val="FF0000"/>
                </a:solidFill>
                <a:latin typeface="Merriweather"/>
                <a:ea typeface="Theano Didot"/>
              </a:rPr>
              <a:t>Структура управления армией</a:t>
            </a:r>
            <a:endParaRPr/>
          </a:p>
        </p:txBody>
      </p:sp>
      <p:sp>
        <p:nvSpPr>
          <p:cNvPr id="18" name="TextBox 17"/>
          <p:cNvSpPr txBox="1"/>
          <p:nvPr/>
        </p:nvSpPr>
        <p:spPr bwMode="auto">
          <a:xfrm>
            <a:off x="315750" y="1501048"/>
            <a:ext cx="2558115" cy="1117277"/>
          </a:xfrm>
          <a:prstGeom prst="roundRect">
            <a:avLst>
              <a:gd name="adj" fmla="val 16667"/>
            </a:avLst>
          </a:prstGeom>
          <a:noFill/>
          <a:ln w="15875">
            <a:solidFill>
              <a:srgbClr val="A6A608">
                <a:alpha val="75000"/>
              </a:srgbClr>
            </a:solidFill>
          </a:ln>
        </p:spPr>
        <p:txBody>
          <a:bodyPr wrap="square" tIns="180000" bIns="180000" rtlCol="0">
            <a:noAutofit/>
          </a:bodyPr>
          <a:lstStyle/>
          <a:p>
            <a:pPr algn="ctr" defTabSz="685715">
              <a:defRPr/>
            </a:pPr>
            <a:endParaRPr lang="ru-RU" sz="1400" b="1">
              <a:solidFill>
                <a:prstClr val="black"/>
              </a:solidFill>
              <a:ea typeface="Roboto"/>
              <a:cs typeface="Roboto"/>
            </a:endParaRPr>
          </a:p>
        </p:txBody>
      </p:sp>
      <p:sp>
        <p:nvSpPr>
          <p:cNvPr id="20" name="TextBox 19"/>
          <p:cNvSpPr txBox="1"/>
          <p:nvPr/>
        </p:nvSpPr>
        <p:spPr bwMode="auto">
          <a:xfrm>
            <a:off x="308911" y="1736025"/>
            <a:ext cx="251692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1400" b="1">
                <a:solidFill>
                  <a:prstClr val="black"/>
                </a:solidFill>
              </a:rPr>
              <a:t>Высшее объединение </a:t>
            </a:r>
            <a:endParaRPr/>
          </a:p>
          <a:p>
            <a:pPr algn="ctr">
              <a:defRPr/>
            </a:pPr>
            <a:r>
              <a:rPr lang="ru-RU" sz="1400" b="1">
                <a:solidFill>
                  <a:prstClr val="black"/>
                </a:solidFill>
              </a:rPr>
              <a:t>в Красной Армии называлось фронтом</a:t>
            </a:r>
            <a:endParaRPr/>
          </a:p>
        </p:txBody>
      </p:sp>
      <p:cxnSp>
        <p:nvCxnSpPr>
          <p:cNvPr id="22" name="Скругленная соединительная линия 21"/>
          <p:cNvCxnSpPr>
            <a:cxnSpLocks/>
            <a:stCxn id="18" idx="3"/>
            <a:endCxn id="29" idx="1"/>
          </p:cNvCxnSpPr>
          <p:nvPr/>
        </p:nvCxnSpPr>
        <p:spPr bwMode="auto">
          <a:xfrm>
            <a:off x="2873865" y="2059687"/>
            <a:ext cx="349631" cy="9144"/>
          </a:xfrm>
          <a:prstGeom prst="straightConnector1">
            <a:avLst/>
          </a:prstGeom>
          <a:ln w="15875" cap="rnd">
            <a:solidFill>
              <a:schemeClr val="tx1">
                <a:lumMod val="75000"/>
                <a:lumOff val="25000"/>
                <a:alpha val="75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Левая фигурная скобка 15"/>
          <p:cNvSpPr/>
          <p:nvPr/>
        </p:nvSpPr>
        <p:spPr bwMode="auto">
          <a:xfrm rot="16199998">
            <a:off x="3911346" y="825246"/>
            <a:ext cx="745236" cy="5495544"/>
          </a:xfrm>
          <a:prstGeom prst="leftBrace">
            <a:avLst>
              <a:gd name="adj1" fmla="val 8333"/>
              <a:gd name="adj2" fmla="val 5000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" name="TextBox 16"/>
          <p:cNvSpPr txBox="1"/>
          <p:nvPr/>
        </p:nvSpPr>
        <p:spPr bwMode="auto">
          <a:xfrm>
            <a:off x="1775742" y="4046127"/>
            <a:ext cx="5384010" cy="964785"/>
          </a:xfrm>
          <a:prstGeom prst="roundRect">
            <a:avLst>
              <a:gd name="adj" fmla="val 16667"/>
            </a:avLst>
          </a:prstGeom>
          <a:noFill/>
          <a:ln w="15875">
            <a:solidFill>
              <a:srgbClr val="A6A608">
                <a:alpha val="75000"/>
              </a:srgbClr>
            </a:solidFill>
          </a:ln>
        </p:spPr>
        <p:txBody>
          <a:bodyPr wrap="square" tIns="180000" bIns="180000" rtlCol="0">
            <a:noAutofit/>
          </a:bodyPr>
          <a:lstStyle/>
          <a:p>
            <a:pPr algn="ctr" defTabSz="685715">
              <a:defRPr/>
            </a:pPr>
            <a:endParaRPr lang="ru-RU" sz="1400" b="1">
              <a:solidFill>
                <a:prstClr val="black"/>
              </a:solidFill>
              <a:ea typeface="Roboto"/>
              <a:cs typeface="Roboto"/>
            </a:endParaRPr>
          </a:p>
        </p:txBody>
      </p:sp>
      <p:sp>
        <p:nvSpPr>
          <p:cNvPr id="33" name="TextBox 32"/>
          <p:cNvSpPr txBox="1"/>
          <p:nvPr/>
        </p:nvSpPr>
        <p:spPr bwMode="auto">
          <a:xfrm>
            <a:off x="1891866" y="4213499"/>
            <a:ext cx="51688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1400" b="1">
                <a:solidFill>
                  <a:srgbClr val="FF0000"/>
                </a:solidFill>
              </a:rPr>
              <a:t>Революционный военный совет республики во главе с Л.Д. Троцким.</a:t>
            </a:r>
            <a:endParaRPr/>
          </a:p>
        </p:txBody>
      </p:sp>
      <p:pic>
        <p:nvPicPr>
          <p:cNvPr id="34" name="Picture 2" descr="ÐÐ°ÑÑÐ¸Ð½ÐºÐ¸ Ð¿Ð¾ Ð·Ð°Ð¿ÑÐ¾ÑÑ ÑÐµÐ²Ð²Ð¾ÐµÐ½ÑÐ¾Ð²ÐµÑ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7242048" y="2946844"/>
            <a:ext cx="1901952" cy="21966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1">
        <p:fade thruBlk="0"/>
      </p:transition>
    </mc:Choice>
    <mc:Fallback>
      <p:transition spd="med" advClick="1">
        <p:fade thruBlk="0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3" name="Рисунок 22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 bwMode="auto">
          <a:xfrm>
            <a:off x="2449476" y="160794"/>
            <a:ext cx="4603824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685783">
              <a:defRPr/>
            </a:pPr>
            <a:r>
              <a:rPr lang="ru-RU" sz="2800">
                <a:solidFill>
                  <a:srgbClr val="FF0000"/>
                </a:solidFill>
                <a:latin typeface="Merriweather"/>
                <a:ea typeface="Theano Didot"/>
              </a:rPr>
              <a:t>Игра </a:t>
            </a:r>
            <a:r>
              <a:rPr lang="ru-RU" sz="2800">
                <a:solidFill>
                  <a:srgbClr val="FF0000"/>
                </a:solidFill>
                <a:latin typeface="Merriweather"/>
                <a:ea typeface="Theano Didot"/>
              </a:rPr>
              <a:t>истинное</a:t>
            </a:r>
            <a:r>
              <a:rPr lang="en-US" sz="2800">
                <a:solidFill>
                  <a:srgbClr val="FF0000"/>
                </a:solidFill>
                <a:latin typeface="Merriweather"/>
                <a:ea typeface="Theano Didot"/>
              </a:rPr>
              <a:t>/</a:t>
            </a:r>
            <a:r>
              <a:rPr lang="ru-RU" sz="2800">
                <a:solidFill>
                  <a:srgbClr val="FF0000"/>
                </a:solidFill>
                <a:latin typeface="Merriweather"/>
                <a:ea typeface="Theano Didot"/>
              </a:rPr>
              <a:t>ложное</a:t>
            </a:r>
            <a:endParaRPr lang="ru-RU" sz="2800">
              <a:solidFill>
                <a:srgbClr val="FF0000"/>
              </a:solidFill>
              <a:latin typeface="Merriweather"/>
              <a:ea typeface="Theano Didot"/>
            </a:endParaRPr>
          </a:p>
        </p:txBody>
      </p:sp>
      <p:pic>
        <p:nvPicPr>
          <p:cNvPr id="2" name="Picture 4" descr="https://papik.pro/izobr/uploads/posts/2023-02/1677288715_papik-pro-p-illyustratsiya-k-poslovitse-povtorenie-mat-1.jpg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1973652" y="998706"/>
            <a:ext cx="5093374" cy="3820031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1">
        <p:fade thruBlk="0"/>
      </p:transition>
    </mc:Choice>
    <mc:Fallback>
      <p:transition spd="med" advClick="1">
        <p:fade thruBlk="0"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 bwMode="auto">
          <a:xfrm>
            <a:off x="1827179" y="1209561"/>
            <a:ext cx="25558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766">
              <a:defRPr/>
            </a:pPr>
            <a:r>
              <a:rPr lang="ru-RU" sz="1400" i="1">
                <a:solidFill>
                  <a:prstClr val="black"/>
                </a:solidFill>
              </a:rPr>
              <a:t>Рост количества оппозиционных забастовок привёл к усилению чрезвычайных органов</a:t>
            </a:r>
            <a:endParaRPr/>
          </a:p>
        </p:txBody>
      </p:sp>
      <p:sp>
        <p:nvSpPr>
          <p:cNvPr id="27" name="TextBox 26"/>
          <p:cNvSpPr txBox="1"/>
          <p:nvPr/>
        </p:nvSpPr>
        <p:spPr bwMode="auto">
          <a:xfrm>
            <a:off x="4681505" y="1209561"/>
            <a:ext cx="274113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766">
              <a:defRPr/>
            </a:pPr>
            <a:r>
              <a:rPr lang="ru-RU" sz="1400" b="1">
                <a:solidFill>
                  <a:srgbClr val="FF0000"/>
                </a:solidFill>
              </a:rPr>
              <a:t>7 декабря 1917 г</a:t>
            </a:r>
            <a:r>
              <a:rPr lang="ru-RU" sz="1400" b="1">
                <a:solidFill>
                  <a:prstClr val="black"/>
                </a:solidFill>
              </a:rPr>
              <a:t>. была создана </a:t>
            </a:r>
            <a:r>
              <a:rPr lang="ru-RU" sz="1400" b="1" i="1">
                <a:solidFill>
                  <a:srgbClr val="FF0000"/>
                </a:solidFill>
              </a:rPr>
              <a:t>Всероссийская чрезвычайная комиссия (ВЧК)  </a:t>
            </a:r>
            <a:r>
              <a:rPr lang="ru-RU" sz="1400" b="1">
                <a:solidFill>
                  <a:prstClr val="black"/>
                </a:solidFill>
              </a:rPr>
              <a:t>по борьбе с контрреволюцией </a:t>
            </a:r>
            <a:endParaRPr/>
          </a:p>
          <a:p>
            <a:pPr algn="ctr" defTabSz="685766">
              <a:defRPr/>
            </a:pPr>
            <a:r>
              <a:rPr lang="ru-RU" sz="1400" b="1">
                <a:solidFill>
                  <a:prstClr val="black"/>
                </a:solidFill>
              </a:rPr>
              <a:t>и саботажем</a:t>
            </a:r>
            <a:endParaRPr/>
          </a:p>
        </p:txBody>
      </p:sp>
      <p:sp>
        <p:nvSpPr>
          <p:cNvPr id="28" name="TextBox 27"/>
          <p:cNvSpPr txBox="1"/>
          <p:nvPr/>
        </p:nvSpPr>
        <p:spPr bwMode="auto">
          <a:xfrm>
            <a:off x="4773342" y="2841726"/>
            <a:ext cx="255746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766">
              <a:defRPr/>
            </a:pPr>
            <a:r>
              <a:rPr lang="ru-RU" sz="1400">
                <a:solidFill>
                  <a:prstClr val="black"/>
                </a:solidFill>
              </a:rPr>
              <a:t>ВЧК возглавил </a:t>
            </a:r>
            <a:endParaRPr/>
          </a:p>
          <a:p>
            <a:pPr algn="ctr" defTabSz="685766">
              <a:defRPr/>
            </a:pPr>
            <a:r>
              <a:rPr lang="ru-RU" sz="1400" b="1" i="1">
                <a:solidFill>
                  <a:srgbClr val="FF0000"/>
                </a:solidFill>
              </a:rPr>
              <a:t>Феликс </a:t>
            </a:r>
            <a:r>
              <a:rPr lang="ru-RU" sz="1400" b="1" i="1">
                <a:solidFill>
                  <a:srgbClr val="FF0000"/>
                </a:solidFill>
              </a:rPr>
              <a:t>Эдмундович</a:t>
            </a:r>
            <a:r>
              <a:rPr lang="ru-RU" sz="1400" b="1" i="1">
                <a:solidFill>
                  <a:srgbClr val="FF0000"/>
                </a:solidFill>
              </a:rPr>
              <a:t> Дзержинский</a:t>
            </a:r>
            <a:endParaRPr/>
          </a:p>
        </p:txBody>
      </p:sp>
      <p:sp>
        <p:nvSpPr>
          <p:cNvPr id="32" name="TextBox 31"/>
          <p:cNvSpPr txBox="1"/>
          <p:nvPr/>
        </p:nvSpPr>
        <p:spPr bwMode="auto">
          <a:xfrm>
            <a:off x="1827179" y="2734004"/>
            <a:ext cx="25558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766">
              <a:defRPr/>
            </a:pPr>
            <a:r>
              <a:rPr lang="ru-RU" sz="1400" b="1">
                <a:solidFill>
                  <a:prstClr val="black"/>
                </a:solidFill>
              </a:rPr>
              <a:t>Задачей чекистов было пресечение любых контрреволюционных действий</a:t>
            </a:r>
            <a:endParaRPr/>
          </a:p>
        </p:txBody>
      </p:sp>
      <p:cxnSp>
        <p:nvCxnSpPr>
          <p:cNvPr id="19" name="Прямая со стрелкой 18"/>
          <p:cNvCxnSpPr>
            <a:cxnSpLocks/>
          </p:cNvCxnSpPr>
          <p:nvPr/>
        </p:nvCxnSpPr>
        <p:spPr bwMode="auto">
          <a:xfrm>
            <a:off x="4440205" y="1677533"/>
            <a:ext cx="241300" cy="0"/>
          </a:xfrm>
          <a:prstGeom prst="straightConnector1">
            <a:avLst/>
          </a:prstGeom>
          <a:ln w="31750" cap="rnd">
            <a:solidFill>
              <a:srgbClr val="A6A608"/>
            </a:solidFill>
            <a:round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cxnSpLocks/>
          </p:cNvCxnSpPr>
          <p:nvPr/>
        </p:nvCxnSpPr>
        <p:spPr bwMode="auto">
          <a:xfrm flipH="1" flipV="1">
            <a:off x="4440205" y="3211058"/>
            <a:ext cx="241300" cy="0"/>
          </a:xfrm>
          <a:prstGeom prst="straightConnector1">
            <a:avLst/>
          </a:prstGeom>
          <a:ln w="31750" cap="rnd">
            <a:solidFill>
              <a:srgbClr val="A6A608"/>
            </a:solidFill>
            <a:round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cxnSpLocks/>
          </p:cNvCxnSpPr>
          <p:nvPr/>
        </p:nvCxnSpPr>
        <p:spPr bwMode="auto">
          <a:xfrm>
            <a:off x="6057071" y="2387232"/>
            <a:ext cx="0" cy="212603"/>
          </a:xfrm>
          <a:prstGeom prst="straightConnector1">
            <a:avLst/>
          </a:prstGeom>
          <a:ln w="31750" cap="rnd">
            <a:solidFill>
              <a:srgbClr val="A6A608"/>
            </a:solidFill>
            <a:round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 bwMode="auto">
          <a:xfrm>
            <a:off x="778215" y="386416"/>
            <a:ext cx="759324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685715">
              <a:defRPr/>
            </a:pPr>
            <a:r>
              <a:rPr lang="ru-RU" sz="2800" b="1" u="sng">
                <a:solidFill>
                  <a:srgbClr val="FF0000"/>
                </a:solidFill>
                <a:latin typeface="Merriweather"/>
                <a:ea typeface="Theano Didot"/>
              </a:rPr>
              <a:t>Чрезвычайные органы</a:t>
            </a:r>
            <a:endParaRPr/>
          </a:p>
        </p:txBody>
      </p:sp>
      <p:pic>
        <p:nvPicPr>
          <p:cNvPr id="1026" name="Picture 2" descr="C:\Users\Чуприна\Desktop\XB09OcCitVU.jpg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6976872" y="2099443"/>
            <a:ext cx="2167128" cy="30440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1">
        <p:fade thruBlk="0"/>
      </p:transition>
    </mc:Choice>
    <mc:Fallback>
      <p:transition spd="med" advClick="1">
        <p:fade thruBlk="0"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0"/>
            <a:ext cx="9144000" cy="5143500"/>
          </a:xfrm>
          <a:prstGeom prst="rect">
            <a:avLst/>
          </a:prstGeom>
        </p:spPr>
      </p:pic>
      <p:grpSp>
        <p:nvGrpSpPr>
          <p:cNvPr id="3" name="Группа 2"/>
          <p:cNvGrpSpPr/>
          <p:nvPr/>
        </p:nvGrpSpPr>
        <p:grpSpPr bwMode="auto">
          <a:xfrm>
            <a:off x="358777" y="1697199"/>
            <a:ext cx="4154857" cy="1735549"/>
            <a:chOff x="358776" y="1577920"/>
            <a:chExt cx="4154857" cy="1735549"/>
          </a:xfrm>
        </p:grpSpPr>
        <p:sp>
          <p:nvSpPr>
            <p:cNvPr id="11" name="Прямоугольник 10"/>
            <p:cNvSpPr/>
            <p:nvPr/>
          </p:nvSpPr>
          <p:spPr bwMode="auto">
            <a:xfrm>
              <a:off x="358776" y="1577920"/>
              <a:ext cx="4033837" cy="430887"/>
            </a:xfrm>
            <a:prstGeom prst="rect">
              <a:avLst/>
            </a:prstGeom>
            <a:grpFill/>
          </p:spPr>
          <p:txBody>
            <a:bodyPr wrap="square" lIns="0" tIns="0" rIns="0" bIns="0">
              <a:spAutoFit/>
            </a:bodyPr>
            <a:lstStyle/>
            <a:p>
              <a:pPr defTabSz="685749">
                <a:defRPr/>
              </a:pPr>
              <a:r>
                <a:rPr lang="ru-RU" sz="2800" u="sng">
                  <a:solidFill>
                    <a:srgbClr val="FFDC5A"/>
                  </a:solidFill>
                  <a:latin typeface="Merriweather"/>
                </a:rPr>
                <a:t>5. Брестский мир</a:t>
              </a:r>
              <a:endParaRPr/>
            </a:p>
          </p:txBody>
        </p:sp>
        <p:sp>
          <p:nvSpPr>
            <p:cNvPr id="12" name="Прямоугольник 11"/>
            <p:cNvSpPr/>
            <p:nvPr/>
          </p:nvSpPr>
          <p:spPr bwMode="auto">
            <a:xfrm>
              <a:off x="358776" y="2142892"/>
              <a:ext cx="4154857" cy="1170577"/>
            </a:xfrm>
            <a:prstGeom prst="rect">
              <a:avLst/>
            </a:prstGeom>
            <a:grpFill/>
          </p:spPr>
          <p:txBody>
            <a:bodyPr wrap="square" lIns="0" tIns="0" rIns="0" bIns="0">
              <a:spAutoFit/>
            </a:bodyPr>
            <a:lstStyle/>
            <a:p>
              <a:pPr defTabSz="685749">
                <a:lnSpc>
                  <a:spcPct val="110000"/>
                </a:lnSpc>
                <a:defRPr/>
              </a:pPr>
              <a:r>
                <a:rPr lang="ru-RU" sz="1400">
                  <a:solidFill>
                    <a:prstClr val="white"/>
                  </a:solidFill>
                </a:rPr>
                <a:t>В ноябре 1917 года Троцкий, занимавший пост народного комиссара по иностранным делам, обратился к правительствам воюющих государств с предложением о демократическом мире. </a:t>
              </a:r>
              <a:endParaRPr/>
            </a:p>
          </p:txBody>
        </p:sp>
      </p:grpSp>
      <p:pic>
        <p:nvPicPr>
          <p:cNvPr id="12290" name="Picture 2" descr="ÐÐ°ÑÑÐ¸Ð½ÐºÐ¸ Ð¿Ð¾ Ð·Ð°Ð¿ÑÐ¾ÑÑ ÑÑÐ¾ÑÐºÐ¸Ð¹ 1918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4717916" y="842339"/>
            <a:ext cx="4426086" cy="34861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1">
        <p:fade thruBlk="0"/>
      </p:transition>
    </mc:Choice>
    <mc:Fallback>
      <p:transition spd="med" advClick="1">
        <p:fade thruBlk="0"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0"/>
            <a:ext cx="9144000" cy="5143500"/>
          </a:xfrm>
          <a:prstGeom prst="rect">
            <a:avLst/>
          </a:prstGeom>
        </p:spPr>
      </p:pic>
      <p:grpSp>
        <p:nvGrpSpPr>
          <p:cNvPr id="2" name="Группа 1"/>
          <p:cNvGrpSpPr/>
          <p:nvPr/>
        </p:nvGrpSpPr>
        <p:grpSpPr bwMode="auto">
          <a:xfrm>
            <a:off x="358776" y="1419912"/>
            <a:ext cx="5416138" cy="2297381"/>
            <a:chOff x="358776" y="1723282"/>
            <a:chExt cx="5416138" cy="2297381"/>
          </a:xfrm>
        </p:grpSpPr>
        <p:sp>
          <p:nvSpPr>
            <p:cNvPr id="4" name="Прямоугольник 3"/>
            <p:cNvSpPr/>
            <p:nvPr/>
          </p:nvSpPr>
          <p:spPr bwMode="auto">
            <a:xfrm>
              <a:off x="358776" y="1723282"/>
              <a:ext cx="3537828" cy="1292662"/>
            </a:xfrm>
            <a:prstGeom prst="rect">
              <a:avLst/>
            </a:prstGeom>
            <a:grpFill/>
          </p:spPr>
          <p:txBody>
            <a:bodyPr wrap="none" lIns="0" tIns="0" rIns="0" bIns="0">
              <a:spAutoFit/>
            </a:bodyPr>
            <a:lstStyle/>
            <a:p>
              <a:pPr defTabSz="685749">
                <a:defRPr/>
              </a:pPr>
              <a:r>
                <a:rPr lang="ru-RU" sz="4200" i="1" u="sng">
                  <a:solidFill>
                    <a:srgbClr val="FFDC5A"/>
                  </a:solidFill>
                  <a:latin typeface="Merriweather"/>
                </a:rPr>
                <a:t>Сепаратный </a:t>
              </a:r>
              <a:endParaRPr/>
            </a:p>
            <a:p>
              <a:pPr defTabSz="685749">
                <a:defRPr/>
              </a:pPr>
              <a:r>
                <a:rPr lang="ru-RU" sz="4200" i="1" u="sng">
                  <a:solidFill>
                    <a:srgbClr val="FFDC5A"/>
                  </a:solidFill>
                  <a:latin typeface="Merriweather"/>
                </a:rPr>
                <a:t>мир </a:t>
              </a:r>
              <a:r>
                <a:rPr lang="ru-RU" sz="4200">
                  <a:solidFill>
                    <a:srgbClr val="FFDC5A"/>
                  </a:solidFill>
                  <a:latin typeface="Merriweather"/>
                </a:rPr>
                <a:t>—</a:t>
              </a:r>
              <a:endParaRPr/>
            </a:p>
          </p:txBody>
        </p:sp>
        <p:sp>
          <p:nvSpPr>
            <p:cNvPr id="7" name="Прямоугольник 6"/>
            <p:cNvSpPr/>
            <p:nvPr/>
          </p:nvSpPr>
          <p:spPr bwMode="auto">
            <a:xfrm>
              <a:off x="358776" y="3073288"/>
              <a:ext cx="5416138" cy="947375"/>
            </a:xfrm>
            <a:prstGeom prst="rect">
              <a:avLst/>
            </a:prstGeom>
            <a:grpFill/>
          </p:spPr>
          <p:txBody>
            <a:bodyPr wrap="square" lIns="0" tIns="0" rIns="0" bIns="0">
              <a:spAutoFit/>
            </a:bodyPr>
            <a:lstStyle/>
            <a:p>
              <a:pPr defTabSz="685749">
                <a:lnSpc>
                  <a:spcPct val="113999"/>
                </a:lnSpc>
                <a:defRPr/>
              </a:pPr>
              <a:r>
                <a:rPr lang="ru-RU" sz="1800">
                  <a:solidFill>
                    <a:prstClr val="white"/>
                  </a:solidFill>
                  <a:latin typeface="Merriweather"/>
                </a:rPr>
                <a:t>мир, заключённый одним из участников воюющей коалиции без согласия других союзников. </a:t>
              </a:r>
              <a:endParaRPr/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 rot="10800000" flipV="1">
            <a:off x="5838825" y="1293779"/>
            <a:ext cx="3305176" cy="25486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1">
        <p:fade thruBlk="0"/>
      </p:transition>
    </mc:Choice>
    <mc:Fallback>
      <p:transition spd="med" advClick="1">
        <p:fade thruBlk="0"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 bwMode="auto">
          <a:xfrm>
            <a:off x="1827179" y="1209561"/>
            <a:ext cx="25558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766">
              <a:defRPr/>
            </a:pPr>
            <a:r>
              <a:rPr lang="ru-RU" sz="1400" i="1">
                <a:solidFill>
                  <a:prstClr val="black"/>
                </a:solidFill>
              </a:rPr>
              <a:t>Троцкий считал, </a:t>
            </a:r>
            <a:endParaRPr/>
          </a:p>
          <a:p>
            <a:pPr algn="ctr" defTabSz="685766">
              <a:defRPr/>
            </a:pPr>
            <a:r>
              <a:rPr lang="ru-RU" sz="1400" i="1">
                <a:solidFill>
                  <a:prstClr val="black"/>
                </a:solidFill>
              </a:rPr>
              <a:t>что Германия уже </a:t>
            </a:r>
            <a:endParaRPr/>
          </a:p>
          <a:p>
            <a:pPr algn="ctr" defTabSz="685766">
              <a:defRPr/>
            </a:pPr>
            <a:r>
              <a:rPr lang="ru-RU" sz="1400" i="1">
                <a:solidFill>
                  <a:prstClr val="black"/>
                </a:solidFill>
              </a:rPr>
              <a:t>не способна на крупные наступательные операции</a:t>
            </a:r>
            <a:endParaRPr/>
          </a:p>
        </p:txBody>
      </p:sp>
      <p:sp>
        <p:nvSpPr>
          <p:cNvPr id="27" name="TextBox 26"/>
          <p:cNvSpPr txBox="1"/>
          <p:nvPr/>
        </p:nvSpPr>
        <p:spPr bwMode="auto">
          <a:xfrm>
            <a:off x="4681504" y="1308201"/>
            <a:ext cx="274113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766">
              <a:defRPr/>
            </a:pPr>
            <a:r>
              <a:rPr lang="ru-RU" sz="1400" b="1">
                <a:solidFill>
                  <a:prstClr val="black"/>
                </a:solidFill>
              </a:rPr>
              <a:t>Большевикам нет необходимости вести </a:t>
            </a:r>
            <a:endParaRPr/>
          </a:p>
          <a:p>
            <a:pPr algn="ctr" defTabSz="685766">
              <a:defRPr/>
            </a:pPr>
            <a:r>
              <a:rPr lang="ru-RU" sz="1400" b="1">
                <a:solidFill>
                  <a:prstClr val="black"/>
                </a:solidFill>
              </a:rPr>
              <a:t>с Германией переговоры</a:t>
            </a:r>
            <a:endParaRPr/>
          </a:p>
        </p:txBody>
      </p:sp>
      <p:sp>
        <p:nvSpPr>
          <p:cNvPr id="28" name="TextBox 27"/>
          <p:cNvSpPr txBox="1"/>
          <p:nvPr/>
        </p:nvSpPr>
        <p:spPr bwMode="auto">
          <a:xfrm>
            <a:off x="4773341" y="2734004"/>
            <a:ext cx="25574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766">
              <a:defRPr/>
            </a:pPr>
            <a:r>
              <a:rPr lang="ru-RU" sz="1400" i="1">
                <a:solidFill>
                  <a:prstClr val="black"/>
                </a:solidFill>
              </a:rPr>
              <a:t>Троцкий допускал сепаратный мир только </a:t>
            </a:r>
            <a:endParaRPr/>
          </a:p>
          <a:p>
            <a:pPr algn="ctr" defTabSz="685766">
              <a:defRPr/>
            </a:pPr>
            <a:r>
              <a:rPr lang="ru-RU" sz="1400" i="1">
                <a:solidFill>
                  <a:prstClr val="black"/>
                </a:solidFill>
              </a:rPr>
              <a:t>в случае немецкого наступления</a:t>
            </a:r>
            <a:endParaRPr/>
          </a:p>
        </p:txBody>
      </p:sp>
      <p:sp>
        <p:nvSpPr>
          <p:cNvPr id="32" name="TextBox 31"/>
          <p:cNvSpPr txBox="1"/>
          <p:nvPr/>
        </p:nvSpPr>
        <p:spPr bwMode="auto">
          <a:xfrm>
            <a:off x="1827179" y="2841725"/>
            <a:ext cx="255587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766">
              <a:defRPr/>
            </a:pPr>
            <a:r>
              <a:rPr lang="ru-RU" sz="1400" b="1">
                <a:solidFill>
                  <a:prstClr val="black"/>
                </a:solidFill>
              </a:rPr>
              <a:t>Это бы показало всем, </a:t>
            </a:r>
            <a:endParaRPr/>
          </a:p>
          <a:p>
            <a:pPr algn="ctr" defTabSz="685766">
              <a:defRPr/>
            </a:pPr>
            <a:r>
              <a:rPr lang="ru-RU" sz="1400" b="1">
                <a:solidFill>
                  <a:prstClr val="black"/>
                </a:solidFill>
              </a:rPr>
              <a:t>что мир стал вынужденной мерой</a:t>
            </a:r>
            <a:endParaRPr/>
          </a:p>
        </p:txBody>
      </p:sp>
      <p:cxnSp>
        <p:nvCxnSpPr>
          <p:cNvPr id="19" name="Прямая со стрелкой 18"/>
          <p:cNvCxnSpPr>
            <a:cxnSpLocks/>
          </p:cNvCxnSpPr>
          <p:nvPr/>
        </p:nvCxnSpPr>
        <p:spPr bwMode="auto">
          <a:xfrm>
            <a:off x="4440205" y="1677533"/>
            <a:ext cx="241300" cy="0"/>
          </a:xfrm>
          <a:prstGeom prst="straightConnector1">
            <a:avLst/>
          </a:prstGeom>
          <a:ln w="31750" cap="rnd">
            <a:solidFill>
              <a:srgbClr val="A6A608"/>
            </a:solidFill>
            <a:round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cxnSpLocks/>
          </p:cNvCxnSpPr>
          <p:nvPr/>
        </p:nvCxnSpPr>
        <p:spPr bwMode="auto">
          <a:xfrm flipH="1" flipV="1">
            <a:off x="4440205" y="3211058"/>
            <a:ext cx="241300" cy="0"/>
          </a:xfrm>
          <a:prstGeom prst="straightConnector1">
            <a:avLst/>
          </a:prstGeom>
          <a:ln w="31750" cap="rnd">
            <a:solidFill>
              <a:srgbClr val="A6A608"/>
            </a:solidFill>
            <a:round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cxnSpLocks/>
          </p:cNvCxnSpPr>
          <p:nvPr/>
        </p:nvCxnSpPr>
        <p:spPr bwMode="auto">
          <a:xfrm>
            <a:off x="6057071" y="2387232"/>
            <a:ext cx="0" cy="212603"/>
          </a:xfrm>
          <a:prstGeom prst="straightConnector1">
            <a:avLst/>
          </a:prstGeom>
          <a:ln w="31750" cap="rnd">
            <a:solidFill>
              <a:srgbClr val="A6A608"/>
            </a:solidFill>
            <a:round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 bwMode="auto">
          <a:xfrm>
            <a:off x="358776" y="376238"/>
            <a:ext cx="84264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766">
              <a:defRPr/>
            </a:pPr>
            <a:r>
              <a:rPr lang="ru-RU" sz="2800" b="1" u="sng">
                <a:solidFill>
                  <a:srgbClr val="FF0000"/>
                </a:solidFill>
                <a:latin typeface="Merriweather"/>
                <a:ea typeface="Theano Didot"/>
              </a:rPr>
              <a:t>Вопрос о мире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1">
        <p:fade thruBlk="0"/>
      </p:transition>
    </mc:Choice>
    <mc:Fallback>
      <p:transition spd="med" advClick="1">
        <p:fade thruBlk="0"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blipFill>
          <a:blip r:embed="rId2">
            <a:lum/>
          </a:blip>
          <a:srcRect l="0" t="9016" r="0" b="9016"/>
          <a:stretch/>
        </a:blip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auto">
          <a:xfrm>
            <a:off x="2" y="0"/>
            <a:ext cx="3284536" cy="514350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783">
              <a:defRPr/>
            </a:pPr>
            <a:endParaRPr lang="ru-RU" sz="1000">
              <a:solidFill>
                <a:prstClr val="white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 bwMode="auto">
          <a:xfrm>
            <a:off x="295884" y="980609"/>
            <a:ext cx="269276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766">
              <a:lnSpc>
                <a:spcPct val="125000"/>
              </a:lnSpc>
              <a:defRPr/>
            </a:pPr>
            <a:r>
              <a:rPr lang="ru-RU" sz="1800" b="1">
                <a:solidFill>
                  <a:srgbClr val="FF0000"/>
                </a:solidFill>
                <a:latin typeface="Merriweather"/>
              </a:rPr>
              <a:t>20 ноября 1917 г. -  </a:t>
            </a:r>
            <a:r>
              <a:rPr lang="ru-RU" sz="1800" i="1">
                <a:latin typeface="Merriweather"/>
              </a:rPr>
              <a:t>переговоры начались в Брест-</a:t>
            </a:r>
            <a:r>
              <a:rPr lang="ru-RU" sz="1800" i="1">
                <a:latin typeface="Merriweather"/>
              </a:rPr>
              <a:t>Литовске</a:t>
            </a:r>
            <a:r>
              <a:rPr lang="ru-RU" sz="1800">
                <a:latin typeface="Merriweather"/>
              </a:rPr>
              <a:t>, где находилась Ставка германского командования </a:t>
            </a:r>
            <a:endParaRPr/>
          </a:p>
          <a:p>
            <a:pPr algn="ctr" defTabSz="685766">
              <a:lnSpc>
                <a:spcPct val="125000"/>
              </a:lnSpc>
              <a:defRPr/>
            </a:pPr>
            <a:r>
              <a:rPr lang="ru-RU" sz="1800">
                <a:latin typeface="Merriweather"/>
              </a:rPr>
              <a:t>на Восточном фронте. 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1">
        <p:fade thruBlk="0"/>
      </p:transition>
    </mc:Choice>
    <mc:Fallback>
      <p:transition spd="med" advClick="1">
        <p:fade thruBlk="0"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 bwMode="auto">
          <a:xfrm>
            <a:off x="389787" y="1317283"/>
            <a:ext cx="253841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766">
              <a:defRPr/>
            </a:pPr>
            <a:r>
              <a:rPr lang="ru-RU" sz="1400" b="1">
                <a:solidFill>
                  <a:prstClr val="black"/>
                </a:solidFill>
              </a:rPr>
              <a:t>В декабре </a:t>
            </a:r>
            <a:endParaRPr/>
          </a:p>
          <a:p>
            <a:pPr algn="ctr" defTabSz="685766">
              <a:defRPr/>
            </a:pPr>
            <a:r>
              <a:rPr lang="ru-RU" sz="1400" b="1">
                <a:solidFill>
                  <a:prstClr val="black"/>
                </a:solidFill>
              </a:rPr>
              <a:t>1917 года переговоры продолжились</a:t>
            </a:r>
            <a:endParaRPr/>
          </a:p>
        </p:txBody>
      </p:sp>
      <p:sp>
        <p:nvSpPr>
          <p:cNvPr id="26" name="TextBox 25"/>
          <p:cNvSpPr txBox="1"/>
          <p:nvPr/>
        </p:nvSpPr>
        <p:spPr bwMode="auto">
          <a:xfrm>
            <a:off x="3259879" y="1317283"/>
            <a:ext cx="255587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766">
              <a:defRPr/>
            </a:pPr>
            <a:r>
              <a:rPr lang="ru-RU" sz="1400" i="1">
                <a:solidFill>
                  <a:prstClr val="black"/>
                </a:solidFill>
              </a:rPr>
              <a:t>Троцкий, возглавлявший советскую делегацию, старался их затянуть</a:t>
            </a:r>
            <a:endParaRPr/>
          </a:p>
        </p:txBody>
      </p:sp>
      <p:sp>
        <p:nvSpPr>
          <p:cNvPr id="27" name="TextBox 26"/>
          <p:cNvSpPr txBox="1"/>
          <p:nvPr/>
        </p:nvSpPr>
        <p:spPr bwMode="auto">
          <a:xfrm>
            <a:off x="6227764" y="1209561"/>
            <a:ext cx="255746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766">
              <a:defRPr/>
            </a:pPr>
            <a:r>
              <a:rPr lang="ru-RU" sz="1400" b="1">
                <a:solidFill>
                  <a:prstClr val="black"/>
                </a:solidFill>
              </a:rPr>
              <a:t>Германия потребовала отторгнуть от России Польшу, Литву, Беларусь </a:t>
            </a:r>
            <a:endParaRPr/>
          </a:p>
          <a:p>
            <a:pPr algn="ctr" defTabSz="685766">
              <a:defRPr/>
            </a:pPr>
            <a:r>
              <a:rPr lang="ru-RU" sz="1400" b="1">
                <a:solidFill>
                  <a:prstClr val="black"/>
                </a:solidFill>
              </a:rPr>
              <a:t>и часть Латвии </a:t>
            </a:r>
            <a:endParaRPr/>
          </a:p>
        </p:txBody>
      </p:sp>
      <p:sp>
        <p:nvSpPr>
          <p:cNvPr id="28" name="TextBox 27"/>
          <p:cNvSpPr txBox="1"/>
          <p:nvPr/>
        </p:nvSpPr>
        <p:spPr bwMode="auto">
          <a:xfrm>
            <a:off x="6227760" y="2841726"/>
            <a:ext cx="255746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766">
              <a:defRPr/>
            </a:pPr>
            <a:r>
              <a:rPr lang="ru-RU" sz="1400" i="1">
                <a:solidFill>
                  <a:prstClr val="black"/>
                </a:solidFill>
              </a:rPr>
              <a:t>Троцкий остановил процесс переговоров </a:t>
            </a:r>
            <a:endParaRPr/>
          </a:p>
          <a:p>
            <a:pPr algn="ctr" defTabSz="685766">
              <a:defRPr/>
            </a:pPr>
            <a:r>
              <a:rPr lang="ru-RU" sz="1400" i="1">
                <a:solidFill>
                  <a:prstClr val="black"/>
                </a:solidFill>
              </a:rPr>
              <a:t>с Германией</a:t>
            </a:r>
            <a:endParaRPr/>
          </a:p>
        </p:txBody>
      </p:sp>
      <p:sp>
        <p:nvSpPr>
          <p:cNvPr id="31" name="TextBox 30"/>
          <p:cNvSpPr txBox="1"/>
          <p:nvPr/>
        </p:nvSpPr>
        <p:spPr bwMode="auto">
          <a:xfrm>
            <a:off x="377826" y="2841726"/>
            <a:ext cx="255746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766">
              <a:defRPr/>
            </a:pPr>
            <a:r>
              <a:rPr lang="ru-RU" sz="1400">
                <a:solidFill>
                  <a:prstClr val="black"/>
                </a:solidFill>
              </a:rPr>
              <a:t> </a:t>
            </a:r>
            <a:r>
              <a:rPr lang="ru-RU" sz="1400" i="1">
                <a:solidFill>
                  <a:prstClr val="black"/>
                </a:solidFill>
              </a:rPr>
              <a:t>23 февраля 1918 года советскому правительству был выдвинут ультиматум</a:t>
            </a:r>
            <a:endParaRPr/>
          </a:p>
        </p:txBody>
      </p:sp>
      <p:sp>
        <p:nvSpPr>
          <p:cNvPr id="32" name="TextBox 31"/>
          <p:cNvSpPr txBox="1"/>
          <p:nvPr/>
        </p:nvSpPr>
        <p:spPr bwMode="auto">
          <a:xfrm>
            <a:off x="3301998" y="2841726"/>
            <a:ext cx="255587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766">
              <a:defRPr/>
            </a:pPr>
            <a:r>
              <a:rPr lang="ru-RU" sz="1400" b="1">
                <a:solidFill>
                  <a:prstClr val="black"/>
                </a:solidFill>
              </a:rPr>
              <a:t>Ответом стало </a:t>
            </a:r>
            <a:endParaRPr/>
          </a:p>
          <a:p>
            <a:pPr algn="ctr" defTabSz="685766">
              <a:defRPr/>
            </a:pPr>
            <a:r>
              <a:rPr lang="ru-RU" sz="1400" b="1">
                <a:solidFill>
                  <a:prstClr val="black"/>
                </a:solidFill>
              </a:rPr>
              <a:t>наступление германских войск </a:t>
            </a:r>
            <a:endParaRPr/>
          </a:p>
        </p:txBody>
      </p:sp>
      <p:cxnSp>
        <p:nvCxnSpPr>
          <p:cNvPr id="17" name="Прямая со стрелкой 16"/>
          <p:cNvCxnSpPr>
            <a:cxnSpLocks/>
          </p:cNvCxnSpPr>
          <p:nvPr/>
        </p:nvCxnSpPr>
        <p:spPr bwMode="auto">
          <a:xfrm>
            <a:off x="2973389" y="1677533"/>
            <a:ext cx="241300" cy="0"/>
          </a:xfrm>
          <a:prstGeom prst="straightConnector1">
            <a:avLst/>
          </a:prstGeom>
          <a:ln w="31750" cap="rnd">
            <a:solidFill>
              <a:srgbClr val="A6A608"/>
            </a:solidFill>
            <a:round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cxnSpLocks/>
          </p:cNvCxnSpPr>
          <p:nvPr/>
        </p:nvCxnSpPr>
        <p:spPr bwMode="auto">
          <a:xfrm>
            <a:off x="5889626" y="1677533"/>
            <a:ext cx="241300" cy="0"/>
          </a:xfrm>
          <a:prstGeom prst="straightConnector1">
            <a:avLst/>
          </a:prstGeom>
          <a:ln w="31750" cap="rnd">
            <a:solidFill>
              <a:srgbClr val="A6A608"/>
            </a:solidFill>
            <a:round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cxnSpLocks/>
          </p:cNvCxnSpPr>
          <p:nvPr/>
        </p:nvCxnSpPr>
        <p:spPr bwMode="auto">
          <a:xfrm flipH="1" flipV="1">
            <a:off x="5889626" y="3211058"/>
            <a:ext cx="241300" cy="0"/>
          </a:xfrm>
          <a:prstGeom prst="straightConnector1">
            <a:avLst/>
          </a:prstGeom>
          <a:ln w="31750" cap="rnd">
            <a:solidFill>
              <a:srgbClr val="A6A608"/>
            </a:solidFill>
            <a:round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>
            <a:cxnSpLocks/>
          </p:cNvCxnSpPr>
          <p:nvPr/>
        </p:nvCxnSpPr>
        <p:spPr bwMode="auto">
          <a:xfrm flipH="1" flipV="1">
            <a:off x="2963864" y="3211058"/>
            <a:ext cx="241300" cy="0"/>
          </a:xfrm>
          <a:prstGeom prst="straightConnector1">
            <a:avLst/>
          </a:prstGeom>
          <a:ln w="31750" cap="rnd">
            <a:solidFill>
              <a:srgbClr val="A6A608"/>
            </a:solidFill>
            <a:round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cxnSpLocks/>
          </p:cNvCxnSpPr>
          <p:nvPr/>
        </p:nvCxnSpPr>
        <p:spPr bwMode="auto">
          <a:xfrm>
            <a:off x="7506492" y="2372074"/>
            <a:ext cx="0" cy="212603"/>
          </a:xfrm>
          <a:prstGeom prst="straightConnector1">
            <a:avLst/>
          </a:prstGeom>
          <a:ln w="31750" cap="rnd">
            <a:solidFill>
              <a:srgbClr val="A6A608"/>
            </a:solidFill>
            <a:round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 bwMode="auto">
          <a:xfrm>
            <a:off x="358776" y="376238"/>
            <a:ext cx="84264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766">
              <a:defRPr/>
            </a:pPr>
            <a:r>
              <a:rPr lang="ru-RU" sz="2800" b="1" u="sng">
                <a:solidFill>
                  <a:srgbClr val="FF0000"/>
                </a:solidFill>
                <a:latin typeface="Merriweather"/>
                <a:ea typeface="Theano Didot"/>
              </a:rPr>
              <a:t>Переговоры в Брест-</a:t>
            </a:r>
            <a:r>
              <a:rPr lang="ru-RU" sz="2800" b="1" u="sng">
                <a:solidFill>
                  <a:srgbClr val="FF0000"/>
                </a:solidFill>
                <a:latin typeface="Merriweather"/>
                <a:ea typeface="Theano Didot"/>
              </a:rPr>
              <a:t>Литовске</a:t>
            </a:r>
            <a:endParaRPr lang="ru-RU" sz="2800" b="1" u="sng">
              <a:solidFill>
                <a:srgbClr val="FF0000"/>
              </a:solidFill>
              <a:latin typeface="Merriweather"/>
              <a:ea typeface="Theano Dido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1">
        <p:fade thruBlk="0"/>
      </p:transition>
    </mc:Choice>
    <mc:Fallback>
      <p:transition spd="med" advClick="1">
        <p:fade thruBlk="0"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 bwMode="auto">
          <a:xfrm>
            <a:off x="1364924" y="2241712"/>
            <a:ext cx="2558115" cy="1117277"/>
          </a:xfrm>
          <a:prstGeom prst="roundRect">
            <a:avLst>
              <a:gd name="adj" fmla="val 16667"/>
            </a:avLst>
          </a:prstGeom>
          <a:noFill/>
          <a:ln w="15875">
            <a:solidFill>
              <a:srgbClr val="A6A608">
                <a:alpha val="75000"/>
              </a:srgbClr>
            </a:solidFill>
          </a:ln>
        </p:spPr>
        <p:txBody>
          <a:bodyPr wrap="square" tIns="180000" bIns="180000" rtlCol="0">
            <a:noAutofit/>
          </a:bodyPr>
          <a:lstStyle/>
          <a:p>
            <a:pPr algn="ctr" defTabSz="685715">
              <a:defRPr/>
            </a:pPr>
            <a:endParaRPr lang="ru-RU" sz="1400" b="1">
              <a:solidFill>
                <a:prstClr val="black"/>
              </a:solidFill>
              <a:ea typeface="Roboto"/>
              <a:cs typeface="Roboto"/>
            </a:endParaRPr>
          </a:p>
        </p:txBody>
      </p:sp>
      <p:sp>
        <p:nvSpPr>
          <p:cNvPr id="17" name="TextBox 16"/>
          <p:cNvSpPr txBox="1"/>
          <p:nvPr/>
        </p:nvSpPr>
        <p:spPr bwMode="auto">
          <a:xfrm>
            <a:off x="4281814" y="3511017"/>
            <a:ext cx="3497262" cy="640551"/>
          </a:xfrm>
          <a:prstGeom prst="roundRect">
            <a:avLst>
              <a:gd name="adj" fmla="val 16667"/>
            </a:avLst>
          </a:prstGeom>
          <a:noFill/>
          <a:ln w="15875" cap="rnd">
            <a:solidFill>
              <a:schemeClr val="tx1">
                <a:lumMod val="75000"/>
                <a:lumOff val="25000"/>
                <a:alpha val="75000"/>
              </a:schemeClr>
            </a:solidFill>
            <a:prstDash val="sysDot"/>
          </a:ln>
        </p:spPr>
        <p:txBody>
          <a:bodyPr wrap="square" tIns="180000" bIns="180000" rtlCol="0">
            <a:spAutoFit/>
          </a:bodyPr>
          <a:lstStyle/>
          <a:p>
            <a:pPr algn="ctr" defTabSz="685715">
              <a:defRPr/>
            </a:pPr>
            <a:endParaRPr lang="ru-RU" sz="1400">
              <a:solidFill>
                <a:prstClr val="black"/>
              </a:solidFill>
              <a:ea typeface="Roboto"/>
              <a:cs typeface="Roboto"/>
            </a:endParaRPr>
          </a:p>
        </p:txBody>
      </p:sp>
      <p:sp>
        <p:nvSpPr>
          <p:cNvPr id="18" name="TextBox 17"/>
          <p:cNvSpPr txBox="1"/>
          <p:nvPr/>
        </p:nvSpPr>
        <p:spPr bwMode="auto">
          <a:xfrm>
            <a:off x="4281814" y="1446152"/>
            <a:ext cx="3497262" cy="640551"/>
          </a:xfrm>
          <a:prstGeom prst="roundRect">
            <a:avLst>
              <a:gd name="adj" fmla="val 16667"/>
            </a:avLst>
          </a:prstGeom>
          <a:noFill/>
          <a:ln w="15875" cap="rnd">
            <a:solidFill>
              <a:schemeClr val="tx1">
                <a:lumMod val="75000"/>
                <a:lumOff val="25000"/>
                <a:alpha val="75000"/>
              </a:schemeClr>
            </a:solidFill>
            <a:prstDash val="sysDot"/>
          </a:ln>
        </p:spPr>
        <p:txBody>
          <a:bodyPr wrap="square" tIns="180000" bIns="180000" rtlCol="0">
            <a:spAutoFit/>
          </a:bodyPr>
          <a:lstStyle/>
          <a:p>
            <a:pPr algn="ctr" defTabSz="685715">
              <a:defRPr/>
            </a:pPr>
            <a:endParaRPr lang="ru-RU" sz="1400">
              <a:solidFill>
                <a:prstClr val="black"/>
              </a:solidFill>
              <a:ea typeface="Roboto"/>
              <a:cs typeface="Roboto"/>
            </a:endParaRPr>
          </a:p>
        </p:txBody>
      </p:sp>
      <p:sp>
        <p:nvSpPr>
          <p:cNvPr id="20" name="TextBox 19"/>
          <p:cNvSpPr txBox="1"/>
          <p:nvPr/>
        </p:nvSpPr>
        <p:spPr bwMode="auto">
          <a:xfrm>
            <a:off x="4281814" y="2479146"/>
            <a:ext cx="3497262" cy="640551"/>
          </a:xfrm>
          <a:prstGeom prst="roundRect">
            <a:avLst>
              <a:gd name="adj" fmla="val 16667"/>
            </a:avLst>
          </a:prstGeom>
          <a:noFill/>
          <a:ln w="15875" cap="rnd">
            <a:solidFill>
              <a:schemeClr val="tx1">
                <a:lumMod val="75000"/>
                <a:lumOff val="25000"/>
                <a:alpha val="75000"/>
              </a:schemeClr>
            </a:solidFill>
            <a:prstDash val="sysDot"/>
          </a:ln>
        </p:spPr>
        <p:txBody>
          <a:bodyPr wrap="square" tIns="180000" bIns="180000" rtlCol="0">
            <a:spAutoFit/>
          </a:bodyPr>
          <a:lstStyle/>
          <a:p>
            <a:pPr algn="ctr" defTabSz="685715">
              <a:defRPr/>
            </a:pPr>
            <a:endParaRPr lang="ru-RU" sz="1400">
              <a:solidFill>
                <a:prstClr val="black"/>
              </a:solidFill>
              <a:ea typeface="Roboto"/>
              <a:cs typeface="Roboto"/>
            </a:endParaRPr>
          </a:p>
        </p:txBody>
      </p:sp>
      <p:cxnSp>
        <p:nvCxnSpPr>
          <p:cNvPr id="22" name="Скругленная соединительная линия 21"/>
          <p:cNvCxnSpPr>
            <a:cxnSpLocks/>
            <a:stCxn id="12" idx="3"/>
            <a:endCxn id="18" idx="1"/>
          </p:cNvCxnSpPr>
          <p:nvPr/>
        </p:nvCxnSpPr>
        <p:spPr bwMode="auto">
          <a:xfrm flipV="1">
            <a:off x="3923039" y="1766429"/>
            <a:ext cx="358775" cy="1033921"/>
          </a:xfrm>
          <a:prstGeom prst="curvedConnector3">
            <a:avLst>
              <a:gd name="adj1" fmla="val 50000"/>
            </a:avLst>
          </a:prstGeom>
          <a:ln w="15875" cap="rnd">
            <a:solidFill>
              <a:schemeClr val="tx1">
                <a:lumMod val="75000"/>
                <a:lumOff val="25000"/>
                <a:alpha val="75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Скругленная соединительная линия 22"/>
          <p:cNvCxnSpPr>
            <a:cxnSpLocks/>
            <a:stCxn id="12" idx="3"/>
            <a:endCxn id="20" idx="1"/>
          </p:cNvCxnSpPr>
          <p:nvPr/>
        </p:nvCxnSpPr>
        <p:spPr bwMode="auto">
          <a:xfrm flipV="1">
            <a:off x="3923039" y="2799422"/>
            <a:ext cx="358775" cy="929"/>
          </a:xfrm>
          <a:prstGeom prst="curvedConnector3">
            <a:avLst>
              <a:gd name="adj1" fmla="val 50000"/>
            </a:avLst>
          </a:prstGeom>
          <a:ln w="15875" cap="rnd">
            <a:solidFill>
              <a:schemeClr val="tx1">
                <a:lumMod val="75000"/>
                <a:lumOff val="25000"/>
                <a:alpha val="75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Скругленная соединительная линия 23"/>
          <p:cNvCxnSpPr>
            <a:cxnSpLocks/>
            <a:stCxn id="12" idx="3"/>
            <a:endCxn id="17" idx="1"/>
          </p:cNvCxnSpPr>
          <p:nvPr/>
        </p:nvCxnSpPr>
        <p:spPr bwMode="auto">
          <a:xfrm>
            <a:off x="3923039" y="2800351"/>
            <a:ext cx="358775" cy="1030942"/>
          </a:xfrm>
          <a:prstGeom prst="curvedConnector3">
            <a:avLst>
              <a:gd name="adj1" fmla="val 50000"/>
            </a:avLst>
          </a:prstGeom>
          <a:ln w="15875" cap="rnd">
            <a:solidFill>
              <a:schemeClr val="tx1">
                <a:lumMod val="75000"/>
                <a:lumOff val="25000"/>
                <a:alpha val="75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 bwMode="auto">
          <a:xfrm>
            <a:off x="4348325" y="1504818"/>
            <a:ext cx="33642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1400">
                <a:solidFill>
                  <a:prstClr val="black"/>
                </a:solidFill>
              </a:rPr>
              <a:t>От России отторгались Польша, часть Беларуси, Латвии и Закавказья</a:t>
            </a:r>
            <a:endParaRPr/>
          </a:p>
        </p:txBody>
      </p:sp>
      <p:sp>
        <p:nvSpPr>
          <p:cNvPr id="27" name="TextBox 26"/>
          <p:cNvSpPr txBox="1"/>
          <p:nvPr/>
        </p:nvSpPr>
        <p:spPr bwMode="auto">
          <a:xfrm>
            <a:off x="1564212" y="2430086"/>
            <a:ext cx="215954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1400" b="1">
                <a:solidFill>
                  <a:prstClr val="black"/>
                </a:solidFill>
              </a:rPr>
              <a:t>3 марта 1918 года </a:t>
            </a:r>
            <a:endParaRPr/>
          </a:p>
          <a:p>
            <a:pPr algn="ctr">
              <a:defRPr/>
            </a:pPr>
            <a:r>
              <a:rPr lang="ru-RU" sz="1400" b="1">
                <a:solidFill>
                  <a:prstClr val="black"/>
                </a:solidFill>
              </a:rPr>
              <a:t>был заключён Брестский мир</a:t>
            </a:r>
            <a:endParaRPr/>
          </a:p>
        </p:txBody>
      </p:sp>
      <p:sp>
        <p:nvSpPr>
          <p:cNvPr id="30" name="TextBox 29"/>
          <p:cNvSpPr txBox="1"/>
          <p:nvPr/>
        </p:nvSpPr>
        <p:spPr bwMode="auto">
          <a:xfrm>
            <a:off x="4324192" y="2537807"/>
            <a:ext cx="34125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1400">
                <a:solidFill>
                  <a:prstClr val="black"/>
                </a:solidFill>
              </a:rPr>
              <a:t>Россия обязывалась вывести из Финляндии и Украины свои войска</a:t>
            </a:r>
            <a:endParaRPr/>
          </a:p>
        </p:txBody>
      </p:sp>
      <p:sp>
        <p:nvSpPr>
          <p:cNvPr id="32" name="TextBox 31"/>
          <p:cNvSpPr txBox="1"/>
          <p:nvPr/>
        </p:nvSpPr>
        <p:spPr bwMode="auto">
          <a:xfrm>
            <a:off x="4402647" y="3569682"/>
            <a:ext cx="32555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1400">
                <a:solidFill>
                  <a:prstClr val="black"/>
                </a:solidFill>
              </a:rPr>
              <a:t>Россия признавала независимость Украинской народной республики</a:t>
            </a:r>
            <a:endParaRPr/>
          </a:p>
        </p:txBody>
      </p:sp>
      <p:sp>
        <p:nvSpPr>
          <p:cNvPr id="15" name="TextBox 14"/>
          <p:cNvSpPr txBox="1"/>
          <p:nvPr/>
        </p:nvSpPr>
        <p:spPr bwMode="auto">
          <a:xfrm>
            <a:off x="358776" y="376238"/>
            <a:ext cx="84264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766">
              <a:defRPr/>
            </a:pPr>
            <a:r>
              <a:rPr lang="ru-RU" sz="2800" b="1" u="sng">
                <a:solidFill>
                  <a:srgbClr val="FF0000"/>
                </a:solidFill>
                <a:latin typeface="Merriweather"/>
                <a:ea typeface="Theano Didot"/>
              </a:rPr>
              <a:t>Брестский мир 3 марта 1918 г.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1">
        <p:fade thruBlk="0"/>
      </p:transition>
    </mc:Choice>
    <mc:Fallback>
      <p:transition spd="med" advClick="1">
        <p:fade thruBlk="0"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 bwMode="auto">
          <a:xfrm>
            <a:off x="358776" y="395078"/>
            <a:ext cx="863892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685732">
              <a:defRPr/>
            </a:pPr>
            <a:r>
              <a:rPr lang="ru-RU" sz="2800" u="sng">
                <a:solidFill>
                  <a:srgbClr val="FFDC5A"/>
                </a:solidFill>
                <a:latin typeface="Merriweather"/>
                <a:ea typeface="Theano Didot"/>
              </a:rPr>
              <a:t>6. Конституция РСФСР (10 июля 1918 года)</a:t>
            </a:r>
            <a:endParaRPr/>
          </a:p>
        </p:txBody>
      </p:sp>
      <p:sp>
        <p:nvSpPr>
          <p:cNvPr id="11" name="TextBox 10"/>
          <p:cNvSpPr txBox="1"/>
          <p:nvPr/>
        </p:nvSpPr>
        <p:spPr bwMode="auto">
          <a:xfrm>
            <a:off x="1200457" y="1039546"/>
            <a:ext cx="4354037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685732">
              <a:defRPr/>
            </a:pPr>
            <a:r>
              <a:rPr lang="ru-RU" sz="1800">
                <a:solidFill>
                  <a:prstClr val="white"/>
                </a:solidFill>
                <a:latin typeface="Merriweather"/>
              </a:rPr>
              <a:t>Законодательно подтверждала диктатуру пролетариата в форме советской власти.</a:t>
            </a:r>
            <a:endParaRPr/>
          </a:p>
        </p:txBody>
      </p:sp>
      <p:sp>
        <p:nvSpPr>
          <p:cNvPr id="12" name="Овал 11"/>
          <p:cNvSpPr/>
          <p:nvPr/>
        </p:nvSpPr>
        <p:spPr bwMode="auto">
          <a:xfrm>
            <a:off x="367137" y="1185046"/>
            <a:ext cx="540000" cy="540000"/>
          </a:xfrm>
          <a:prstGeom prst="ellipse">
            <a:avLst/>
          </a:prstGeom>
          <a:solidFill>
            <a:srgbClr val="FFDC5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defTabSz="685732">
              <a:defRPr/>
            </a:pPr>
            <a:r>
              <a:rPr lang="ru-RU" sz="1800">
                <a:solidFill>
                  <a:prstClr val="black"/>
                </a:solidFill>
                <a:latin typeface="Merriweather"/>
              </a:rPr>
              <a:t>1</a:t>
            </a:r>
            <a:endParaRPr/>
          </a:p>
        </p:txBody>
      </p:sp>
      <p:sp>
        <p:nvSpPr>
          <p:cNvPr id="13" name="Овал 12"/>
          <p:cNvSpPr/>
          <p:nvPr/>
        </p:nvSpPr>
        <p:spPr bwMode="auto">
          <a:xfrm>
            <a:off x="367137" y="2102637"/>
            <a:ext cx="540000" cy="540000"/>
          </a:xfrm>
          <a:prstGeom prst="ellipse">
            <a:avLst/>
          </a:prstGeom>
          <a:solidFill>
            <a:srgbClr val="FFDC5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defTabSz="685732">
              <a:defRPr/>
            </a:pPr>
            <a:r>
              <a:rPr lang="ru-RU" sz="1800">
                <a:solidFill>
                  <a:prstClr val="black"/>
                </a:solidFill>
                <a:latin typeface="Merriweather"/>
              </a:rPr>
              <a:t>2</a:t>
            </a:r>
            <a:endParaRPr/>
          </a:p>
        </p:txBody>
      </p:sp>
      <p:sp>
        <p:nvSpPr>
          <p:cNvPr id="14" name="TextBox 13"/>
          <p:cNvSpPr txBox="1"/>
          <p:nvPr/>
        </p:nvSpPr>
        <p:spPr bwMode="auto">
          <a:xfrm>
            <a:off x="1200457" y="2095638"/>
            <a:ext cx="5115283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685732">
              <a:defRPr/>
            </a:pPr>
            <a:r>
              <a:rPr lang="ru-RU" sz="1800">
                <a:solidFill>
                  <a:prstClr val="white"/>
                </a:solidFill>
                <a:latin typeface="Merriweather"/>
              </a:rPr>
              <a:t>Закрепляла федеративное устройство государства и его название. </a:t>
            </a:r>
            <a:endParaRPr/>
          </a:p>
        </p:txBody>
      </p:sp>
      <p:sp>
        <p:nvSpPr>
          <p:cNvPr id="15" name="Овал 14"/>
          <p:cNvSpPr/>
          <p:nvPr/>
        </p:nvSpPr>
        <p:spPr bwMode="auto">
          <a:xfrm>
            <a:off x="366939" y="3066343"/>
            <a:ext cx="540000" cy="540000"/>
          </a:xfrm>
          <a:prstGeom prst="ellipse">
            <a:avLst/>
          </a:prstGeom>
          <a:solidFill>
            <a:srgbClr val="FFDC5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defTabSz="685732">
              <a:defRPr/>
            </a:pPr>
            <a:r>
              <a:rPr lang="ru-RU" sz="1800">
                <a:solidFill>
                  <a:prstClr val="black"/>
                </a:solidFill>
                <a:latin typeface="Merriweather"/>
              </a:rPr>
              <a:t>3</a:t>
            </a:r>
            <a:endParaRPr/>
          </a:p>
        </p:txBody>
      </p:sp>
      <p:sp>
        <p:nvSpPr>
          <p:cNvPr id="17" name="TextBox 16"/>
          <p:cNvSpPr txBox="1"/>
          <p:nvPr/>
        </p:nvSpPr>
        <p:spPr bwMode="auto">
          <a:xfrm>
            <a:off x="1200459" y="3048917"/>
            <a:ext cx="544489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685732">
              <a:defRPr/>
            </a:pPr>
            <a:r>
              <a:rPr lang="ru-RU" sz="1800">
                <a:solidFill>
                  <a:prstClr val="white"/>
                </a:solidFill>
                <a:latin typeface="Merriweather"/>
              </a:rPr>
              <a:t>Высшим органом власти был признан Всероссийский съезд Советов.</a:t>
            </a:r>
            <a:endParaRPr/>
          </a:p>
        </p:txBody>
      </p:sp>
      <p:sp>
        <p:nvSpPr>
          <p:cNvPr id="18" name="Овал 17"/>
          <p:cNvSpPr/>
          <p:nvPr/>
        </p:nvSpPr>
        <p:spPr bwMode="auto">
          <a:xfrm>
            <a:off x="367137" y="4030049"/>
            <a:ext cx="540000" cy="540000"/>
          </a:xfrm>
          <a:prstGeom prst="ellipse">
            <a:avLst/>
          </a:prstGeom>
          <a:solidFill>
            <a:srgbClr val="FFDC5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defTabSz="685732">
              <a:defRPr/>
            </a:pPr>
            <a:r>
              <a:rPr lang="ru-RU" sz="1800">
                <a:solidFill>
                  <a:prstClr val="black"/>
                </a:solidFill>
                <a:latin typeface="Merriweather"/>
              </a:rPr>
              <a:t>4</a:t>
            </a:r>
            <a:endParaRPr/>
          </a:p>
        </p:txBody>
      </p:sp>
      <p:sp>
        <p:nvSpPr>
          <p:cNvPr id="19" name="TextBox 18"/>
          <p:cNvSpPr txBox="1"/>
          <p:nvPr/>
        </p:nvSpPr>
        <p:spPr bwMode="auto">
          <a:xfrm>
            <a:off x="1200457" y="4030049"/>
            <a:ext cx="471396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685732">
              <a:defRPr/>
            </a:pPr>
            <a:r>
              <a:rPr lang="ru-RU" sz="1800">
                <a:solidFill>
                  <a:prstClr val="white"/>
                </a:solidFill>
                <a:latin typeface="Merriweather"/>
              </a:rPr>
              <a:t>Исполнительной властью наделялся Совет Народных Комиссаров. </a:t>
            </a:r>
            <a:endParaRPr/>
          </a:p>
        </p:txBody>
      </p:sp>
      <p:pic>
        <p:nvPicPr>
          <p:cNvPr id="2050" name="Picture 2" descr="ÐÐ°ÑÑÐ¸Ð½ÐºÐ¸ Ð¿Ð¾ Ð·Ð°Ð¿ÑÐ¾ÑÑ ÐºÐ¾Ð½ÑÑÐ¸ÑÑÑÐ¸Ñ ÑÑÑÑÑ 1918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6439711" y="852997"/>
            <a:ext cx="2704289" cy="42860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1">
        <p:fade thruBlk="0"/>
      </p:transition>
    </mc:Choice>
    <mc:Fallback>
      <p:transition spd="med" advClick="1">
        <p:fade thruBlk="0"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 bwMode="auto">
          <a:xfrm>
            <a:off x="1364924" y="2241712"/>
            <a:ext cx="2558115" cy="1117277"/>
          </a:xfrm>
          <a:prstGeom prst="roundRect">
            <a:avLst>
              <a:gd name="adj" fmla="val 16667"/>
            </a:avLst>
          </a:prstGeom>
          <a:noFill/>
          <a:ln w="15875">
            <a:solidFill>
              <a:srgbClr val="A6A608">
                <a:alpha val="75000"/>
              </a:srgbClr>
            </a:solidFill>
          </a:ln>
        </p:spPr>
        <p:txBody>
          <a:bodyPr wrap="square" tIns="180000" bIns="180000" rtlCol="0">
            <a:noAutofit/>
          </a:bodyPr>
          <a:lstStyle/>
          <a:p>
            <a:pPr algn="ctr" defTabSz="685715">
              <a:defRPr/>
            </a:pPr>
            <a:endParaRPr lang="ru-RU" sz="1400" b="1">
              <a:solidFill>
                <a:prstClr val="black"/>
              </a:solidFill>
              <a:ea typeface="Roboto"/>
              <a:cs typeface="Roboto"/>
            </a:endParaRPr>
          </a:p>
        </p:txBody>
      </p:sp>
      <p:sp>
        <p:nvSpPr>
          <p:cNvPr id="17" name="TextBox 16"/>
          <p:cNvSpPr txBox="1"/>
          <p:nvPr/>
        </p:nvSpPr>
        <p:spPr bwMode="auto">
          <a:xfrm>
            <a:off x="4281814" y="3511017"/>
            <a:ext cx="3497262" cy="640551"/>
          </a:xfrm>
          <a:prstGeom prst="roundRect">
            <a:avLst>
              <a:gd name="adj" fmla="val 16667"/>
            </a:avLst>
          </a:prstGeom>
          <a:noFill/>
          <a:ln w="15875" cap="rnd">
            <a:solidFill>
              <a:schemeClr val="tx1">
                <a:lumMod val="75000"/>
                <a:lumOff val="25000"/>
                <a:alpha val="75000"/>
              </a:schemeClr>
            </a:solidFill>
            <a:prstDash val="sysDot"/>
          </a:ln>
        </p:spPr>
        <p:txBody>
          <a:bodyPr wrap="square" tIns="180000" bIns="180000" rtlCol="0">
            <a:spAutoFit/>
          </a:bodyPr>
          <a:lstStyle/>
          <a:p>
            <a:pPr algn="ctr" defTabSz="685715">
              <a:defRPr/>
            </a:pPr>
            <a:endParaRPr lang="ru-RU" sz="1400">
              <a:solidFill>
                <a:prstClr val="black"/>
              </a:solidFill>
              <a:ea typeface="Roboto"/>
              <a:cs typeface="Roboto"/>
            </a:endParaRPr>
          </a:p>
        </p:txBody>
      </p:sp>
      <p:sp>
        <p:nvSpPr>
          <p:cNvPr id="18" name="TextBox 17"/>
          <p:cNvSpPr txBox="1"/>
          <p:nvPr/>
        </p:nvSpPr>
        <p:spPr bwMode="auto">
          <a:xfrm>
            <a:off x="4281814" y="1446152"/>
            <a:ext cx="3497262" cy="640551"/>
          </a:xfrm>
          <a:prstGeom prst="roundRect">
            <a:avLst>
              <a:gd name="adj" fmla="val 16667"/>
            </a:avLst>
          </a:prstGeom>
          <a:noFill/>
          <a:ln w="15875" cap="rnd">
            <a:solidFill>
              <a:schemeClr val="tx1">
                <a:lumMod val="75000"/>
                <a:lumOff val="25000"/>
                <a:alpha val="75000"/>
              </a:schemeClr>
            </a:solidFill>
            <a:prstDash val="sysDot"/>
          </a:ln>
        </p:spPr>
        <p:txBody>
          <a:bodyPr wrap="square" tIns="180000" bIns="180000" rtlCol="0">
            <a:spAutoFit/>
          </a:bodyPr>
          <a:lstStyle/>
          <a:p>
            <a:pPr algn="ctr" defTabSz="685715">
              <a:defRPr/>
            </a:pPr>
            <a:endParaRPr lang="ru-RU" sz="1400">
              <a:solidFill>
                <a:prstClr val="black"/>
              </a:solidFill>
              <a:ea typeface="Roboto"/>
              <a:cs typeface="Roboto"/>
            </a:endParaRPr>
          </a:p>
        </p:txBody>
      </p:sp>
      <p:sp>
        <p:nvSpPr>
          <p:cNvPr id="20" name="TextBox 19"/>
          <p:cNvSpPr txBox="1"/>
          <p:nvPr/>
        </p:nvSpPr>
        <p:spPr bwMode="auto">
          <a:xfrm>
            <a:off x="4281814" y="2479146"/>
            <a:ext cx="3497262" cy="640551"/>
          </a:xfrm>
          <a:prstGeom prst="roundRect">
            <a:avLst>
              <a:gd name="adj" fmla="val 16667"/>
            </a:avLst>
          </a:prstGeom>
          <a:noFill/>
          <a:ln w="15875" cap="rnd">
            <a:solidFill>
              <a:schemeClr val="tx1">
                <a:lumMod val="75000"/>
                <a:lumOff val="25000"/>
                <a:alpha val="75000"/>
              </a:schemeClr>
            </a:solidFill>
            <a:prstDash val="sysDot"/>
          </a:ln>
        </p:spPr>
        <p:txBody>
          <a:bodyPr wrap="square" tIns="180000" bIns="180000" rtlCol="0">
            <a:spAutoFit/>
          </a:bodyPr>
          <a:lstStyle/>
          <a:p>
            <a:pPr algn="ctr" defTabSz="685715">
              <a:defRPr/>
            </a:pPr>
            <a:endParaRPr lang="ru-RU" sz="1400">
              <a:solidFill>
                <a:prstClr val="black"/>
              </a:solidFill>
              <a:ea typeface="Roboto"/>
              <a:cs typeface="Roboto"/>
            </a:endParaRPr>
          </a:p>
        </p:txBody>
      </p:sp>
      <p:cxnSp>
        <p:nvCxnSpPr>
          <p:cNvPr id="22" name="Скругленная соединительная линия 21"/>
          <p:cNvCxnSpPr>
            <a:cxnSpLocks/>
            <a:stCxn id="12" idx="3"/>
            <a:endCxn id="18" idx="1"/>
          </p:cNvCxnSpPr>
          <p:nvPr/>
        </p:nvCxnSpPr>
        <p:spPr bwMode="auto">
          <a:xfrm flipV="1">
            <a:off x="3923039" y="1766429"/>
            <a:ext cx="358775" cy="1033921"/>
          </a:xfrm>
          <a:prstGeom prst="curvedConnector3">
            <a:avLst>
              <a:gd name="adj1" fmla="val 50000"/>
            </a:avLst>
          </a:prstGeom>
          <a:ln w="15875" cap="rnd">
            <a:solidFill>
              <a:schemeClr val="tx1">
                <a:lumMod val="75000"/>
                <a:lumOff val="25000"/>
                <a:alpha val="75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Скругленная соединительная линия 22"/>
          <p:cNvCxnSpPr>
            <a:cxnSpLocks/>
            <a:stCxn id="12" idx="3"/>
            <a:endCxn id="20" idx="1"/>
          </p:cNvCxnSpPr>
          <p:nvPr/>
        </p:nvCxnSpPr>
        <p:spPr bwMode="auto">
          <a:xfrm flipV="1">
            <a:off x="3923039" y="2799422"/>
            <a:ext cx="358775" cy="929"/>
          </a:xfrm>
          <a:prstGeom prst="curvedConnector3">
            <a:avLst>
              <a:gd name="adj1" fmla="val 50000"/>
            </a:avLst>
          </a:prstGeom>
          <a:ln w="15875" cap="rnd">
            <a:solidFill>
              <a:schemeClr val="tx1">
                <a:lumMod val="75000"/>
                <a:lumOff val="25000"/>
                <a:alpha val="75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Скругленная соединительная линия 23"/>
          <p:cNvCxnSpPr>
            <a:cxnSpLocks/>
            <a:stCxn id="12" idx="3"/>
            <a:endCxn id="17" idx="1"/>
          </p:cNvCxnSpPr>
          <p:nvPr/>
        </p:nvCxnSpPr>
        <p:spPr bwMode="auto">
          <a:xfrm>
            <a:off x="3923039" y="2800351"/>
            <a:ext cx="358775" cy="1030942"/>
          </a:xfrm>
          <a:prstGeom prst="curvedConnector3">
            <a:avLst>
              <a:gd name="adj1" fmla="val 50000"/>
            </a:avLst>
          </a:prstGeom>
          <a:ln w="15875" cap="rnd">
            <a:solidFill>
              <a:schemeClr val="tx1">
                <a:lumMod val="75000"/>
                <a:lumOff val="25000"/>
                <a:alpha val="75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 bwMode="auto">
          <a:xfrm>
            <a:off x="4348325" y="1612539"/>
            <a:ext cx="33642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1400">
                <a:solidFill>
                  <a:prstClr val="black"/>
                </a:solidFill>
              </a:rPr>
              <a:t>Трудиться</a:t>
            </a:r>
            <a:endParaRPr/>
          </a:p>
        </p:txBody>
      </p:sp>
      <p:sp>
        <p:nvSpPr>
          <p:cNvPr id="27" name="TextBox 26"/>
          <p:cNvSpPr txBox="1"/>
          <p:nvPr/>
        </p:nvSpPr>
        <p:spPr bwMode="auto">
          <a:xfrm>
            <a:off x="1564212" y="2430086"/>
            <a:ext cx="215954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1400" b="1">
                <a:solidFill>
                  <a:prstClr val="black"/>
                </a:solidFill>
              </a:rPr>
              <a:t>Основные права </a:t>
            </a:r>
            <a:endParaRPr/>
          </a:p>
          <a:p>
            <a:pPr algn="ctr">
              <a:defRPr/>
            </a:pPr>
            <a:r>
              <a:rPr lang="ru-RU" sz="1400" b="1">
                <a:solidFill>
                  <a:prstClr val="black"/>
                </a:solidFill>
              </a:rPr>
              <a:t>и обязанности граждан</a:t>
            </a:r>
            <a:endParaRPr/>
          </a:p>
        </p:txBody>
      </p:sp>
      <p:sp>
        <p:nvSpPr>
          <p:cNvPr id="30" name="TextBox 29"/>
          <p:cNvSpPr txBox="1"/>
          <p:nvPr/>
        </p:nvSpPr>
        <p:spPr bwMode="auto">
          <a:xfrm>
            <a:off x="4324192" y="2645529"/>
            <a:ext cx="34125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1400">
                <a:solidFill>
                  <a:prstClr val="black"/>
                </a:solidFill>
              </a:rPr>
              <a:t>Охранять завоевания революции </a:t>
            </a:r>
            <a:endParaRPr/>
          </a:p>
        </p:txBody>
      </p:sp>
      <p:sp>
        <p:nvSpPr>
          <p:cNvPr id="32" name="TextBox 31"/>
          <p:cNvSpPr txBox="1"/>
          <p:nvPr/>
        </p:nvSpPr>
        <p:spPr bwMode="auto">
          <a:xfrm>
            <a:off x="4402647" y="3569682"/>
            <a:ext cx="32555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1400">
                <a:solidFill>
                  <a:prstClr val="black"/>
                </a:solidFill>
              </a:rPr>
              <a:t>Защищать социалистическое Отечество</a:t>
            </a:r>
            <a:endParaRPr/>
          </a:p>
        </p:txBody>
      </p:sp>
      <p:sp>
        <p:nvSpPr>
          <p:cNvPr id="15" name="TextBox 14"/>
          <p:cNvSpPr txBox="1"/>
          <p:nvPr/>
        </p:nvSpPr>
        <p:spPr bwMode="auto">
          <a:xfrm>
            <a:off x="358776" y="376238"/>
            <a:ext cx="84264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766">
              <a:defRPr/>
            </a:pPr>
            <a:r>
              <a:rPr lang="ru-RU" sz="2800" b="1" u="sng">
                <a:solidFill>
                  <a:srgbClr val="FF0000"/>
                </a:solidFill>
                <a:latin typeface="Merriweather"/>
                <a:ea typeface="Theano Didot"/>
              </a:rPr>
              <a:t>Конституция РСФСР 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1">
        <p:fade thruBlk="0"/>
      </p:transition>
    </mc:Choice>
    <mc:Fallback>
      <p:transition spd="med" advClick="1">
        <p:fade thruBlk="0"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 bwMode="auto">
          <a:xfrm>
            <a:off x="4442084" y="1505304"/>
            <a:ext cx="4501691" cy="213289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685749">
              <a:lnSpc>
                <a:spcPct val="110000"/>
              </a:lnSpc>
              <a:defRPr/>
            </a:pPr>
            <a:r>
              <a:rPr lang="ru-RU" sz="1800">
                <a:solidFill>
                  <a:prstClr val="white"/>
                </a:solidFill>
                <a:latin typeface="Merriweather"/>
              </a:rPr>
              <a:t>Избирательных прав лишались те, </a:t>
            </a:r>
            <a:endParaRPr/>
          </a:p>
          <a:p>
            <a:pPr defTabSz="685749">
              <a:lnSpc>
                <a:spcPct val="110000"/>
              </a:lnSpc>
              <a:defRPr/>
            </a:pPr>
            <a:r>
              <a:rPr lang="ru-RU" sz="1800">
                <a:solidFill>
                  <a:prstClr val="white"/>
                </a:solidFill>
                <a:latin typeface="Merriweather"/>
              </a:rPr>
              <a:t>кто использовал наёмный труд или жил на нетрудовые доходы. </a:t>
            </a:r>
            <a:endParaRPr/>
          </a:p>
          <a:p>
            <a:pPr defTabSz="685749">
              <a:lnSpc>
                <a:spcPct val="110000"/>
              </a:lnSpc>
              <a:defRPr/>
            </a:pPr>
            <a:endParaRPr lang="ru-RU" sz="1800">
              <a:solidFill>
                <a:prstClr val="white"/>
              </a:solidFill>
              <a:latin typeface="Merriweather"/>
            </a:endParaRPr>
          </a:p>
          <a:p>
            <a:pPr defTabSz="685749">
              <a:lnSpc>
                <a:spcPct val="110000"/>
              </a:lnSpc>
              <a:defRPr/>
            </a:pPr>
            <a:r>
              <a:rPr lang="ru-RU" sz="1800">
                <a:solidFill>
                  <a:prstClr val="white"/>
                </a:solidFill>
                <a:latin typeface="Merriweather"/>
              </a:rPr>
              <a:t>Участвовать в выборах запрещалось бывшим служащим царской полиции и священникам.</a:t>
            </a:r>
            <a:endParaRPr/>
          </a:p>
        </p:txBody>
      </p:sp>
      <p:pic>
        <p:nvPicPr>
          <p:cNvPr id="3074" name="Picture 2" descr="ÐÐ°ÑÑÐ¸Ð½ÐºÐ¸ Ð¿Ð¾ Ð·Ð°Ð¿ÑÐ¾ÑÑ Ð²ÑÐ±Ð¾ÑÑ 1918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0" y="0"/>
            <a:ext cx="4442084" cy="5143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1">
        <p:fade thruBlk="0"/>
      </p:transition>
    </mc:Choice>
    <mc:Fallback>
      <p:transition spd="med" advClick="1">
        <p:fade thruBlk="0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3" name="Рисунок 22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0"/>
            <a:ext cx="9161995" cy="51435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 bwMode="auto">
          <a:xfrm>
            <a:off x="2103143" y="160794"/>
            <a:ext cx="4765728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685783">
              <a:defRPr/>
            </a:pPr>
            <a:r>
              <a:rPr lang="ru-RU" sz="2800">
                <a:solidFill>
                  <a:srgbClr val="FFDC5A"/>
                </a:solidFill>
                <a:latin typeface="Merriweather"/>
                <a:ea typeface="Theano Didot"/>
              </a:rPr>
              <a:t>Повторение изученного:</a:t>
            </a:r>
            <a:endParaRPr/>
          </a:p>
        </p:txBody>
      </p:sp>
      <p:sp>
        <p:nvSpPr>
          <p:cNvPr id="2" name="TextBox 1"/>
          <p:cNvSpPr txBox="1"/>
          <p:nvPr/>
        </p:nvSpPr>
        <p:spPr bwMode="auto">
          <a:xfrm>
            <a:off x="830093" y="862519"/>
            <a:ext cx="815177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3200" b="1">
                <a:solidFill>
                  <a:schemeClr val="bg1"/>
                </a:solidFill>
                <a:latin typeface="Times New Roman"/>
                <a:cs typeface="Times New Roman"/>
              </a:rPr>
              <a:t>Вопрос № 1:</a:t>
            </a:r>
            <a:r>
              <a:rPr lang="ru-RU" sz="3200">
                <a:solidFill>
                  <a:schemeClr val="bg1"/>
                </a:solidFill>
                <a:latin typeface="Times New Roman"/>
                <a:cs typeface="Times New Roman"/>
              </a:rPr>
              <a:t> В июле 1917 г. Временное правительство возглавил Александр Фёдорович Керенский? </a:t>
            </a:r>
            <a:endParaRPr/>
          </a:p>
        </p:txBody>
      </p:sp>
      <p:pic>
        <p:nvPicPr>
          <p:cNvPr id="2050" name="Picture 2" descr="https://www.clipartmax.com/png/middle/61-612717_thinking-man-stick-figure-download-body-temperature-animated-gif.png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4200097" y="1887298"/>
            <a:ext cx="5511736" cy="3326727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1">
        <p:fade thruBlk="0"/>
      </p:transition>
    </mc:Choice>
    <mc:Fallback>
      <p:transition spd="med" advClick="1">
        <p:fade thruBlk="0"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 bwMode="auto">
          <a:xfrm>
            <a:off x="2256818" y="1657654"/>
            <a:ext cx="6602652" cy="84786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685749">
              <a:lnSpc>
                <a:spcPct val="110000"/>
              </a:lnSpc>
              <a:defRPr/>
            </a:pPr>
            <a:r>
              <a:rPr lang="ru-RU" sz="5400">
                <a:solidFill>
                  <a:prstClr val="white"/>
                </a:solidFill>
                <a:latin typeface="Times New Roman"/>
                <a:cs typeface="Times New Roman"/>
              </a:rPr>
              <a:t>Задание классу </a:t>
            </a:r>
            <a:endParaRPr lang="ru-RU" sz="5400">
              <a:solidFill>
                <a:prstClr val="white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1">
        <p:fade thruBlk="0"/>
      </p:transition>
    </mc:Choice>
    <mc:Fallback>
      <p:transition spd="med" advClick="1">
        <p:fade thruBlk="0"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 bwMode="auto">
          <a:xfrm>
            <a:off x="270699" y="2154521"/>
            <a:ext cx="8788203" cy="28163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685749">
              <a:lnSpc>
                <a:spcPct val="110000"/>
              </a:lnSpc>
              <a:defRPr/>
            </a:pPr>
            <a:r>
              <a:rPr lang="ru-RU" sz="2800">
                <a:solidFill>
                  <a:schemeClr val="bg1"/>
                </a:solidFill>
                <a:latin typeface="Times New Roman"/>
                <a:cs typeface="Times New Roman"/>
              </a:rPr>
              <a:t>Представьте, что вы участники созыва Учредительного собрания: одна группа – большевики, вторая группа – левые эсеры, третья группа – правые эсеры. Какой будет ваша реакция, на зачитанную председателем ВЦИК Я. М. Свердловым, « Декларацию прав трудящегося и эксплуатируемого народа»? Объясните свои действия.</a:t>
            </a:r>
            <a:endParaRPr/>
          </a:p>
        </p:txBody>
      </p:sp>
      <p:pic>
        <p:nvPicPr>
          <p:cNvPr id="19460" name="Picture 4" descr="https://avatars.mds.yandex.net/i?id=beb926e97cbbc18c7272ea68cfd7d1e9_l-5424538-images-thumbs&amp;n=13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177934" y="118476"/>
            <a:ext cx="4122396" cy="1890923"/>
          </a:xfrm>
          <a:prstGeom prst="rect">
            <a:avLst/>
          </a:prstGeom>
          <a:noFill/>
        </p:spPr>
      </p:pic>
      <p:pic>
        <p:nvPicPr>
          <p:cNvPr id="19462" name="Picture 6" descr="https://xn--h1aagokeh.xn--p1ai/uploads/0/2020/10/30/xOnsVAx2.jpg"/>
          <p:cNvPicPr>
            <a:picLocks noChangeAspect="1" noChangeArrowheads="1"/>
          </p:cNvPicPr>
          <p:nvPr/>
        </p:nvPicPr>
        <p:blipFill>
          <a:blip r:embed="rId4"/>
          <a:stretch/>
        </p:blipFill>
        <p:spPr bwMode="auto">
          <a:xfrm>
            <a:off x="4392613" y="90519"/>
            <a:ext cx="4336845" cy="191888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1">
        <p:fade thruBlk="0"/>
      </p:transition>
    </mc:Choice>
    <mc:Fallback>
      <p:transition spd="med" advClick="1">
        <p:fade thruBlk="0"/>
      </p:transition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 bwMode="auto">
          <a:xfrm>
            <a:off x="3469532" y="0"/>
            <a:ext cx="26653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800" b="1">
                <a:solidFill>
                  <a:srgbClr val="FA5050"/>
                </a:solidFill>
                <a:latin typeface="Times New Roman"/>
                <a:cs typeface="Times New Roman"/>
              </a:rPr>
              <a:t>синквейн</a:t>
            </a:r>
            <a:endParaRPr lang="ru-RU" sz="2800" b="1">
              <a:solidFill>
                <a:srgbClr val="FA5050"/>
              </a:solidFill>
              <a:latin typeface="Times New Roman"/>
              <a:cs typeface="Times New Roman"/>
            </a:endParaRPr>
          </a:p>
        </p:txBody>
      </p:sp>
      <p:sp>
        <p:nvSpPr>
          <p:cNvPr id="3" name="TextBox 2"/>
          <p:cNvSpPr txBox="1"/>
          <p:nvPr/>
        </p:nvSpPr>
        <p:spPr bwMode="auto">
          <a:xfrm>
            <a:off x="-138382" y="966281"/>
            <a:ext cx="4889770" cy="3277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2000" b="1">
                <a:solidFill>
                  <a:srgbClr val="FF0000"/>
                </a:solidFill>
                <a:latin typeface="Times New Roman"/>
                <a:cs typeface="Times New Roman"/>
              </a:rPr>
              <a:t>1-ая строка</a:t>
            </a:r>
            <a:r>
              <a:rPr lang="ru-RU" sz="2000">
                <a:solidFill>
                  <a:schemeClr val="bg1"/>
                </a:solidFill>
                <a:latin typeface="Times New Roman"/>
                <a:cs typeface="Times New Roman"/>
              </a:rPr>
              <a:t> отвечает за основную тему занятия и состоит из ключевого слова</a:t>
            </a:r>
            <a:endParaRPr/>
          </a:p>
          <a:p>
            <a:pPr lvl="0" algn="ctr">
              <a:defRPr/>
            </a:pPr>
            <a:r>
              <a:rPr lang="ru-RU" sz="2000" b="1">
                <a:solidFill>
                  <a:srgbClr val="FF0000"/>
                </a:solidFill>
                <a:latin typeface="Times New Roman"/>
                <a:cs typeface="Times New Roman"/>
              </a:rPr>
              <a:t>2-ая строка</a:t>
            </a:r>
            <a:r>
              <a:rPr lang="ru-RU" sz="2000">
                <a:solidFill>
                  <a:schemeClr val="bg1"/>
                </a:solidFill>
                <a:latin typeface="Times New Roman"/>
                <a:cs typeface="Times New Roman"/>
              </a:rPr>
              <a:t> — два прилагательных, характеризующих это понятие</a:t>
            </a:r>
            <a:endParaRPr/>
          </a:p>
          <a:p>
            <a:pPr lvl="0" algn="ctr">
              <a:defRPr/>
            </a:pPr>
            <a:r>
              <a:rPr lang="ru-RU" sz="2000" b="1">
                <a:solidFill>
                  <a:srgbClr val="FF0000"/>
                </a:solidFill>
                <a:latin typeface="Times New Roman"/>
                <a:cs typeface="Times New Roman"/>
              </a:rPr>
              <a:t>3-я строка</a:t>
            </a:r>
            <a:r>
              <a:rPr lang="ru-RU" sz="2000" b="1">
                <a:solidFill>
                  <a:schemeClr val="bg1"/>
                </a:solidFill>
                <a:latin typeface="Times New Roman"/>
                <a:cs typeface="Times New Roman"/>
              </a:rPr>
              <a:t> </a:t>
            </a:r>
            <a:r>
              <a:rPr lang="ru-RU" sz="2000">
                <a:solidFill>
                  <a:schemeClr val="bg1"/>
                </a:solidFill>
                <a:latin typeface="Times New Roman"/>
                <a:cs typeface="Times New Roman"/>
              </a:rPr>
              <a:t>— три глагола, отвечающих за действие</a:t>
            </a:r>
            <a:endParaRPr/>
          </a:p>
          <a:p>
            <a:pPr lvl="0" algn="ctr">
              <a:defRPr/>
            </a:pPr>
            <a:r>
              <a:rPr lang="ru-RU" sz="2000" b="1">
                <a:solidFill>
                  <a:srgbClr val="FF0000"/>
                </a:solidFill>
                <a:latin typeface="Times New Roman"/>
                <a:cs typeface="Times New Roman"/>
              </a:rPr>
              <a:t>4-ая строка</a:t>
            </a:r>
            <a:r>
              <a:rPr lang="ru-RU" sz="2000">
                <a:solidFill>
                  <a:schemeClr val="bg1"/>
                </a:solidFill>
                <a:latin typeface="Times New Roman"/>
                <a:cs typeface="Times New Roman"/>
              </a:rPr>
              <a:t> — короткое предложение, раскрывающее суть происходящего</a:t>
            </a:r>
            <a:endParaRPr/>
          </a:p>
          <a:p>
            <a:pPr lvl="0" algn="ctr">
              <a:defRPr/>
            </a:pPr>
            <a:r>
              <a:rPr lang="ru-RU" sz="2000" b="1">
                <a:solidFill>
                  <a:srgbClr val="FF0000"/>
                </a:solidFill>
                <a:latin typeface="Times New Roman"/>
                <a:cs typeface="Times New Roman"/>
              </a:rPr>
              <a:t>5-ая строка</a:t>
            </a:r>
            <a:r>
              <a:rPr lang="ru-RU" sz="2000">
                <a:solidFill>
                  <a:schemeClr val="bg1"/>
                </a:solidFill>
                <a:latin typeface="Times New Roman"/>
                <a:cs typeface="Times New Roman"/>
              </a:rPr>
              <a:t> — синоним главного слова</a:t>
            </a:r>
            <a:endParaRPr/>
          </a:p>
          <a:p>
            <a:pPr>
              <a:defRPr/>
            </a:pPr>
            <a:r>
              <a:rPr lang="ru-RU" b="1"/>
              <a:t> </a:t>
            </a:r>
            <a:endParaRPr lang="ru-RU"/>
          </a:p>
          <a:p>
            <a:pPr>
              <a:defRPr/>
            </a:pPr>
            <a:endParaRPr lang="ru-RU"/>
          </a:p>
        </p:txBody>
      </p:sp>
      <p:sp>
        <p:nvSpPr>
          <p:cNvPr id="10" name="TextBox 9"/>
          <p:cNvSpPr txBox="1"/>
          <p:nvPr/>
        </p:nvSpPr>
        <p:spPr bwMode="auto">
          <a:xfrm>
            <a:off x="4916996" y="795976"/>
            <a:ext cx="4061395" cy="3170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000" b="1" i="1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/>
                <a:cs typeface="Times New Roman"/>
              </a:rPr>
              <a:t>Пример:</a:t>
            </a:r>
            <a:endParaRPr lang="ru-RU" sz="2000">
              <a:solidFill>
                <a:schemeClr val="accent4">
                  <a:lumMod val="60000"/>
                  <a:lumOff val="40000"/>
                </a:schemeClr>
              </a:solidFill>
              <a:latin typeface="Times New Roman"/>
              <a:cs typeface="Times New Roman"/>
            </a:endParaRPr>
          </a:p>
          <a:p>
            <a:pPr>
              <a:defRPr/>
            </a:pPr>
            <a:r>
              <a:rPr lang="ru-RU" sz="2000">
                <a:solidFill>
                  <a:schemeClr val="bg1"/>
                </a:solidFill>
                <a:latin typeface="Times New Roman"/>
                <a:cs typeface="Times New Roman"/>
              </a:rPr>
              <a:t> </a:t>
            </a:r>
            <a:endParaRPr/>
          </a:p>
          <a:p>
            <a:pPr>
              <a:defRPr/>
            </a:pPr>
            <a:r>
              <a:rPr lang="ru-RU" sz="2000" b="1">
                <a:solidFill>
                  <a:srgbClr val="FF0000"/>
                </a:solidFill>
                <a:latin typeface="Times New Roman"/>
                <a:cs typeface="Times New Roman"/>
              </a:rPr>
              <a:t>Тема «Правление Екатерины II»</a:t>
            </a:r>
            <a:endParaRPr lang="ru-RU" sz="200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lvl="0">
              <a:defRPr/>
            </a:pPr>
            <a:r>
              <a:rPr lang="ru-RU" sz="2000">
                <a:solidFill>
                  <a:schemeClr val="bg1"/>
                </a:solidFill>
                <a:latin typeface="Times New Roman"/>
                <a:cs typeface="Times New Roman"/>
              </a:rPr>
              <a:t>Екатерина.</a:t>
            </a:r>
            <a:endParaRPr/>
          </a:p>
          <a:p>
            <a:pPr lvl="0">
              <a:defRPr/>
            </a:pPr>
            <a:r>
              <a:rPr lang="ru-RU" sz="2000">
                <a:solidFill>
                  <a:schemeClr val="bg1"/>
                </a:solidFill>
                <a:latin typeface="Times New Roman"/>
                <a:cs typeface="Times New Roman"/>
              </a:rPr>
              <a:t>Властная, целеустремленная.</a:t>
            </a:r>
            <a:endParaRPr/>
          </a:p>
          <a:p>
            <a:pPr lvl="0">
              <a:defRPr/>
            </a:pPr>
            <a:r>
              <a:rPr lang="ru-RU" sz="2000">
                <a:solidFill>
                  <a:schemeClr val="bg1"/>
                </a:solidFill>
                <a:latin typeface="Times New Roman"/>
                <a:cs typeface="Times New Roman"/>
              </a:rPr>
              <a:t>Управляет, контролирует, влияет.</a:t>
            </a:r>
            <a:endParaRPr/>
          </a:p>
          <a:p>
            <a:pPr lvl="0">
              <a:defRPr/>
            </a:pPr>
            <a:r>
              <a:rPr lang="ru-RU" sz="2000">
                <a:solidFill>
                  <a:schemeClr val="bg1"/>
                </a:solidFill>
                <a:latin typeface="Times New Roman"/>
                <a:cs typeface="Times New Roman"/>
              </a:rPr>
              <a:t>Россию с колен поднимает.</a:t>
            </a:r>
            <a:endParaRPr/>
          </a:p>
          <a:p>
            <a:pPr lvl="0">
              <a:defRPr/>
            </a:pPr>
            <a:r>
              <a:rPr lang="ru-RU" sz="2000">
                <a:solidFill>
                  <a:schemeClr val="bg1"/>
                </a:solidFill>
                <a:latin typeface="Times New Roman"/>
                <a:cs typeface="Times New Roman"/>
              </a:rPr>
              <a:t>Величие.</a:t>
            </a:r>
            <a:endParaRPr/>
          </a:p>
          <a:p>
            <a:pPr>
              <a:defRPr/>
            </a:pPr>
            <a:r>
              <a:rPr lang="ru-RU" sz="2000" b="1"/>
              <a:t> </a:t>
            </a:r>
            <a:endParaRPr lang="ru-RU" sz="2000"/>
          </a:p>
          <a:p>
            <a:pPr>
              <a:defRPr/>
            </a:pPr>
            <a:endParaRPr lang="ru-RU" sz="20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1">
        <p:fade thruBlk="0"/>
      </p:transition>
    </mc:Choice>
    <mc:Fallback>
      <p:transition spd="med" advClick="1">
        <p:fade thruBlk="0"/>
      </p:transition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blipFill>
          <a:blip r:embed="rId2">
            <a:lum/>
          </a:blip>
          <a:srcRect l="0" t="13286" r="6542" b="16783"/>
          <a:stretch/>
        </a:blip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66422797" name="Прямоугольник 3"/>
          <p:cNvSpPr/>
          <p:nvPr/>
        </p:nvSpPr>
        <p:spPr bwMode="auto">
          <a:xfrm>
            <a:off x="-12042" y="0"/>
            <a:ext cx="5550323" cy="514350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781">
              <a:defRPr/>
            </a:pPr>
            <a:endParaRPr lang="ru-RU" sz="1000">
              <a:solidFill>
                <a:prstClr val="white"/>
              </a:solidFill>
            </a:endParaRPr>
          </a:p>
        </p:txBody>
      </p:sp>
      <p:sp>
        <p:nvSpPr>
          <p:cNvPr id="1188840214" name="Прямоугольник 1"/>
          <p:cNvSpPr/>
          <p:nvPr/>
        </p:nvSpPr>
        <p:spPr bwMode="auto">
          <a:xfrm>
            <a:off x="291310" y="376237"/>
            <a:ext cx="5246969" cy="590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defTabSz="685765">
              <a:lnSpc>
                <a:spcPct val="125000"/>
              </a:lnSpc>
              <a:buAutoNum type="arabicPeriod"/>
              <a:defRPr/>
            </a:pPr>
            <a:r>
              <a:rPr lang="ru-RU" sz="2800" b="1" u="sng">
                <a:latin typeface="Merriweather"/>
              </a:rPr>
              <a:t>Домашние задание</a:t>
            </a:r>
            <a:endParaRPr lang="ru-RU" sz="2800" b="1" u="sng">
              <a:latin typeface="Merriweather"/>
            </a:endParaRPr>
          </a:p>
        </p:txBody>
      </p:sp>
      <p:pic>
        <p:nvPicPr>
          <p:cNvPr id="866493362" name="Picture 2" descr="ÐÐ°ÑÑÐ¸Ð½ÐºÐ¸ Ð¿Ð¾ Ð·Ð°Ð¿ÑÐ¾ÑÑ Ð»ÐµÐ½Ð¸Ð½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5988112" y="0"/>
            <a:ext cx="3155886" cy="25091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87024589" name="TextBox 2"/>
          <p:cNvSpPr txBox="1"/>
          <p:nvPr/>
        </p:nvSpPr>
        <p:spPr bwMode="auto">
          <a:xfrm>
            <a:off x="291310" y="1128019"/>
            <a:ext cx="4546577" cy="27622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3200" b="1" i="1">
                <a:latin typeface="Times New Roman"/>
                <a:cs typeface="Times New Roman"/>
              </a:rPr>
              <a:t>параграф 6 читать, отвечать на вопросы с.74-75., Таблица «</a:t>
            </a:r>
            <a:r>
              <a:rPr lang="ru-RU" sz="3200" b="1" i="1">
                <a:latin typeface="Times New Roman"/>
                <a:cs typeface="Times New Roman"/>
              </a:rPr>
              <a:t>преобразования </a:t>
            </a:r>
            <a:r>
              <a:rPr lang="ru-RU" sz="3200" b="1" i="1">
                <a:latin typeface="Times New Roman"/>
                <a:cs typeface="Times New Roman"/>
              </a:rPr>
              <a:t>большевиков» </a:t>
            </a:r>
            <a:r>
              <a:rPr lang="ru-RU" sz="3200" b="1" i="1">
                <a:latin typeface="Times New Roman"/>
                <a:cs typeface="Times New Roman"/>
              </a:rPr>
              <a:t>п. 4,5,6.  </a:t>
            </a:r>
            <a:endParaRPr lang="ru-RU" sz="3200">
              <a:latin typeface="Times New Roman"/>
              <a:cs typeface="Times New Roman"/>
            </a:endParaRPr>
          </a:p>
          <a:p>
            <a:pPr>
              <a:defRPr/>
            </a:pPr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1">
        <p:fade thruBlk="0"/>
      </p:transition>
    </mc:Choice>
    <mc:Fallback>
      <p:transition spd="med" advClick="1">
        <p:fade thruBlk="0"/>
      </p:transition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 bwMode="auto">
          <a:xfrm>
            <a:off x="584490" y="0"/>
            <a:ext cx="774237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600" b="1" i="1">
                <a:latin typeface="Times New Roman"/>
                <a:cs typeface="Times New Roman"/>
              </a:rPr>
              <a:t>Список использованных источников </a:t>
            </a:r>
            <a:endParaRPr lang="ru-RU" sz="3600">
              <a:latin typeface="Times New Roman"/>
              <a:cs typeface="Times New Roman"/>
            </a:endParaRPr>
          </a:p>
        </p:txBody>
      </p:sp>
      <p:sp>
        <p:nvSpPr>
          <p:cNvPr id="4" name="TextBox 3"/>
          <p:cNvSpPr txBox="1"/>
          <p:nvPr/>
        </p:nvSpPr>
        <p:spPr bwMode="auto">
          <a:xfrm>
            <a:off x="201037" y="719847"/>
            <a:ext cx="8715983" cy="7417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  <a:defRPr/>
            </a:pPr>
            <a:r>
              <a:rPr lang="ru-RU" sz="1400">
                <a:latin typeface="Times New Roman"/>
                <a:cs typeface="Times New Roman"/>
              </a:rPr>
              <a:t>Мединский</a:t>
            </a:r>
            <a:r>
              <a:rPr lang="ru-RU" sz="1400">
                <a:latin typeface="Times New Roman"/>
                <a:cs typeface="Times New Roman"/>
              </a:rPr>
              <a:t>, В. Р. История. История России. 1914—1945 годы. 10 класс. Базовый уровень : учебник / В. Р. </a:t>
            </a:r>
            <a:r>
              <a:rPr lang="ru-RU" sz="1400">
                <a:latin typeface="Times New Roman"/>
                <a:cs typeface="Times New Roman"/>
              </a:rPr>
              <a:t>Мединский</a:t>
            </a:r>
            <a:r>
              <a:rPr lang="ru-RU" sz="1400">
                <a:latin typeface="Times New Roman"/>
                <a:cs typeface="Times New Roman"/>
              </a:rPr>
              <a:t>, А. В. </a:t>
            </a:r>
            <a:r>
              <a:rPr lang="ru-RU" sz="1400">
                <a:latin typeface="Times New Roman"/>
                <a:cs typeface="Times New Roman"/>
              </a:rPr>
              <a:t>Торкунов</a:t>
            </a:r>
            <a:r>
              <a:rPr lang="ru-RU" sz="1400">
                <a:latin typeface="Times New Roman"/>
                <a:cs typeface="Times New Roman"/>
              </a:rPr>
              <a:t>. - Москва : Просвещение, 2023. - 449 с</a:t>
            </a:r>
            <a:r>
              <a:rPr lang="ru-RU" sz="1400">
                <a:latin typeface="Times New Roman"/>
                <a:cs typeface="Times New Roman"/>
              </a:rPr>
              <a:t>.</a:t>
            </a:r>
            <a:endParaRPr/>
          </a:p>
          <a:p>
            <a:pPr marL="342900" indent="-342900">
              <a:buFont typeface="+mj-lt"/>
              <a:buAutoNum type="arabicPeriod"/>
              <a:defRPr/>
            </a:pPr>
            <a:r>
              <a:rPr lang="en-US" sz="1400" u="sng">
                <a:latin typeface="Times New Roman"/>
                <a:cs typeface="Times New Roman"/>
                <a:hlinkClick r:id="rId2" tooltip="https://avatars.mds.yandex.net/i?id=cb35b416df2b211e127dc6aa09fc6f5b6d11db95-3789332-images-thumbs&amp;n=13"/>
              </a:rPr>
              <a:t>https://</a:t>
            </a:r>
            <a:r>
              <a:rPr lang="en-US" sz="1400" u="sng">
                <a:latin typeface="Times New Roman"/>
                <a:cs typeface="Times New Roman"/>
                <a:hlinkClick r:id="rId2" tooltip="https://avatars.mds.yandex.net/i?id=cb35b416df2b211e127dc6aa09fc6f5b6d11db95-3789332-images-thumbs&amp;n=13"/>
              </a:rPr>
              <a:t>avatars.mds.yandex.net/i?id=cb35b416df2b211e127dc6aa09fc6f5b6d11db95-3789332-images-thumbs&amp;n=13</a:t>
            </a:r>
            <a:endParaRPr lang="ru-RU" sz="1400">
              <a:latin typeface="Times New Roman"/>
              <a:cs typeface="Times New Roman"/>
            </a:endParaRPr>
          </a:p>
          <a:p>
            <a:pPr marL="342900" indent="-342900">
              <a:buFont typeface="+mj-lt"/>
              <a:buAutoNum type="arabicPeriod"/>
              <a:defRPr/>
            </a:pPr>
            <a:r>
              <a:rPr lang="en-US" sz="1400" u="sng">
                <a:latin typeface="Times New Roman"/>
                <a:cs typeface="Times New Roman"/>
                <a:hlinkClick r:id="rId3" tooltip="https://i-a.d-cd.net/BQAAAgMuD-A-1920.jpg"/>
              </a:rPr>
              <a:t>https://</a:t>
            </a:r>
            <a:r>
              <a:rPr lang="en-US" sz="1400" u="sng">
                <a:latin typeface="Times New Roman"/>
                <a:cs typeface="Times New Roman"/>
                <a:hlinkClick r:id="rId3" tooltip="https://i-a.d-cd.net/BQAAAgMuD-A-1920.jpg"/>
              </a:rPr>
              <a:t>i-a.d-cd.net/BQAAAgMuD-A-1920.jpg</a:t>
            </a:r>
            <a:endParaRPr lang="ru-RU" sz="1400">
              <a:latin typeface="Times New Roman"/>
              <a:cs typeface="Times New Roman"/>
            </a:endParaRPr>
          </a:p>
          <a:p>
            <a:pPr marL="342900" indent="-342900">
              <a:buFont typeface="+mj-lt"/>
              <a:buAutoNum type="arabicPeriod"/>
              <a:defRPr/>
            </a:pPr>
            <a:r>
              <a:rPr lang="en-US" sz="1400" u="sng">
                <a:latin typeface="Times New Roman"/>
                <a:cs typeface="Times New Roman"/>
                <a:hlinkClick r:id="rId4" tooltip="https://w7.pngwing.com/pngs/644/467/png-transparent-the-bible-trivia-game-quibi-question-mark-graphy-android-photography-hand-sticker.png"/>
              </a:rPr>
              <a:t>https://</a:t>
            </a:r>
            <a:r>
              <a:rPr lang="en-US" sz="1400" u="sng">
                <a:latin typeface="Times New Roman"/>
                <a:cs typeface="Times New Roman"/>
                <a:hlinkClick r:id="rId4" tooltip="https://w7.pngwing.com/pngs/644/467/png-transparent-the-bible-trivia-game-quibi-question-mark-graphy-android-photography-hand-sticker.png"/>
              </a:rPr>
              <a:t>w7.pngwing.com/pngs/644/467/png-transparent-the-bible-trivia-game-quibi-question-mark-graphy-android-photography-hand-sticker.png</a:t>
            </a:r>
            <a:endParaRPr lang="ru-RU" sz="1400">
              <a:latin typeface="Times New Roman"/>
              <a:cs typeface="Times New Roman"/>
            </a:endParaRPr>
          </a:p>
          <a:p>
            <a:pPr marL="342900" indent="-342900">
              <a:buFont typeface="+mj-lt"/>
              <a:buAutoNum type="arabicPeriod"/>
              <a:defRPr/>
            </a:pPr>
            <a:r>
              <a:rPr lang="en-US" sz="1400" u="sng">
                <a:latin typeface="Times New Roman"/>
                <a:cs typeface="Times New Roman"/>
                <a:hlinkClick r:id="rId5" tooltip="https://yt3.googleusercontent.com/ytc/APkrFKYnYik-E_yPtYNSN3bUxzqanHfokSle-lfuH0BB=s900-c-k-c0x00ffffff-no-rj"/>
              </a:rPr>
              <a:t>https://</a:t>
            </a:r>
            <a:r>
              <a:rPr lang="en-US" sz="1400" u="sng">
                <a:latin typeface="Times New Roman"/>
                <a:cs typeface="Times New Roman"/>
                <a:hlinkClick r:id="rId5" tooltip="https://yt3.googleusercontent.com/ytc/APkrFKYnYik-E_yPtYNSN3bUxzqanHfokSle-lfuH0BB=s900-c-k-c0x00ffffff-no-rj"/>
              </a:rPr>
              <a:t>yt3.googleusercontent.com/ytc/APkrFKYnYik-E_yPtYNSN3bUxzqanHfokSle-lfuH0BB=s900-c-k-c0x00ffffff-no-rj</a:t>
            </a:r>
            <a:endParaRPr lang="ru-RU" sz="1400">
              <a:latin typeface="Times New Roman"/>
              <a:cs typeface="Times New Roman"/>
            </a:endParaRPr>
          </a:p>
          <a:p>
            <a:pPr marL="342900" indent="-342900">
              <a:buFont typeface="+mj-lt"/>
              <a:buAutoNum type="arabicPeriod"/>
              <a:defRPr/>
            </a:pPr>
            <a:r>
              <a:rPr lang="en-US" sz="1400" u="sng">
                <a:latin typeface="Times New Roman"/>
                <a:cs typeface="Times New Roman"/>
                <a:hlinkClick r:id="rId6" tooltip="https://klimbim2020.files.wordpress.com/2020/11/kerensky_1917.jpg"/>
              </a:rPr>
              <a:t>https://</a:t>
            </a:r>
            <a:r>
              <a:rPr lang="en-US" sz="1400" u="sng">
                <a:latin typeface="Times New Roman"/>
                <a:cs typeface="Times New Roman"/>
                <a:hlinkClick r:id="rId6" tooltip="https://klimbim2020.files.wordpress.com/2020/11/kerensky_1917.jpg"/>
              </a:rPr>
              <a:t>klimbim2020.files.wordpress.com/2020/11/kerensky_1917.jpg</a:t>
            </a:r>
            <a:endParaRPr lang="ru-RU" sz="1400">
              <a:latin typeface="Times New Roman"/>
              <a:cs typeface="Times New Roman"/>
            </a:endParaRPr>
          </a:p>
          <a:p>
            <a:pPr marL="342900" indent="-342900">
              <a:buFont typeface="+mj-lt"/>
              <a:buAutoNum type="arabicPeriod"/>
              <a:defRPr/>
            </a:pPr>
            <a:r>
              <a:rPr lang="en-US" sz="1400">
                <a:latin typeface="Times New Roman"/>
                <a:cs typeface="Times New Roman"/>
              </a:rPr>
              <a:t>https://</a:t>
            </a:r>
            <a:r>
              <a:rPr lang="en-US" sz="1400">
                <a:latin typeface="Times New Roman"/>
                <a:cs typeface="Times New Roman"/>
              </a:rPr>
              <a:t>blogger.googleusercontent.com/img/b/R29vZ2xl/AVvXsEgSE8aUf8Rbo_2PKD2tQ9CQv4wa9_gUxIR4c-3Q2zg_PqlsMZmB9cwCQ3uXQjzJGZkPctfJLtSqeGsvas1X66NX5OAPg3ndoLyXIloNiMxHuasdtsgrX8iu55xVEAiv_ETXCeZPNRxAxd2gW1HDWkY2JGk1rpFbXpdgAnFFxtCr8oSsbzfB0cyqKcr0/s798/alexander-kerensky2.jpg</a:t>
            </a:r>
            <a:endParaRPr lang="ru-RU" sz="1400">
              <a:latin typeface="Times New Roman"/>
              <a:cs typeface="Times New Roman"/>
            </a:endParaRPr>
          </a:p>
          <a:p>
            <a:pPr marL="342900" indent="-342900">
              <a:buFont typeface="+mj-lt"/>
              <a:buAutoNum type="arabicPeriod"/>
              <a:defRPr/>
            </a:pPr>
            <a:r>
              <a:rPr lang="en-US" sz="1400" u="sng">
                <a:latin typeface="Times New Roman"/>
                <a:cs typeface="Times New Roman"/>
                <a:hlinkClick r:id="rId7" tooltip="https://static.tildacdn.com/tild3038-3935-4238-b933-623864663830/_.png"/>
              </a:rPr>
              <a:t>https://static.tildacdn.com/tild3038-3935-4238-b933-623864663830/_.</a:t>
            </a:r>
            <a:r>
              <a:rPr lang="en-US" sz="1400" u="sng">
                <a:latin typeface="Times New Roman"/>
                <a:cs typeface="Times New Roman"/>
                <a:hlinkClick r:id="rId7" tooltip="https://static.tildacdn.com/tild3038-3935-4238-b933-623864663830/_.png"/>
              </a:rPr>
              <a:t>png</a:t>
            </a:r>
            <a:endParaRPr lang="ru-RU" sz="1400">
              <a:latin typeface="Times New Roman"/>
              <a:cs typeface="Times New Roman"/>
            </a:endParaRPr>
          </a:p>
          <a:p>
            <a:pPr marL="342900" indent="-342900">
              <a:buFont typeface="+mj-lt"/>
              <a:buAutoNum type="arabicPeriod"/>
              <a:defRPr/>
            </a:pPr>
            <a:r>
              <a:rPr lang="en-US" sz="1400" u="sng">
                <a:latin typeface="Times New Roman"/>
                <a:cs typeface="Times New Roman"/>
                <a:hlinkClick r:id="rId8" tooltip="https://static15.tgcnt.ru/posts/_0/4f/4f06efa0dfa47416e55833e8aa3a4dd1.jpg"/>
              </a:rPr>
              <a:t>https://static15.tgcnt.ru/posts/_</a:t>
            </a:r>
            <a:r>
              <a:rPr lang="en-US" sz="1400" u="sng">
                <a:latin typeface="Times New Roman"/>
                <a:cs typeface="Times New Roman"/>
                <a:hlinkClick r:id="rId8" tooltip="https://static15.tgcnt.ru/posts/_0/4f/4f06efa0dfa47416e55833e8aa3a4dd1.jpg"/>
              </a:rPr>
              <a:t>0/4f/4f06efa0dfa47416e55833e8aa3a4dd1.jpg</a:t>
            </a:r>
            <a:endParaRPr lang="ru-RU" sz="1400">
              <a:latin typeface="Times New Roman"/>
              <a:cs typeface="Times New Roman"/>
            </a:endParaRPr>
          </a:p>
          <a:p>
            <a:pPr marL="342900" indent="-342900">
              <a:buFont typeface="+mj-lt"/>
              <a:buAutoNum type="arabicPeriod"/>
              <a:defRPr/>
            </a:pPr>
            <a:r>
              <a:rPr lang="en-US" sz="1400" u="sng">
                <a:latin typeface="Times New Roman"/>
                <a:cs typeface="Times New Roman"/>
                <a:hlinkClick r:id="rId9" tooltip="https://avatars.mds.yandex.net/i?id=52525993bae6e97676bd03d17d66534a71383430-4589919-images-thumbs&amp;n=13"/>
              </a:rPr>
              <a:t>https://</a:t>
            </a:r>
            <a:r>
              <a:rPr lang="en-US" sz="1400" u="sng">
                <a:latin typeface="Times New Roman"/>
                <a:cs typeface="Times New Roman"/>
                <a:hlinkClick r:id="rId9" tooltip="https://avatars.mds.yandex.net/i?id=52525993bae6e97676bd03d17d66534a71383430-4589919-images-thumbs&amp;n=13"/>
              </a:rPr>
              <a:t>avatars.mds.yandex.net/i?id=52525993bae6e97676bd03d17d66534a71383430-4589919-images-thumbs&amp;n=13</a:t>
            </a:r>
            <a:endParaRPr lang="ru-RU" sz="1400">
              <a:latin typeface="Times New Roman"/>
              <a:cs typeface="Times New Roman"/>
            </a:endParaRPr>
          </a:p>
          <a:p>
            <a:pPr marL="342900" indent="-342900">
              <a:buFont typeface="+mj-lt"/>
              <a:buAutoNum type="arabicPeriod"/>
              <a:defRPr/>
            </a:pPr>
            <a:r>
              <a:rPr lang="en-US" sz="1400" u="sng">
                <a:latin typeface="Times New Roman"/>
                <a:cs typeface="Times New Roman"/>
                <a:hlinkClick r:id="rId10" tooltip="https://cf2.ppt-online.org/files2/slide/j/jpXgvnmiVZKHIAqLbeF1kfCTy3c9WlDxO2Bso48ha/slide-11.jpg"/>
              </a:rPr>
              <a:t>https://</a:t>
            </a:r>
            <a:r>
              <a:rPr lang="en-US" sz="1400" u="sng">
                <a:latin typeface="Times New Roman"/>
                <a:cs typeface="Times New Roman"/>
                <a:hlinkClick r:id="rId10" tooltip="https://cf2.ppt-online.org/files2/slide/j/jpXgvnmiVZKHIAqLbeF1kfCTy3c9WlDxO2Bso48ha/slide-11.jpg"/>
              </a:rPr>
              <a:t>cf2.ppt-online.org/files2/slide/j/jpXgvnmiVZKHIAqLbeF1kfCTy3c9WlDxO2Bso48ha/slide-11.jpg</a:t>
            </a:r>
            <a:endParaRPr lang="ru-RU" sz="1400">
              <a:latin typeface="Times New Roman"/>
              <a:cs typeface="Times New Roman"/>
            </a:endParaRPr>
          </a:p>
          <a:p>
            <a:pPr marL="342900" indent="-342900">
              <a:buFont typeface="+mj-lt"/>
              <a:buAutoNum type="arabicPeriod"/>
              <a:defRPr/>
            </a:pPr>
            <a:endParaRPr lang="ru-RU" sz="1400">
              <a:latin typeface="Times New Roman"/>
              <a:cs typeface="Times New Roman"/>
            </a:endParaRPr>
          </a:p>
          <a:p>
            <a:pPr marL="342900" indent="-342900">
              <a:buFont typeface="+mj-lt"/>
              <a:buAutoNum type="arabicPeriod"/>
              <a:defRPr/>
            </a:pPr>
            <a:endParaRPr lang="ru-RU" sz="1400">
              <a:latin typeface="Times New Roman"/>
              <a:cs typeface="Times New Roman"/>
            </a:endParaRPr>
          </a:p>
          <a:p>
            <a:pPr marL="342900" indent="-342900">
              <a:buFont typeface="+mj-lt"/>
              <a:buAutoNum type="arabicPeriod"/>
              <a:defRPr/>
            </a:pPr>
            <a:endParaRPr lang="ru-RU" sz="1400">
              <a:latin typeface="Times New Roman"/>
              <a:cs typeface="Times New Roman"/>
            </a:endParaRPr>
          </a:p>
          <a:p>
            <a:pPr marL="342900" indent="-342900">
              <a:buFont typeface="+mj-lt"/>
              <a:buAutoNum type="arabicPeriod"/>
              <a:defRPr/>
            </a:pPr>
            <a:endParaRPr lang="ru-RU" sz="1400">
              <a:latin typeface="Times New Roman"/>
              <a:cs typeface="Times New Roman"/>
            </a:endParaRPr>
          </a:p>
          <a:p>
            <a:pPr marL="342900" indent="-342900">
              <a:buFont typeface="+mj-lt"/>
              <a:buAutoNum type="arabicPeriod"/>
              <a:defRPr/>
            </a:pPr>
            <a:endParaRPr lang="ru-RU" sz="1400">
              <a:latin typeface="Times New Roman"/>
              <a:cs typeface="Times New Roman"/>
            </a:endParaRPr>
          </a:p>
          <a:p>
            <a:pPr marL="342900" indent="-342900">
              <a:buFont typeface="+mj-lt"/>
              <a:buAutoNum type="arabicPeriod"/>
              <a:defRPr/>
            </a:pPr>
            <a:endParaRPr lang="ru-RU" sz="1400">
              <a:latin typeface="Times New Roman"/>
              <a:cs typeface="Times New Roman"/>
            </a:endParaRPr>
          </a:p>
          <a:p>
            <a:pPr marL="342900" indent="-342900">
              <a:buFont typeface="+mj-lt"/>
              <a:buAutoNum type="arabicPeriod"/>
              <a:defRPr/>
            </a:pPr>
            <a:endParaRPr lang="ru-RU" sz="1400">
              <a:latin typeface="Times New Roman"/>
              <a:cs typeface="Times New Roman"/>
            </a:endParaRPr>
          </a:p>
          <a:p>
            <a:pPr marL="342900" indent="-342900">
              <a:buFont typeface="+mj-lt"/>
              <a:buAutoNum type="arabicPeriod"/>
              <a:defRPr/>
            </a:pPr>
            <a:endParaRPr lang="ru-RU" sz="1400">
              <a:latin typeface="Times New Roman"/>
              <a:cs typeface="Times New Roman"/>
            </a:endParaRPr>
          </a:p>
          <a:p>
            <a:pPr marL="342900" indent="-342900">
              <a:buFont typeface="+mj-lt"/>
              <a:buAutoNum type="arabicPeriod"/>
              <a:defRPr/>
            </a:pPr>
            <a:endParaRPr lang="ru-RU" sz="1400">
              <a:latin typeface="Times New Roman"/>
              <a:cs typeface="Times New Roman"/>
            </a:endParaRPr>
          </a:p>
          <a:p>
            <a:pPr marL="342900" indent="-342900">
              <a:buFont typeface="+mj-lt"/>
              <a:buAutoNum type="arabicPeriod"/>
              <a:defRPr/>
            </a:pPr>
            <a:endParaRPr lang="ru-RU" sz="1400">
              <a:latin typeface="Times New Roman"/>
              <a:cs typeface="Times New Roman"/>
            </a:endParaRPr>
          </a:p>
          <a:p>
            <a:pPr marL="342900" indent="-342900">
              <a:buFont typeface="+mj-lt"/>
              <a:buAutoNum type="arabicPeriod"/>
              <a:defRPr/>
            </a:pPr>
            <a:endParaRPr lang="ru-RU" sz="1400">
              <a:latin typeface="Times New Roman"/>
              <a:cs typeface="Times New Roman"/>
            </a:endParaRPr>
          </a:p>
          <a:p>
            <a:pPr marL="342900" indent="-342900">
              <a:buFont typeface="+mj-lt"/>
              <a:buAutoNum type="arabicPeriod"/>
              <a:defRPr/>
            </a:pPr>
            <a:endParaRPr lang="ru-RU" sz="1400">
              <a:latin typeface="Times New Roman"/>
              <a:cs typeface="Times New Roman"/>
            </a:endParaRPr>
          </a:p>
          <a:p>
            <a:pPr marL="342900" indent="-342900">
              <a:buFont typeface="+mj-lt"/>
              <a:buAutoNum type="arabicPeriod"/>
              <a:defRPr/>
            </a:pPr>
            <a:endParaRPr lang="ru-RU" sz="1400">
              <a:latin typeface="Times New Roman"/>
              <a:cs typeface="Times New Roman"/>
            </a:endParaRPr>
          </a:p>
          <a:p>
            <a:pPr marL="342900" indent="-342900">
              <a:buFont typeface="+mj-lt"/>
              <a:buAutoNum type="arabicPeriod"/>
              <a:defRPr/>
            </a:pPr>
            <a:endParaRPr lang="ru-RU" sz="1400">
              <a:latin typeface="Times New Roman"/>
              <a:cs typeface="Times New Roman"/>
            </a:endParaRPr>
          </a:p>
          <a:p>
            <a:pPr marL="342900" indent="-342900">
              <a:buFont typeface="+mj-lt"/>
              <a:buAutoNum type="arabicPeriod"/>
              <a:defRPr/>
            </a:pPr>
            <a:endParaRPr lang="ru-RU" sz="1400">
              <a:latin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1">
        <p:fade thruBlk="0"/>
      </p:transition>
    </mc:Choice>
    <mc:Fallback>
      <p:transition spd="med" advClick="1">
        <p:fade thruBlk="0"/>
      </p:transition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 bwMode="auto">
          <a:xfrm>
            <a:off x="584490" y="0"/>
            <a:ext cx="774237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600" b="1" i="1">
                <a:latin typeface="Times New Roman"/>
                <a:cs typeface="Times New Roman"/>
              </a:rPr>
              <a:t>Список использованных источников </a:t>
            </a:r>
            <a:endParaRPr lang="ru-RU" sz="3600">
              <a:latin typeface="Times New Roman"/>
              <a:cs typeface="Times New Roman"/>
            </a:endParaRPr>
          </a:p>
        </p:txBody>
      </p:sp>
      <p:sp>
        <p:nvSpPr>
          <p:cNvPr id="4" name="TextBox 3"/>
          <p:cNvSpPr txBox="1"/>
          <p:nvPr/>
        </p:nvSpPr>
        <p:spPr bwMode="auto">
          <a:xfrm>
            <a:off x="220492" y="605241"/>
            <a:ext cx="8715983" cy="93564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  <a:defRPr/>
            </a:pPr>
            <a:endParaRPr lang="ru-RU" sz="1400">
              <a:latin typeface="Times New Roman"/>
              <a:cs typeface="Times New Roman"/>
            </a:endParaRPr>
          </a:p>
          <a:p>
            <a:pPr marL="342900" indent="-342900">
              <a:buFont typeface="+mj-lt"/>
              <a:buAutoNum type="arabicPeriod" startAt="12"/>
              <a:defRPr/>
            </a:pPr>
            <a:r>
              <a:rPr lang="en-US" sz="1400" u="sng">
                <a:latin typeface="Times New Roman"/>
                <a:cs typeface="Times New Roman"/>
                <a:hlinkClick r:id="rId2" tooltip="https://avatars.dzeninfra.ru/get-zen_doc/271828/pub_653a4f0f93847352bcbdfb81_653a71d87bc0930f05912974/scale_1200"/>
              </a:rPr>
              <a:t>https://</a:t>
            </a:r>
            <a:r>
              <a:rPr lang="en-US" sz="1400" u="sng">
                <a:latin typeface="Times New Roman"/>
                <a:cs typeface="Times New Roman"/>
                <a:hlinkClick r:id="rId2" tooltip="https://avatars.dzeninfra.ru/get-zen_doc/271828/pub_653a4f0f93847352bcbdfb81_653a71d87bc0930f05912974/scale_1200"/>
              </a:rPr>
              <a:t>avatars.dzeninfra.ru/get-zen_doc/271828/pub_653a4f0f93847352bcbdfb81_653a71d87bc0930f05912974/scale_1200</a:t>
            </a:r>
            <a:endParaRPr lang="ru-RU" sz="1400">
              <a:latin typeface="Times New Roman"/>
              <a:cs typeface="Times New Roman"/>
            </a:endParaRPr>
          </a:p>
          <a:p>
            <a:pPr marL="342900" indent="-342900">
              <a:buFont typeface="+mj-lt"/>
              <a:buAutoNum type="arabicPeriod" startAt="12"/>
              <a:defRPr/>
            </a:pPr>
            <a:r>
              <a:rPr lang="en-US" sz="1400" u="sng">
                <a:latin typeface="Times New Roman"/>
                <a:cs typeface="Times New Roman"/>
                <a:hlinkClick r:id="rId3" tooltip="https://cf2.ppt-online.org/files2/slide/w/WUyJhrHlFL9fBd3bscvmIxgGaV5ZTYKzSkO7Dtj2X/slide-39.jpg"/>
              </a:rPr>
              <a:t>https://</a:t>
            </a:r>
            <a:r>
              <a:rPr lang="en-US" sz="1400" u="sng">
                <a:latin typeface="Times New Roman"/>
                <a:cs typeface="Times New Roman"/>
                <a:hlinkClick r:id="rId3" tooltip="https://cf2.ppt-online.org/files2/slide/w/WUyJhrHlFL9fBd3bscvmIxgGaV5ZTYKzSkO7Dtj2X/slide-39.jpg"/>
              </a:rPr>
              <a:t>cf2.ppt-online.org/files2/slide/w/WUyJhrHlFL9fBd3bscvmIxgGaV5ZTYKzSkO7Dtj2X/slide-39.jpg</a:t>
            </a:r>
            <a:endParaRPr lang="ru-RU" sz="1400">
              <a:latin typeface="Times New Roman"/>
              <a:cs typeface="Times New Roman"/>
            </a:endParaRPr>
          </a:p>
          <a:p>
            <a:pPr marL="342900" indent="-342900">
              <a:buFont typeface="+mj-lt"/>
              <a:buAutoNum type="arabicPeriod" startAt="12"/>
              <a:defRPr/>
            </a:pPr>
            <a:r>
              <a:rPr lang="en-US" sz="1400">
                <a:latin typeface="Times New Roman"/>
                <a:cs typeface="Times New Roman"/>
              </a:rPr>
              <a:t>https://</a:t>
            </a:r>
            <a:r>
              <a:rPr lang="en-US" sz="1400">
                <a:latin typeface="Times New Roman"/>
                <a:cs typeface="Times New Roman"/>
              </a:rPr>
              <a:t>cdn4.telegram-cdn.org/file/Sl4TEvq1BHPtkfYj-wmOGpqRdwvYPp9SGvOmZWrq4sq55I66I4yvals5wDHE26WfdyqAZV6jHdz9LlHmoJc5x5EAxNGjPPUUBbhQCZdowdXxyIsFCC0FejZfVOHsrRFPN7shyzgdsWT5WqiiAgOX1ooQyxaeIFnZg61hX2QgCNrzuXCQeXfbfwXnUWWFIZ3s3sR62rysyt3oPUvm35u4jb6OO5KInof9Ud9WyZgYpwnXleBoZC_wiOFFqL6CZUgQTBRWM6ZAj-CncNuEwXg_FEKSyMdJ7tk7qnXhdiJzPX5gFAH_w_tHRy85x1zu_VXFkpWuvsb8_arPMgYYQ4vXRA.jpg</a:t>
            </a:r>
            <a:endParaRPr lang="ru-RU" sz="1400">
              <a:latin typeface="Times New Roman"/>
              <a:cs typeface="Times New Roman"/>
            </a:endParaRPr>
          </a:p>
          <a:p>
            <a:pPr marL="342900" indent="-342900">
              <a:buFont typeface="+mj-lt"/>
              <a:buAutoNum type="arabicPeriod" startAt="12"/>
              <a:defRPr/>
            </a:pPr>
            <a:r>
              <a:rPr lang="en-US" sz="1400" u="sng">
                <a:latin typeface="Times New Roman"/>
                <a:cs typeface="Times New Roman"/>
                <a:hlinkClick r:id="rId4" tooltip="https://lh5.googleusercontent.com/-odau4KsoddI/UwyaD9SsUoI/AAAAAAAAGaQ/0OnAp-R__yQ/w800-h600-no/06.jpg"/>
              </a:rPr>
              <a:t>https://lh5.googleusercontent.com/-odau4KsoddI/UwyaD9SsUoI/AAAAAAAAGaQ/0OnAp-R__</a:t>
            </a:r>
            <a:r>
              <a:rPr lang="en-US" sz="1400" u="sng">
                <a:latin typeface="Times New Roman"/>
                <a:cs typeface="Times New Roman"/>
                <a:hlinkClick r:id="rId4" tooltip="https://lh5.googleusercontent.com/-odau4KsoddI/UwyaD9SsUoI/AAAAAAAAGaQ/0OnAp-R__yQ/w800-h600-no/06.jpg"/>
              </a:rPr>
              <a:t>yQ/w800-h600-no/06.jpg</a:t>
            </a:r>
            <a:endParaRPr lang="ru-RU" sz="1400">
              <a:latin typeface="Times New Roman"/>
              <a:cs typeface="Times New Roman"/>
            </a:endParaRPr>
          </a:p>
          <a:p>
            <a:pPr marL="342900" indent="-342900">
              <a:buFont typeface="+mj-lt"/>
              <a:buAutoNum type="arabicPeriod" startAt="12"/>
              <a:defRPr/>
            </a:pPr>
            <a:r>
              <a:rPr lang="en-US" sz="1400" u="sng">
                <a:latin typeface="Times New Roman"/>
                <a:cs typeface="Times New Roman"/>
                <a:hlinkClick r:id="rId5" tooltip="https://cdn141.picsart.com/333742111086211.png"/>
              </a:rPr>
              <a:t>https://</a:t>
            </a:r>
            <a:r>
              <a:rPr lang="en-US" sz="1400" u="sng">
                <a:latin typeface="Times New Roman"/>
                <a:cs typeface="Times New Roman"/>
                <a:hlinkClick r:id="rId5" tooltip="https://cdn141.picsart.com/333742111086211.png"/>
              </a:rPr>
              <a:t>cdn141.picsart.com/333742111086211.png</a:t>
            </a:r>
            <a:endParaRPr lang="ru-RU" sz="1400">
              <a:latin typeface="Times New Roman"/>
              <a:cs typeface="Times New Roman"/>
            </a:endParaRPr>
          </a:p>
          <a:p>
            <a:pPr marL="342900" indent="-342900">
              <a:buFont typeface="+mj-lt"/>
              <a:buAutoNum type="arabicPeriod" startAt="12"/>
              <a:defRPr/>
            </a:pPr>
            <a:r>
              <a:rPr lang="en-US" sz="1400" u="sng">
                <a:latin typeface="Times New Roman"/>
                <a:cs typeface="Times New Roman"/>
                <a:hlinkClick r:id="rId6" tooltip="https://ss.metronews.ru/userfiles/materials/193/1938163/858x540_306a3cf7.jpg"/>
              </a:rPr>
              <a:t>https://</a:t>
            </a:r>
            <a:r>
              <a:rPr lang="en-US" sz="1400" u="sng">
                <a:latin typeface="Times New Roman"/>
                <a:cs typeface="Times New Roman"/>
                <a:hlinkClick r:id="rId6" tooltip="https://ss.metronews.ru/userfiles/materials/193/1938163/858x540_306a3cf7.jpg"/>
              </a:rPr>
              <a:t>ss.metronews.ru/userfiles/materials/193/1938163/858x540_306a3cf7.jpg</a:t>
            </a:r>
            <a:endParaRPr lang="ru-RU" sz="1400">
              <a:latin typeface="Times New Roman"/>
              <a:cs typeface="Times New Roman"/>
            </a:endParaRPr>
          </a:p>
          <a:p>
            <a:pPr marL="342900" indent="-342900">
              <a:buFont typeface="+mj-lt"/>
              <a:buAutoNum type="arabicPeriod" startAt="12"/>
              <a:defRPr/>
            </a:pPr>
            <a:r>
              <a:rPr lang="en-US" sz="1400" u="sng">
                <a:latin typeface="Times New Roman"/>
                <a:cs typeface="Times New Roman"/>
                <a:hlinkClick r:id="rId7" tooltip="https://avatars.mds.yandex.net/i?id=8aa7f552b47eec3ed74b0bfdb727f9ddacdd9b76-11379423-images-thumbs&amp;n=13"/>
              </a:rPr>
              <a:t>https://</a:t>
            </a:r>
            <a:r>
              <a:rPr lang="en-US" sz="1400" u="sng">
                <a:latin typeface="Times New Roman"/>
                <a:cs typeface="Times New Roman"/>
                <a:hlinkClick r:id="rId7" tooltip="https://avatars.mds.yandex.net/i?id=8aa7f552b47eec3ed74b0bfdb727f9ddacdd9b76-11379423-images-thumbs&amp;n=13"/>
              </a:rPr>
              <a:t>avatars.mds.yandex.net/i?id=8aa7f552b47eec3ed74b0bfdb727f9ddacdd9b76-11379423-images-thumbs&amp;n=13</a:t>
            </a:r>
            <a:endParaRPr lang="ru-RU" sz="1400">
              <a:latin typeface="Times New Roman"/>
              <a:cs typeface="Times New Roman"/>
            </a:endParaRPr>
          </a:p>
          <a:p>
            <a:pPr marL="342900" indent="-342900">
              <a:buFont typeface="+mj-lt"/>
              <a:buAutoNum type="arabicPeriod" startAt="12"/>
              <a:defRPr/>
            </a:pPr>
            <a:r>
              <a:rPr lang="en-US" sz="1400" u="sng">
                <a:latin typeface="Times New Roman"/>
                <a:cs typeface="Times New Roman"/>
                <a:hlinkClick r:id="rId8" tooltip="https://sun980.userapi.com/impf/c840428/v840428003/4367c/6yP4r4bh_Qk.jpg?size=342x500&amp;quality=96&amp;sign=f3e8b20e6005f1242db2d7c220ab8328&amp;c_uniq_tag=SOmDXvYiTPmNmXAxBnnL7Lw9UwjfD38ZSdELgp_4OVA&amp;type=album"/>
              </a:rPr>
              <a:t>https://</a:t>
            </a:r>
            <a:r>
              <a:rPr lang="en-US" sz="1400" u="sng">
                <a:latin typeface="Times New Roman"/>
                <a:cs typeface="Times New Roman"/>
                <a:hlinkClick r:id="rId8" tooltip="https://sun980.userapi.com/impf/c840428/v840428003/4367c/6yP4r4bh_Qk.jpg?size=342x500&amp;quality=96&amp;sign=f3e8b20e6005f1242db2d7c220ab8328&amp;c_uniq_tag=SOmDXvYiTPmNmXAxBnnL7Lw9UwjfD38ZSdELgp_4OVA&amp;type=album"/>
              </a:rPr>
              <a:t>sun980.userapi.com/impf/c840428/v840428003/4367c/6yP4r4bh_Qk.jpg?size=342x500&amp;quality=96&amp;sign=f3e8b20e6005f1242db2d7c220ab8328&amp;c_uniq_tag=SOmDXvYiTPmNmXAxBnnL7Lw9UwjfD38ZSdELgp_4OVA&amp;type=album</a:t>
            </a:r>
            <a:endParaRPr lang="ru-RU" sz="1400">
              <a:latin typeface="Times New Roman"/>
              <a:cs typeface="Times New Roman"/>
            </a:endParaRPr>
          </a:p>
          <a:p>
            <a:pPr marL="342900" indent="-342900">
              <a:buFont typeface="+mj-lt"/>
              <a:buAutoNum type="arabicPeriod" startAt="12"/>
              <a:defRPr/>
            </a:pPr>
            <a:r>
              <a:rPr lang="en-US" sz="1400" u="sng">
                <a:latin typeface="Times New Roman"/>
                <a:cs typeface="Times New Roman"/>
                <a:hlinkClick r:id="rId9" tooltip="https://avatars.dzeninfra.ru/getzen_doc/3813718/pub_6339337b10b1572f256da3d3_633933a74f24af02171cebdb/scale_1200"/>
              </a:rPr>
              <a:t>https://</a:t>
            </a:r>
            <a:r>
              <a:rPr lang="en-US" sz="1400" u="sng">
                <a:latin typeface="Times New Roman"/>
                <a:cs typeface="Times New Roman"/>
                <a:hlinkClick r:id="rId9" tooltip="https://avatars.dzeninfra.ru/getzen_doc/3813718/pub_6339337b10b1572f256da3d3_633933a74f24af02171cebdb/scale_1200"/>
              </a:rPr>
              <a:t>avatars.dzeninfra.ru/getzen_doc/3813718/pub_6339337b10b1572f256da3d3_633933a74f24af02171cebdb/scale_1200</a:t>
            </a:r>
            <a:endParaRPr lang="ru-RU" sz="1400">
              <a:latin typeface="Times New Roman"/>
              <a:cs typeface="Times New Roman"/>
            </a:endParaRPr>
          </a:p>
          <a:p>
            <a:pPr marL="342900" indent="-342900">
              <a:buFont typeface="+mj-lt"/>
              <a:buAutoNum type="arabicPeriod" startAt="12"/>
              <a:defRPr/>
            </a:pPr>
            <a:endParaRPr lang="ru-RU" sz="1400">
              <a:latin typeface="Times New Roman"/>
              <a:cs typeface="Times New Roman"/>
            </a:endParaRPr>
          </a:p>
          <a:p>
            <a:pPr marL="342900" indent="-342900">
              <a:buFont typeface="+mj-lt"/>
              <a:buAutoNum type="arabicPeriod" startAt="12"/>
              <a:defRPr/>
            </a:pPr>
            <a:endParaRPr lang="ru-RU" sz="1400">
              <a:latin typeface="Times New Roman"/>
              <a:cs typeface="Times New Roman"/>
            </a:endParaRPr>
          </a:p>
          <a:p>
            <a:pPr marL="342900" indent="-342900">
              <a:buFont typeface="+mj-lt"/>
              <a:buAutoNum type="arabicPeriod" startAt="12"/>
              <a:defRPr/>
            </a:pPr>
            <a:endParaRPr lang="ru-RU" sz="1400">
              <a:latin typeface="Times New Roman"/>
              <a:cs typeface="Times New Roman"/>
            </a:endParaRPr>
          </a:p>
          <a:p>
            <a:pPr marL="342900" indent="-342900">
              <a:buFont typeface="+mj-lt"/>
              <a:buAutoNum type="arabicPeriod" startAt="12"/>
              <a:defRPr/>
            </a:pPr>
            <a:endParaRPr lang="ru-RU" sz="1400">
              <a:latin typeface="Times New Roman"/>
              <a:cs typeface="Times New Roman"/>
            </a:endParaRPr>
          </a:p>
          <a:p>
            <a:pPr marL="342900" indent="-342900">
              <a:buFont typeface="+mj-lt"/>
              <a:buAutoNum type="arabicPeriod" startAt="12"/>
              <a:defRPr/>
            </a:pPr>
            <a:endParaRPr lang="ru-RU" sz="1400">
              <a:latin typeface="Times New Roman"/>
              <a:cs typeface="Times New Roman"/>
            </a:endParaRPr>
          </a:p>
          <a:p>
            <a:pPr marL="342900" indent="-342900">
              <a:buFont typeface="+mj-lt"/>
              <a:buAutoNum type="arabicPeriod" startAt="12"/>
              <a:defRPr/>
            </a:pPr>
            <a:endParaRPr lang="ru-RU" sz="1400">
              <a:latin typeface="Times New Roman"/>
              <a:cs typeface="Times New Roman"/>
            </a:endParaRPr>
          </a:p>
          <a:p>
            <a:pPr marL="342900" indent="-342900">
              <a:buFont typeface="+mj-lt"/>
              <a:buAutoNum type="arabicPeriod" startAt="12"/>
              <a:defRPr/>
            </a:pPr>
            <a:endParaRPr lang="ru-RU" sz="1400">
              <a:latin typeface="Times New Roman"/>
              <a:cs typeface="Times New Roman"/>
            </a:endParaRPr>
          </a:p>
          <a:p>
            <a:pPr marL="342900" indent="-342900">
              <a:buFont typeface="+mj-lt"/>
              <a:buAutoNum type="arabicPeriod" startAt="12"/>
              <a:defRPr/>
            </a:pPr>
            <a:endParaRPr lang="ru-RU" sz="1400">
              <a:latin typeface="Times New Roman"/>
              <a:cs typeface="Times New Roman"/>
            </a:endParaRPr>
          </a:p>
          <a:p>
            <a:pPr marL="342900" indent="-342900">
              <a:buFont typeface="+mj-lt"/>
              <a:buAutoNum type="arabicPeriod" startAt="12"/>
              <a:defRPr/>
            </a:pPr>
            <a:endParaRPr lang="ru-RU" sz="1400">
              <a:latin typeface="Times New Roman"/>
              <a:cs typeface="Times New Roman"/>
            </a:endParaRPr>
          </a:p>
          <a:p>
            <a:pPr marL="342900" indent="-342900">
              <a:buFont typeface="+mj-lt"/>
              <a:buAutoNum type="arabicPeriod" startAt="12"/>
              <a:defRPr/>
            </a:pPr>
            <a:endParaRPr lang="ru-RU" sz="1400">
              <a:latin typeface="Times New Roman"/>
              <a:cs typeface="Times New Roman"/>
            </a:endParaRPr>
          </a:p>
          <a:p>
            <a:pPr marL="342900" indent="-342900">
              <a:buFont typeface="+mj-lt"/>
              <a:buAutoNum type="arabicPeriod" startAt="12"/>
              <a:defRPr/>
            </a:pPr>
            <a:endParaRPr lang="ru-RU" sz="1400">
              <a:latin typeface="Times New Roman"/>
              <a:cs typeface="Times New Roman"/>
            </a:endParaRPr>
          </a:p>
          <a:p>
            <a:pPr marL="342900" indent="-342900">
              <a:buFont typeface="+mj-lt"/>
              <a:buAutoNum type="arabicPeriod" startAt="12"/>
              <a:defRPr/>
            </a:pPr>
            <a:endParaRPr lang="ru-RU" sz="1400">
              <a:latin typeface="Times New Roman"/>
              <a:cs typeface="Times New Roman"/>
            </a:endParaRPr>
          </a:p>
          <a:p>
            <a:pPr marL="342900" indent="-342900">
              <a:buFont typeface="+mj-lt"/>
              <a:buAutoNum type="arabicPeriod" startAt="12"/>
              <a:defRPr/>
            </a:pPr>
            <a:endParaRPr lang="ru-RU" sz="1400">
              <a:latin typeface="Times New Roman"/>
              <a:cs typeface="Times New Roman"/>
            </a:endParaRPr>
          </a:p>
          <a:p>
            <a:pPr marL="342900" indent="-342900">
              <a:buFont typeface="+mj-lt"/>
              <a:buAutoNum type="arabicPeriod" startAt="12"/>
              <a:defRPr/>
            </a:pPr>
            <a:endParaRPr lang="ru-RU" sz="1400">
              <a:latin typeface="Times New Roman"/>
              <a:cs typeface="Times New Roman"/>
            </a:endParaRPr>
          </a:p>
          <a:p>
            <a:pPr marL="342900" indent="-342900">
              <a:buFont typeface="+mj-lt"/>
              <a:buAutoNum type="arabicPeriod" startAt="12"/>
              <a:defRPr/>
            </a:pPr>
            <a:endParaRPr lang="ru-RU" sz="1400">
              <a:latin typeface="Times New Roman"/>
              <a:cs typeface="Times New Roman"/>
            </a:endParaRPr>
          </a:p>
          <a:p>
            <a:pPr marL="342900" indent="-342900">
              <a:buFont typeface="+mj-lt"/>
              <a:buAutoNum type="arabicPeriod" startAt="12"/>
              <a:defRPr/>
            </a:pPr>
            <a:endParaRPr lang="ru-RU" sz="1400">
              <a:latin typeface="Times New Roman"/>
              <a:cs typeface="Times New Roman"/>
            </a:endParaRPr>
          </a:p>
          <a:p>
            <a:pPr marL="342900" indent="-342900">
              <a:buFont typeface="+mj-lt"/>
              <a:buAutoNum type="arabicPeriod" startAt="12"/>
              <a:defRPr/>
            </a:pPr>
            <a:endParaRPr lang="ru-RU" sz="1400">
              <a:latin typeface="Times New Roman"/>
              <a:cs typeface="Times New Roman"/>
            </a:endParaRPr>
          </a:p>
          <a:p>
            <a:pPr marL="342900" indent="-342900">
              <a:buFont typeface="+mj-lt"/>
              <a:buAutoNum type="arabicPeriod" startAt="12"/>
              <a:defRPr/>
            </a:pPr>
            <a:endParaRPr lang="ru-RU" sz="1400">
              <a:latin typeface="Times New Roman"/>
              <a:cs typeface="Times New Roman"/>
            </a:endParaRPr>
          </a:p>
          <a:p>
            <a:pPr marL="342900" indent="-342900">
              <a:buFont typeface="+mj-lt"/>
              <a:buAutoNum type="arabicPeriod" startAt="12"/>
              <a:defRPr/>
            </a:pPr>
            <a:endParaRPr lang="ru-RU" sz="1400">
              <a:latin typeface="Times New Roman"/>
              <a:cs typeface="Times New Roman"/>
            </a:endParaRPr>
          </a:p>
          <a:p>
            <a:pPr marL="342900" indent="-342900">
              <a:buFont typeface="+mj-lt"/>
              <a:buAutoNum type="arabicPeriod" startAt="12"/>
              <a:defRPr/>
            </a:pPr>
            <a:endParaRPr lang="ru-RU" sz="1400">
              <a:latin typeface="Times New Roman"/>
              <a:cs typeface="Times New Roman"/>
            </a:endParaRPr>
          </a:p>
          <a:p>
            <a:pPr marL="342900" indent="-342900">
              <a:buFont typeface="+mj-lt"/>
              <a:buAutoNum type="arabicPeriod" startAt="12"/>
              <a:defRPr/>
            </a:pPr>
            <a:endParaRPr lang="ru-RU" sz="1400">
              <a:latin typeface="Times New Roman"/>
              <a:cs typeface="Times New Roman"/>
            </a:endParaRPr>
          </a:p>
          <a:p>
            <a:pPr marL="342900" indent="-342900">
              <a:buFont typeface="+mj-lt"/>
              <a:buAutoNum type="arabicPeriod" startAt="12"/>
              <a:defRPr/>
            </a:pPr>
            <a:endParaRPr lang="ru-RU" sz="1400">
              <a:latin typeface="Times New Roman"/>
              <a:cs typeface="Times New Roman"/>
            </a:endParaRPr>
          </a:p>
          <a:p>
            <a:pPr marL="342900" indent="-342900">
              <a:buFont typeface="+mj-lt"/>
              <a:buAutoNum type="arabicPeriod" startAt="12"/>
              <a:defRPr/>
            </a:pPr>
            <a:endParaRPr lang="ru-RU" sz="1400">
              <a:latin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1">
        <p:fade thruBlk="0"/>
      </p:transition>
    </mc:Choice>
    <mc:Fallback>
      <p:transition spd="med" advClick="1">
        <p:fade thruBlk="0"/>
      </p:transition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 bwMode="auto">
          <a:xfrm>
            <a:off x="584490" y="0"/>
            <a:ext cx="774237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600" b="1" i="1">
                <a:latin typeface="Times New Roman"/>
                <a:cs typeface="Times New Roman"/>
              </a:rPr>
              <a:t>Список использованных источников </a:t>
            </a:r>
            <a:endParaRPr lang="ru-RU" sz="3600">
              <a:latin typeface="Times New Roman"/>
              <a:cs typeface="Times New Roman"/>
            </a:endParaRPr>
          </a:p>
        </p:txBody>
      </p:sp>
      <p:sp>
        <p:nvSpPr>
          <p:cNvPr id="4" name="TextBox 3"/>
          <p:cNvSpPr txBox="1"/>
          <p:nvPr/>
        </p:nvSpPr>
        <p:spPr bwMode="auto">
          <a:xfrm>
            <a:off x="220492" y="605241"/>
            <a:ext cx="8715983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21"/>
              <a:defRPr/>
            </a:pPr>
            <a:r>
              <a:rPr lang="en-US" sz="1400" u="sng">
                <a:latin typeface="Times New Roman"/>
                <a:cs typeface="Times New Roman"/>
                <a:hlinkClick r:id="rId2" tooltip="https://levoradikal.ru/wp-content/uploads/2014/01/1918-g.Sleva-ot-Trotskogo-zamestitel-narkoma-po-voenno-morskim-delam-E-fraim-Sklyanskij-predsedatel-VTSIK-YAkov-Sverdlov-i-chlen-RVS-Respubliki-Nikolaj-Podvojskij.-320x320.jpg"/>
              </a:rPr>
              <a:t>https://levoradikal.ru/wp-content/uploads/2014/01/1918-g.Sleva-ot-Trotskogo-zamestitel-narkoma-po-voenno-morskim-delam-E-fraim-Sklyanskij-predsedatel-VTSIK-YAkov-Sverdlov-i-chlen-RVS-Respubliki-Nikolaj-Podvojskij.-</a:t>
            </a:r>
            <a:r>
              <a:rPr lang="en-US" sz="1400" u="sng">
                <a:latin typeface="Times New Roman"/>
                <a:cs typeface="Times New Roman"/>
                <a:hlinkClick r:id="rId2" tooltip="https://levoradikal.ru/wp-content/uploads/2014/01/1918-g.Sleva-ot-Trotskogo-zamestitel-narkoma-po-voenno-morskim-delam-E-fraim-Sklyanskij-predsedatel-VTSIK-YAkov-Sverdlov-i-chlen-RVS-Respubliki-Nikolaj-Podvojskij.-320x320.jpg"/>
              </a:rPr>
              <a:t>320x320.jpg</a:t>
            </a:r>
            <a:endParaRPr lang="ru-RU" sz="1400">
              <a:latin typeface="Times New Roman"/>
              <a:cs typeface="Times New Roman"/>
            </a:endParaRPr>
          </a:p>
          <a:p>
            <a:pPr marL="342900" indent="-342900">
              <a:buFont typeface="+mj-lt"/>
              <a:buAutoNum type="arabicPeriod" startAt="21"/>
              <a:defRPr/>
            </a:pPr>
            <a:r>
              <a:rPr lang="en-US" sz="1400" u="sng">
                <a:latin typeface="Times New Roman"/>
                <a:cs typeface="Times New Roman"/>
                <a:hlinkClick r:id="rId3" tooltip="https://avatars.dzeninfra.ru/getzen_doc/5327700/pub_631ecdde4275de78d3847657_631ece7261adb60fa6466cf9/scale_1200"/>
              </a:rPr>
              <a:t>https://</a:t>
            </a:r>
            <a:r>
              <a:rPr lang="en-US" sz="1400" u="sng">
                <a:latin typeface="Times New Roman"/>
                <a:cs typeface="Times New Roman"/>
                <a:hlinkClick r:id="rId3" tooltip="https://avatars.dzeninfra.ru/getzen_doc/5327700/pub_631ecdde4275de78d3847657_631ece7261adb60fa6466cf9/scale_1200"/>
              </a:rPr>
              <a:t>avatars.dzeninfra.ru/getzen_doc/5327700/pub_631ecdde4275de78d3847657_631ece7261adb60fa6466cf9/scale_1200</a:t>
            </a:r>
            <a:endParaRPr lang="ru-RU" sz="1400">
              <a:latin typeface="Times New Roman"/>
              <a:cs typeface="Times New Roman"/>
            </a:endParaRPr>
          </a:p>
          <a:p>
            <a:pPr marL="342900" indent="-342900">
              <a:buFont typeface="+mj-lt"/>
              <a:buAutoNum type="arabicPeriod" startAt="21"/>
              <a:defRPr/>
            </a:pPr>
            <a:r>
              <a:rPr lang="en-US" sz="1400" u="sng">
                <a:latin typeface="Times New Roman"/>
                <a:cs typeface="Times New Roman"/>
                <a:hlinkClick r:id="rId4" tooltip="https://avatars.mds.yandex.net/i?id=3c2758ef8214ec2881efdd7c019ecbfb9ff4c9cf-10590187-images-thumbs&amp;n=13"/>
              </a:rPr>
              <a:t>https://</a:t>
            </a:r>
            <a:r>
              <a:rPr lang="en-US" sz="1400" u="sng">
                <a:latin typeface="Times New Roman"/>
                <a:cs typeface="Times New Roman"/>
                <a:hlinkClick r:id="rId4" tooltip="https://avatars.mds.yandex.net/i?id=3c2758ef8214ec2881efdd7c019ecbfb9ff4c9cf-10590187-images-thumbs&amp;n=13"/>
              </a:rPr>
              <a:t>avatars.mds.yandex.net/i?id=3c2758ef8214ec2881efdd7c019ecbfb9ff4c9cf-10590187-images-thumbs&amp;n=13</a:t>
            </a:r>
            <a:endParaRPr lang="ru-RU" sz="1400">
              <a:latin typeface="Times New Roman"/>
              <a:cs typeface="Times New Roman"/>
            </a:endParaRPr>
          </a:p>
          <a:p>
            <a:pPr marL="342900" indent="-342900">
              <a:buFont typeface="+mj-lt"/>
              <a:buAutoNum type="arabicPeriod" startAt="21"/>
              <a:defRPr/>
            </a:pPr>
            <a:r>
              <a:rPr lang="en-US" sz="1400" u="sng">
                <a:latin typeface="Times New Roman"/>
                <a:cs typeface="Times New Roman"/>
                <a:hlinkClick r:id="rId5" tooltip="https://avatars.dzeninfra.ru/getzen_doc/1711517/pub_618a64e3f0b30e68323a41f6_618a68ee56c3371dd06dbbd5/scale_1200"/>
              </a:rPr>
              <a:t>https://</a:t>
            </a:r>
            <a:r>
              <a:rPr lang="en-US" sz="1400" u="sng">
                <a:latin typeface="Times New Roman"/>
                <a:cs typeface="Times New Roman"/>
                <a:hlinkClick r:id="rId5" tooltip="https://avatars.dzeninfra.ru/getzen_doc/1711517/pub_618a64e3f0b30e68323a41f6_618a68ee56c3371dd06dbbd5/scale_1200"/>
              </a:rPr>
              <a:t>avatars.dzeninfra.ru/getzen_doc/1711517/pub_618a64e3f0b30e68323a41f6_618a68ee56c3371dd06dbbd5/scale_1200</a:t>
            </a:r>
            <a:endParaRPr lang="ru-RU" sz="1400">
              <a:latin typeface="Times New Roman"/>
              <a:cs typeface="Times New Roman"/>
            </a:endParaRPr>
          </a:p>
          <a:p>
            <a:pPr marL="342900" indent="-342900">
              <a:buFont typeface="+mj-lt"/>
              <a:buAutoNum type="arabicPeriod" startAt="21"/>
              <a:defRPr/>
            </a:pPr>
            <a:r>
              <a:rPr lang="en-US" sz="1400" u="sng">
                <a:latin typeface="Times New Roman"/>
                <a:cs typeface="Times New Roman"/>
                <a:hlinkClick r:id="rId6" tooltip="https://sun920.userapi.com/impf/c638423/v638423416/525ac/g76of0RrV7k.jpg?size=417x669&amp;quality=96&amp;sign=cb5adef36c449b16b1c0404828f6ee2a&amp;c_uniq_tag=aZ6t6HHqIHK5GMSyPIhC-Xk1TL79sdN_0dP9G-BvX7c&amp;type=album"/>
              </a:rPr>
              <a:t>https://</a:t>
            </a:r>
            <a:r>
              <a:rPr lang="en-US" sz="1400" u="sng">
                <a:latin typeface="Times New Roman"/>
                <a:cs typeface="Times New Roman"/>
                <a:hlinkClick r:id="rId6" tooltip="https://sun920.userapi.com/impf/c638423/v638423416/525ac/g76of0RrV7k.jpg?size=417x669&amp;quality=96&amp;sign=cb5adef36c449b16b1c0404828f6ee2a&amp;c_uniq_tag=aZ6t6HHqIHK5GMSyPIhC-Xk1TL79sdN_0dP9G-BvX7c&amp;type=album"/>
              </a:rPr>
              <a:t>sun920.userapi.com/impf/c638423/v638423416/525ac/g76of0RrV7k.jpg?size=417x669&amp;quality=96&amp;sign=cb5adef36c449b16b1c0404828f6ee2a&amp;c_uniq_tag=aZ6t6HHqIHK5GMSyPIhC-Xk1TL79sdN_0dP9G-BvX7c&amp;type=album</a:t>
            </a:r>
            <a:endParaRPr lang="ru-RU" sz="1400">
              <a:latin typeface="Times New Roman"/>
              <a:cs typeface="Times New Roman"/>
            </a:endParaRPr>
          </a:p>
          <a:p>
            <a:pPr marL="342900" indent="-342900">
              <a:buFont typeface="+mj-lt"/>
              <a:buAutoNum type="arabicPeriod" startAt="21"/>
              <a:defRPr/>
            </a:pPr>
            <a:r>
              <a:rPr lang="en-US" sz="1400" u="sng">
                <a:latin typeface="Times New Roman"/>
                <a:cs typeface="Times New Roman"/>
                <a:hlinkClick r:id="rId7" tooltip="https://ae04.alicdn.com/kf/Sa0dd6f79f3cb4307b75439fb6fd96874K.jpg_640x640.jpg"/>
              </a:rPr>
              <a:t>https://</a:t>
            </a:r>
            <a:r>
              <a:rPr lang="en-US" sz="1400" u="sng">
                <a:latin typeface="Times New Roman"/>
                <a:cs typeface="Times New Roman"/>
                <a:hlinkClick r:id="rId7" tooltip="https://ae04.alicdn.com/kf/Sa0dd6f79f3cb4307b75439fb6fd96874K.jpg_640x640.jpg"/>
              </a:rPr>
              <a:t>ae04.alicdn.com/kf/Sa0dd6f79f3cb4307b75439fb6fd96874K.jpg_640x640.jpg</a:t>
            </a:r>
            <a:endParaRPr lang="ru-RU" sz="1400">
              <a:latin typeface="Times New Roman"/>
              <a:cs typeface="Times New Roman"/>
            </a:endParaRPr>
          </a:p>
          <a:p>
            <a:pPr marL="342900" indent="-342900">
              <a:buFont typeface="+mj-lt"/>
              <a:buAutoNum type="arabicPeriod" startAt="21"/>
              <a:defRPr/>
            </a:pPr>
            <a:r>
              <a:rPr lang="en-US" sz="1400" u="sng">
                <a:latin typeface="Times New Roman"/>
                <a:cs typeface="Times New Roman"/>
                <a:hlinkClick r:id="rId8" tooltip="https://avatars.dzeninfra.ru/getzen_doc/3957194/pub_605ed05c188a9f7359a7cb32_6066ba726b0f875cb5316795/scale_1200"/>
              </a:rPr>
              <a:t>https://</a:t>
            </a:r>
            <a:r>
              <a:rPr lang="en-US" sz="1400" u="sng">
                <a:latin typeface="Times New Roman"/>
                <a:cs typeface="Times New Roman"/>
                <a:hlinkClick r:id="rId8" tooltip="https://avatars.dzeninfra.ru/getzen_doc/3957194/pub_605ed05c188a9f7359a7cb32_6066ba726b0f875cb5316795/scale_1200"/>
              </a:rPr>
              <a:t>avatars.dzeninfra.ru/getzen_doc/3957194/pub_605ed05c188a9f7359a7cb32_6066ba726b0f875cb5316795/scale_1200</a:t>
            </a:r>
            <a:endParaRPr lang="ru-RU" sz="1400">
              <a:latin typeface="Times New Roman"/>
              <a:cs typeface="Times New Roman"/>
            </a:endParaRPr>
          </a:p>
          <a:p>
            <a:pPr marL="342900" indent="-342900">
              <a:buFont typeface="+mj-lt"/>
              <a:buAutoNum type="arabicPeriod" startAt="21"/>
              <a:defRPr/>
            </a:pPr>
            <a:endParaRPr lang="ru-RU" sz="1400">
              <a:latin typeface="Times New Roman"/>
              <a:cs typeface="Times New Roman"/>
            </a:endParaRPr>
          </a:p>
          <a:p>
            <a:pPr marL="342900" indent="-342900">
              <a:buFont typeface="+mj-lt"/>
              <a:buAutoNum type="arabicPeriod" startAt="21"/>
              <a:defRPr/>
            </a:pPr>
            <a:endParaRPr lang="ru-RU" sz="1400">
              <a:latin typeface="Times New Roman"/>
              <a:cs typeface="Times New Roman"/>
            </a:endParaRPr>
          </a:p>
          <a:p>
            <a:pPr marL="342900" indent="-342900">
              <a:buFont typeface="+mj-lt"/>
              <a:buAutoNum type="arabicPeriod" startAt="21"/>
              <a:defRPr/>
            </a:pPr>
            <a:endParaRPr lang="ru-RU" sz="1400">
              <a:latin typeface="Times New Roman"/>
              <a:cs typeface="Times New Roman"/>
            </a:endParaRPr>
          </a:p>
          <a:p>
            <a:pPr marL="342900" indent="-342900">
              <a:buFont typeface="+mj-lt"/>
              <a:buAutoNum type="arabicPeriod" startAt="21"/>
              <a:defRPr/>
            </a:pPr>
            <a:endParaRPr lang="ru-RU" sz="1400">
              <a:latin typeface="Times New Roman"/>
              <a:cs typeface="Times New Roman"/>
            </a:endParaRPr>
          </a:p>
          <a:p>
            <a:pPr marL="342900" indent="-342900">
              <a:buFont typeface="+mj-lt"/>
              <a:buAutoNum type="arabicPeriod" startAt="21"/>
              <a:defRPr/>
            </a:pPr>
            <a:endParaRPr lang="ru-RU" sz="1400">
              <a:latin typeface="Times New Roman"/>
              <a:cs typeface="Times New Roman"/>
            </a:endParaRPr>
          </a:p>
          <a:p>
            <a:pPr>
              <a:defRPr/>
            </a:pPr>
            <a:endParaRPr lang="ru-RU" sz="1400">
              <a:latin typeface="Times New Roman"/>
              <a:cs typeface="Times New Roman"/>
            </a:endParaRPr>
          </a:p>
          <a:p>
            <a:pPr marL="342900" indent="-342900">
              <a:buFont typeface="+mj-lt"/>
              <a:buAutoNum type="arabicPeriod" startAt="21"/>
              <a:defRPr/>
            </a:pPr>
            <a:endParaRPr lang="ru-RU" sz="1400">
              <a:latin typeface="Times New Roman"/>
              <a:cs typeface="Times New Roman"/>
            </a:endParaRPr>
          </a:p>
          <a:p>
            <a:pPr marL="342900" indent="-342900">
              <a:buFont typeface="+mj-lt"/>
              <a:buAutoNum type="arabicPeriod" startAt="21"/>
              <a:defRPr/>
            </a:pPr>
            <a:endParaRPr lang="ru-RU" sz="1400">
              <a:latin typeface="Times New Roman"/>
              <a:cs typeface="Times New Roman"/>
            </a:endParaRPr>
          </a:p>
          <a:p>
            <a:pPr marL="342900" indent="-342900">
              <a:buFont typeface="+mj-lt"/>
              <a:buAutoNum type="arabicPeriod" startAt="21"/>
              <a:defRPr/>
            </a:pPr>
            <a:endParaRPr lang="ru-RU" sz="1400">
              <a:latin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1">
        <p:fade thruBlk="0"/>
      </p:transition>
    </mc:Choice>
    <mc:Fallback>
      <p:transition spd="med" advClick="1">
        <p:fade thruBlk="0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3" name="Рисунок 22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0"/>
            <a:ext cx="9161995" cy="51435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 bwMode="auto">
          <a:xfrm>
            <a:off x="2103143" y="160794"/>
            <a:ext cx="4765728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685783">
              <a:defRPr/>
            </a:pPr>
            <a:r>
              <a:rPr lang="ru-RU" sz="2800">
                <a:solidFill>
                  <a:srgbClr val="FFDC5A"/>
                </a:solidFill>
                <a:latin typeface="Merriweather"/>
                <a:ea typeface="Theano Didot"/>
              </a:rPr>
              <a:t>Повторение изученного:</a:t>
            </a:r>
            <a:endParaRPr/>
          </a:p>
        </p:txBody>
      </p:sp>
      <p:pic>
        <p:nvPicPr>
          <p:cNvPr id="3074" name="Picture 2" descr="https://klimbim2020.files.wordpress.com/2020/11/kerensky_1917.jpg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417140" y="763016"/>
            <a:ext cx="2593623" cy="4004247"/>
          </a:xfrm>
          <a:prstGeom prst="rect">
            <a:avLst/>
          </a:prstGeom>
          <a:noFill/>
        </p:spPr>
      </p:pic>
      <p:pic>
        <p:nvPicPr>
          <p:cNvPr id="3078" name="Picture 6" descr="https://sun9-71.userapi.com/impf/YA2bVqgPJpO7MS9geEq91wBd4RLKqHIix59bCw/N05HVbEfO4E.jpg?size=738x921&amp;quality=96&amp;sign=6c50b7bbdd50545a6daf0d15a5f35135&amp;c_uniq_tag=9au40hc4qm8HamHFQdCIV218m1YbXpqRW7H13J2HSEA&amp;type=album"/>
          <p:cNvPicPr>
            <a:picLocks noChangeAspect="1" noChangeArrowheads="1"/>
          </p:cNvPicPr>
          <p:nvPr/>
        </p:nvPicPr>
        <p:blipFill>
          <a:blip r:embed="rId4"/>
          <a:stretch/>
        </p:blipFill>
        <p:spPr bwMode="auto">
          <a:xfrm>
            <a:off x="3171370" y="763016"/>
            <a:ext cx="3160036" cy="3986714"/>
          </a:xfrm>
          <a:prstGeom prst="rect">
            <a:avLst/>
          </a:prstGeom>
          <a:noFill/>
        </p:spPr>
      </p:pic>
      <p:pic>
        <p:nvPicPr>
          <p:cNvPr id="3082" name="Picture 10" descr="https://w7.pngwing.com/pngs/341/867/png-transparent-white-check-with-green-background-illustration-fingerprint-comcast-circle-symbol-technology-tick-miscellaneous-angle-logo.png"/>
          <p:cNvPicPr>
            <a:picLocks noChangeAspect="1" noChangeArrowheads="1"/>
          </p:cNvPicPr>
          <p:nvPr/>
        </p:nvPicPr>
        <p:blipFill>
          <a:blip r:embed="rId5"/>
          <a:stretch/>
        </p:blipFill>
        <p:spPr bwMode="auto">
          <a:xfrm>
            <a:off x="6419540" y="1310813"/>
            <a:ext cx="2524617" cy="2521873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 advClick="1">
        <p:wipe dir="l"/>
      </p:transition>
    </mc:Choice>
    <mc:Fallback>
      <p:transition spd="med" advClick="1">
        <p:wipe dir="l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3" name="Рисунок 22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0"/>
            <a:ext cx="9161995" cy="51435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 bwMode="auto">
          <a:xfrm>
            <a:off x="2103143" y="160794"/>
            <a:ext cx="4765728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685783">
              <a:defRPr/>
            </a:pPr>
            <a:r>
              <a:rPr lang="ru-RU" sz="2800">
                <a:solidFill>
                  <a:srgbClr val="FFDC5A"/>
                </a:solidFill>
                <a:latin typeface="Merriweather"/>
                <a:ea typeface="Theano Didot"/>
              </a:rPr>
              <a:t>Повторение изученного:</a:t>
            </a:r>
            <a:endParaRPr/>
          </a:p>
        </p:txBody>
      </p:sp>
      <p:sp>
        <p:nvSpPr>
          <p:cNvPr id="2" name="TextBox 1"/>
          <p:cNvSpPr txBox="1"/>
          <p:nvPr/>
        </p:nvSpPr>
        <p:spPr bwMode="auto">
          <a:xfrm>
            <a:off x="830093" y="862519"/>
            <a:ext cx="815177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3200" b="1">
                <a:solidFill>
                  <a:schemeClr val="bg1"/>
                </a:solidFill>
                <a:latin typeface="Times New Roman"/>
                <a:cs typeface="Times New Roman"/>
              </a:rPr>
              <a:t>Вопрос № </a:t>
            </a:r>
            <a:r>
              <a:rPr lang="ru-RU" sz="3200" b="1">
                <a:solidFill>
                  <a:schemeClr val="bg1"/>
                </a:solidFill>
                <a:latin typeface="Times New Roman"/>
                <a:cs typeface="Times New Roman"/>
              </a:rPr>
              <a:t>2:</a:t>
            </a:r>
            <a:r>
              <a:rPr lang="ru-RU" sz="320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ru-RU" sz="3200">
                <a:solidFill>
                  <a:schemeClr val="bg1"/>
                </a:solidFill>
                <a:latin typeface="Times New Roman"/>
                <a:cs typeface="Times New Roman"/>
              </a:rPr>
              <a:t>Крейсер, по сигналу которого начался штурм Зимнего двор­ца — это «Аврора»? </a:t>
            </a:r>
            <a:endParaRPr/>
          </a:p>
        </p:txBody>
      </p:sp>
      <p:pic>
        <p:nvPicPr>
          <p:cNvPr id="2050" name="Picture 2" descr="https://www.clipartmax.com/png/middle/61-612717_thinking-man-stick-figure-download-body-temperature-animated-gif.png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4200097" y="1887298"/>
            <a:ext cx="5511736" cy="3326727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1">
        <p:fade thruBlk="0"/>
      </p:transition>
    </mc:Choice>
    <mc:Fallback>
      <p:transition spd="med" advClick="1">
        <p:fade thruBlk="0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3" name="Рисунок 22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0"/>
            <a:ext cx="9161995" cy="51435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 bwMode="auto">
          <a:xfrm>
            <a:off x="2103143" y="160794"/>
            <a:ext cx="4765728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685783">
              <a:defRPr/>
            </a:pPr>
            <a:r>
              <a:rPr lang="ru-RU" sz="2800">
                <a:solidFill>
                  <a:srgbClr val="FFDC5A"/>
                </a:solidFill>
                <a:latin typeface="Merriweather"/>
                <a:ea typeface="Theano Didot"/>
              </a:rPr>
              <a:t>Повторение изученного:</a:t>
            </a:r>
            <a:endParaRPr/>
          </a:p>
        </p:txBody>
      </p:sp>
      <p:pic>
        <p:nvPicPr>
          <p:cNvPr id="4098" name="Picture 2" descr="https://vatnikstan.ru/wp-content/uploads/2020/12/oktyabrskaya-revolyucziya-v-dnevnikah-7-1068x756.jpg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523334" y="840227"/>
            <a:ext cx="5360504" cy="3794514"/>
          </a:xfrm>
          <a:prstGeom prst="rect">
            <a:avLst/>
          </a:prstGeom>
          <a:noFill/>
        </p:spPr>
      </p:pic>
      <p:pic>
        <p:nvPicPr>
          <p:cNvPr id="7" name="Picture 10" descr="https://w7.pngwing.com/pngs/341/867/png-transparent-white-check-with-green-background-illustration-fingerprint-comcast-circle-symbol-technology-tick-miscellaneous-angle-logo.png"/>
          <p:cNvPicPr>
            <a:picLocks noChangeAspect="1" noChangeArrowheads="1"/>
          </p:cNvPicPr>
          <p:nvPr/>
        </p:nvPicPr>
        <p:blipFill>
          <a:blip r:embed="rId4"/>
          <a:stretch/>
        </p:blipFill>
        <p:spPr bwMode="auto">
          <a:xfrm>
            <a:off x="6260608" y="1423457"/>
            <a:ext cx="2524617" cy="2521873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1">
        <p:fade thruBlk="0"/>
      </p:transition>
    </mc:Choice>
    <mc:Fallback>
      <p:transition spd="med" advClick="1">
        <p:fade thruBlk="0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3" name="Рисунок 22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0"/>
            <a:ext cx="9161995" cy="51435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 bwMode="auto">
          <a:xfrm>
            <a:off x="2103143" y="160794"/>
            <a:ext cx="4765728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685783">
              <a:defRPr/>
            </a:pPr>
            <a:r>
              <a:rPr lang="ru-RU" sz="2800">
                <a:solidFill>
                  <a:srgbClr val="FFDC5A"/>
                </a:solidFill>
                <a:latin typeface="Merriweather"/>
                <a:ea typeface="Theano Didot"/>
              </a:rPr>
              <a:t>Повторение изученного:</a:t>
            </a:r>
            <a:endParaRPr/>
          </a:p>
        </p:txBody>
      </p:sp>
      <p:sp>
        <p:nvSpPr>
          <p:cNvPr id="2" name="TextBox 1"/>
          <p:cNvSpPr txBox="1"/>
          <p:nvPr/>
        </p:nvSpPr>
        <p:spPr bwMode="auto">
          <a:xfrm>
            <a:off x="633447" y="591681"/>
            <a:ext cx="815177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3200" b="1">
                <a:solidFill>
                  <a:schemeClr val="bg1"/>
                </a:solidFill>
                <a:latin typeface="Times New Roman"/>
                <a:cs typeface="Times New Roman"/>
              </a:rPr>
              <a:t>Вопрос № </a:t>
            </a:r>
            <a:r>
              <a:rPr lang="ru-RU" sz="3200" b="1">
                <a:solidFill>
                  <a:schemeClr val="bg1"/>
                </a:solidFill>
                <a:latin typeface="Times New Roman"/>
                <a:cs typeface="Times New Roman"/>
              </a:rPr>
              <a:t>3:</a:t>
            </a:r>
            <a:r>
              <a:rPr lang="ru-RU" sz="320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ru-RU" sz="3200" i="1">
                <a:solidFill>
                  <a:schemeClr val="bg1"/>
                </a:solidFill>
                <a:latin typeface="Times New Roman"/>
                <a:cs typeface="Times New Roman"/>
              </a:rPr>
              <a:t>Период в российской истории с февраля по июль 1917 г., когда у власти находились одновременно два центра власти, называется «Смутное время»</a:t>
            </a:r>
            <a:endParaRPr lang="ru-RU" sz="320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pic>
        <p:nvPicPr>
          <p:cNvPr id="2050" name="Picture 2" descr="https://www.clipartmax.com/png/middle/61-612717_thinking-man-stick-figure-download-body-temperature-animated-gif.png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4751388" y="2010121"/>
            <a:ext cx="5319220" cy="321053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1">
        <p:fade thruBlk="0"/>
      </p:transition>
    </mc:Choice>
    <mc:Fallback>
      <p:transition spd="med" advClick="1">
        <p:fade thruBlk="0"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<Relationships xmlns="http://schemas.openxmlformats.org/package/2006/relationships"></Relationships>
</file>

<file path=ppt/theme/_rels/theme2.xml.rels><?xml version="1.0" encoding="UTF-8" standalone="yes"?><Relationships xmlns="http://schemas.openxmlformats.org/package/2006/relationships"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1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Другая 1">
      <a:majorFont>
        <a:latin typeface="Roboto Slab"/>
        <a:ea typeface="Arial"/>
        <a:cs typeface="Arial"/>
      </a:majorFont>
      <a:minorFont>
        <a:latin typeface="Roboto"/>
        <a:ea typeface="Arial"/>
        <a:cs typeface="Arial"/>
      </a:minorFont>
    </a:fontScheme>
    <a:fmtScheme name="Тема 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</a:theme>
</file>

<file path=ppt/theme/theme2.xml><?xml version="1.0" encoding="utf-8"?>
<a:theme xmlns:a="http://schemas.openxmlformats.org/drawingml/2006/main" xmlns:r="http://schemas.openxmlformats.org/officeDocument/2006/relationships" xmlns:p="http://schemas.openxmlformats.org/presentationml/2006/main" name="2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Другая 1">
      <a:majorFont>
        <a:latin typeface="Roboto Slab"/>
        <a:ea typeface="Arial"/>
        <a:cs typeface="Arial"/>
      </a:majorFont>
      <a:minorFont>
        <a:latin typeface="Roboto"/>
        <a:ea typeface="Arial"/>
        <a:cs typeface="Arial"/>
      </a:minorFont>
    </a:fontScheme>
    <a:fmtScheme name="Тема 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0</Words>
  <Application>Р7-Офис/7.2.2.36</Application>
  <DocSecurity>0</DocSecurity>
  <PresentationFormat>Экран (16:9)</PresentationFormat>
  <Paragraphs>0</Paragraphs>
  <Slides>56</Slides>
  <Notes>56</Notes>
  <HiddenSlides>0</HiddenSlides>
  <MMClips>2</MMClips>
  <ScaleCrop>0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56</vt:i4>
      </vt:variant>
    </vt:vector>
  </HeadingPairs>
  <TitlesOfParts>
    <vt:vector size="58" baseType="lpstr">
      <vt:lpstr>Theme 1</vt:lpstr>
      <vt:lpstr>Theme 2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</vt:vector>
  </TitlesOfParts>
  <Manager/>
  <Company/>
  <LinksUpToDate>0</LinksUpToDate>
  <SharedDoc>0</SharedDoc>
  <HyperlinkBase/>
  <HyperlinksChanged>0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dc:identifier/>
  <dc:language/>
  <cp:lastModifiedBy/>
  <cp:revision>3</cp:revision>
  <dcterms:created xsi:type="dcterms:W3CDTF">2019-04-23T08:02:11Z</dcterms:created>
  <dcterms:modified xsi:type="dcterms:W3CDTF">2024-01-04T08:45:52Z</dcterms:modified>
  <cp:category/>
  <cp:contentStatus/>
  <cp:version/>
</cp:coreProperties>
</file>