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72" r:id="rId3"/>
    <p:sldId id="273" r:id="rId4"/>
    <p:sldId id="274" r:id="rId5"/>
    <p:sldId id="275" r:id="rId6"/>
    <p:sldId id="261" r:id="rId7"/>
    <p:sldId id="266" r:id="rId8"/>
    <p:sldId id="270" r:id="rId9"/>
    <p:sldId id="276" r:id="rId10"/>
    <p:sldId id="267" r:id="rId11"/>
    <p:sldId id="271" r:id="rId12"/>
    <p:sldId id="277" r:id="rId13"/>
    <p:sldId id="269" r:id="rId14"/>
    <p:sldId id="26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0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57AEE-A017-4890-9340-3787BCA30D15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564CB-5285-43A8-9D7F-480C689EB8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508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564CB-5285-43A8-9D7F-480C689EB89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727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564CB-5285-43A8-9D7F-480C689EB89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229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564CB-5285-43A8-9D7F-480C689EB89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548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564CB-5285-43A8-9D7F-480C689EB89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548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41E8C6-172A-40C2-88F3-35DB18A4A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CB5B971-3D40-4811-A059-FBFF01E35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0CEFECA-CBB4-40B7-ACBD-9ACF04B10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693-790B-4177-8603-B267A4C10219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605DFB3-B9F1-4290-A93C-E94811A56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F8AAFC7-CB10-4BF1-900D-563E260E7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CA2C-8084-461A-AF19-BF24BAEA13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252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EB67CF-A3B4-4CF9-B262-C0F35F11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24134D3-00FC-4598-950C-258FEE17D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F51BED6-F6DE-4642-B126-C7CAE14BC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693-790B-4177-8603-B267A4C10219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ADDF970-1AB8-4D8B-BDC7-4505BDE80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4E12AEE-BBA7-4F90-88A0-34BF49292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CA2C-8084-461A-AF19-BF24BAEA13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537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8E70ED6-80D3-4FBD-A41A-B32E5644B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6C08D38-7A12-4FCD-AEE6-B41E03404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08279D5-4E64-4540-AC18-7EDA5D5A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693-790B-4177-8603-B267A4C10219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84F86A4-96E3-42F9-AA1B-569F43B2A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20E6205-8CA5-4296-B1B9-595705CC8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CA2C-8084-461A-AF19-BF24BAEA13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9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3AB401-6DC3-4A3B-BE0E-352CE8E5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738211D-7463-4625-8674-5CABCED69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00F7CE6-9079-4B51-9C01-D0641F7E1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693-790B-4177-8603-B267A4C10219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08EA5DA-63B9-4EB1-95FF-4A6C0C210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7648F5-E379-44FA-8417-035F6A262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CA2C-8084-461A-AF19-BF24BAEA13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12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0A50A5-642B-4109-9C11-C07B67899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4591831-9158-4BF7-BCAB-F1285B638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B5118D6-E73E-4D53-9658-6D9A92E69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693-790B-4177-8603-B267A4C10219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823CD59-53A7-40CC-896D-2ACE9D917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06A00F5-621C-408B-9843-4301C04B8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CA2C-8084-461A-AF19-BF24BAEA13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78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76909F-D4FC-4C84-9BDC-43299CD3B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0DB453-4A55-48DA-BD3D-6D495F690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1E9C0E5-2A95-4C71-B3B8-C84716A62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9CD744A-0BA0-4B4F-B67E-1222617E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693-790B-4177-8603-B267A4C10219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0789EB6-0345-47E7-BF0D-7BBA9CF48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4142A86-773B-4AFB-8913-986A7760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CA2C-8084-461A-AF19-BF24BAEA13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588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7D780C-3E92-46F4-91D0-87D7C0FD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1694507-2925-4275-B78B-F9649B9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CC079FA-DB54-458D-A2B8-9AE7AC3D3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8C8064D-1130-4DD8-9333-9D487759A5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8D730F2-667F-4D5F-9F1C-F1B6E86C4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BEFA864-DE95-48E4-831C-E42FD34A2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693-790B-4177-8603-B267A4C10219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2D9EF6B-69CB-407C-BE40-2572D4FB4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E380431-1880-4B14-BBF9-BC7864900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CA2C-8084-461A-AF19-BF24BAEA13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14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E93678-F511-49C1-A280-6075B2C59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8428E32-801A-4721-BD69-52C0C49A9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693-790B-4177-8603-B267A4C10219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D265497-ADD0-43A2-B247-1F5C96F89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0A6E790-890B-4E9B-97B5-1BAFCF688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CA2C-8084-461A-AF19-BF24BAEA13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094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6C7A2AF-15FE-4775-B64A-1C6D7D2E0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693-790B-4177-8603-B267A4C10219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CF6FDB4-B420-4DF5-ABAE-BC7F800B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01FB251-861E-49D1-85ED-2D1E178F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CA2C-8084-461A-AF19-BF24BAEA13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727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87CCDF-F987-4ABA-A16F-A35A4ACE5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2E80C20-2AFB-4CA1-A75F-A898FB36E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77AF129-BF85-4A41-8E2D-02228190B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8573181-6213-415A-A584-0B12828E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693-790B-4177-8603-B267A4C10219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F7B1AC8-189A-405C-94ED-32C3A019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8D3F7AE-7F55-4D0E-8DBC-8A34E27BF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CA2C-8084-461A-AF19-BF24BAEA13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317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A1480B-45C2-4FD3-AACB-D218D3FDE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F61A5AF-279F-4A39-9CBB-ED6EB09B50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A65ADAE-31E0-4274-95C2-6A179FF87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AF54656-6359-4AF0-ADA1-34037EA08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693-790B-4177-8603-B267A4C10219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BDC839A-1043-45DC-8DEC-6468F3148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146FD7E-9587-4E14-BA4C-FCAEC19B3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CA2C-8084-461A-AF19-BF24BAEA13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397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5CE360-9151-4D6A-9CF6-0E31326E4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09E2295-B7E1-4F48-8CA1-57B2C4334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40F921E-1F75-4066-8863-A5C3ECED94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3B693-790B-4177-8603-B267A4C10219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695C74D-CE68-4F88-B1F6-034D1B1BE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BFBEB03-904A-482C-AA54-3F2A568C6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BCA2C-8084-461A-AF19-BF24BAEA13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24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EAB950A-31CE-4E07-B3BF-7C3760688AA8}"/>
              </a:ext>
            </a:extLst>
          </p:cNvPr>
          <p:cNvSpPr/>
          <p:nvPr/>
        </p:nvSpPr>
        <p:spPr>
          <a:xfrm>
            <a:off x="411479" y="0"/>
            <a:ext cx="3310129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C6DFA0E-379C-4B7A-A588-07957EA20A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1991" y="5820696"/>
            <a:ext cx="1325803" cy="921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E4A9E1F-41E6-4C03-A3F3-C1DC72A5E7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8720" y="5593036"/>
            <a:ext cx="1798476" cy="1012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4CC16AE-DF82-4650-B3BB-488398AAF084}"/>
              </a:ext>
            </a:extLst>
          </p:cNvPr>
          <p:cNvSpPr txBox="1"/>
          <p:nvPr/>
        </p:nvSpPr>
        <p:spPr>
          <a:xfrm>
            <a:off x="4187952" y="155448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Государственное бюджетное дошкольное образовательное учреждение детский сад № </a:t>
            </a:r>
            <a:r>
              <a:rPr lang="ru-RU" dirty="0" smtClean="0">
                <a:solidFill>
                  <a:schemeClr val="bg1"/>
                </a:solidFill>
              </a:rPr>
              <a:t>33 комбинированного вида </a:t>
            </a:r>
          </a:p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Петродворцового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района Санкт‑Петербурга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B1DAA9-440B-4FD7-9E5A-85B8A1411CFD}"/>
              </a:ext>
            </a:extLst>
          </p:cNvPr>
          <p:cNvSpPr txBox="1"/>
          <p:nvPr/>
        </p:nvSpPr>
        <p:spPr>
          <a:xfrm>
            <a:off x="859536" y="996696"/>
            <a:ext cx="2496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Позднякова Виктория Владимировна,</a:t>
            </a:r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Музыкальный руководитель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5088A3D-027A-485E-93AD-2B9BC88EADD4}"/>
              </a:ext>
            </a:extLst>
          </p:cNvPr>
          <p:cNvSpPr txBox="1"/>
          <p:nvPr/>
        </p:nvSpPr>
        <p:spPr>
          <a:xfrm>
            <a:off x="5102352" y="2624328"/>
            <a:ext cx="57241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ДИДАКТИЧЕСКАЯ ПАНЕЛЬ «МУЗЫКАЛЬНЫЙ КАРНАВАЛ»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КАК СРЕДСТВО РАЗВИТИЯ КРЕАТИВНОСТИ РЕБЁНКА И ЕГО МУЗЫКАЛЬНЫХ СПОСОБНОСТЕЙ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6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2277923-E734-4640-A28B-2F6725FF3137}"/>
              </a:ext>
            </a:extLst>
          </p:cNvPr>
          <p:cNvSpPr/>
          <p:nvPr/>
        </p:nvSpPr>
        <p:spPr>
          <a:xfrm>
            <a:off x="411479" y="0"/>
            <a:ext cx="1761423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DD3D68E-2D92-4963-8616-0FBF3336A7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18" y="5753596"/>
            <a:ext cx="1623775" cy="128247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A942593-F81C-4745-AECF-77D6404C4BE1}"/>
              </a:ext>
            </a:extLst>
          </p:cNvPr>
          <p:cNvCxnSpPr>
            <a:cxnSpLocks/>
          </p:cNvCxnSpPr>
          <p:nvPr/>
        </p:nvCxnSpPr>
        <p:spPr>
          <a:xfrm>
            <a:off x="2321133" y="1091505"/>
            <a:ext cx="9575692" cy="0"/>
          </a:xfrm>
          <a:prstGeom prst="line">
            <a:avLst/>
          </a:prstGeom>
          <a:ln w="76200" cmpd="thickThin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72C0E47-CEC5-484A-829E-C39C662546BD}"/>
              </a:ext>
            </a:extLst>
          </p:cNvPr>
          <p:cNvSpPr txBox="1"/>
          <p:nvPr/>
        </p:nvSpPr>
        <p:spPr>
          <a:xfrm>
            <a:off x="2270761" y="84385"/>
            <a:ext cx="945056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МУЗЫКАЛЬНО-ДИДАКТИЧЕСКИЕ ИГРЫ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НА РАЗВИТИЕ ВНИМАНИЯ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0FE0054-E3D4-47D5-9F10-8351FC1BDB70}"/>
              </a:ext>
            </a:extLst>
          </p:cNvPr>
          <p:cNvSpPr txBox="1"/>
          <p:nvPr/>
        </p:nvSpPr>
        <p:spPr>
          <a:xfrm>
            <a:off x="2581656" y="1492469"/>
            <a:ext cx="961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9D2C952-EE28-46FA-8865-E904AD265AB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882" y="124924"/>
            <a:ext cx="1798476" cy="1012024"/>
          </a:xfrm>
          <a:prstGeom prst="rect">
            <a:avLst/>
          </a:prstGeom>
        </p:spPr>
      </p:pic>
      <p:pic>
        <p:nvPicPr>
          <p:cNvPr id="16" name="Рисунок 15" descr="C:\Users\Мой  компик\Desktop\фото на конференцию\IMG_20231031_1535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693892" y="1492625"/>
            <a:ext cx="4374778" cy="4078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451621" y="5845755"/>
            <a:ext cx="307860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«ВОЛШЕБНЫЙ ЖЕЗЛ»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 r="-1031"/>
          <a:stretch>
            <a:fillRect/>
          </a:stretch>
        </p:blipFill>
        <p:spPr>
          <a:xfrm>
            <a:off x="8113059" y="1371600"/>
            <a:ext cx="3092823" cy="4507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8243334" y="6041322"/>
            <a:ext cx="2895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«УГАДАЙ ЧТО В МЕШКЕ»</a:t>
            </a:r>
          </a:p>
        </p:txBody>
      </p:sp>
    </p:spTree>
    <p:extLst>
      <p:ext uri="{BB962C8B-B14F-4D97-AF65-F5344CB8AC3E}">
        <p14:creationId xmlns:p14="http://schemas.microsoft.com/office/powerpoint/2010/main" val="18488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2277923-E734-4640-A28B-2F6725FF3137}"/>
              </a:ext>
            </a:extLst>
          </p:cNvPr>
          <p:cNvSpPr/>
          <p:nvPr/>
        </p:nvSpPr>
        <p:spPr>
          <a:xfrm>
            <a:off x="411479" y="0"/>
            <a:ext cx="1761423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DD3D68E-2D92-4963-8616-0FBF3336A7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18" y="5753596"/>
            <a:ext cx="1623775" cy="128247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A942593-F81C-4745-AECF-77D6404C4BE1}"/>
              </a:ext>
            </a:extLst>
          </p:cNvPr>
          <p:cNvCxnSpPr>
            <a:cxnSpLocks/>
          </p:cNvCxnSpPr>
          <p:nvPr/>
        </p:nvCxnSpPr>
        <p:spPr>
          <a:xfrm>
            <a:off x="2321133" y="1091505"/>
            <a:ext cx="9575692" cy="0"/>
          </a:xfrm>
          <a:prstGeom prst="line">
            <a:avLst/>
          </a:prstGeom>
          <a:ln w="76200" cmpd="thickThin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72C0E47-CEC5-484A-829E-C39C662546BD}"/>
              </a:ext>
            </a:extLst>
          </p:cNvPr>
          <p:cNvSpPr txBox="1"/>
          <p:nvPr/>
        </p:nvSpPr>
        <p:spPr>
          <a:xfrm>
            <a:off x="2253754" y="438430"/>
            <a:ext cx="9450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ПОЮЩИЕ ДОРОЖКИ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0FE0054-E3D4-47D5-9F10-8351FC1BDB70}"/>
              </a:ext>
            </a:extLst>
          </p:cNvPr>
          <p:cNvSpPr txBox="1"/>
          <p:nvPr/>
        </p:nvSpPr>
        <p:spPr>
          <a:xfrm>
            <a:off x="2581656" y="1502979"/>
            <a:ext cx="961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15" descr="C:\Users\Мой  компик\Desktop\фото на конференцию\IMG_20231031_145714.jpg"/>
          <p:cNvPicPr/>
          <p:nvPr/>
        </p:nvPicPr>
        <p:blipFill>
          <a:blip r:embed="rId3" cstate="print"/>
          <a:srcRect l="26643" t="38914" r="6589"/>
          <a:stretch>
            <a:fillRect/>
          </a:stretch>
        </p:blipFill>
        <p:spPr bwMode="auto">
          <a:xfrm>
            <a:off x="7953596" y="1332872"/>
            <a:ext cx="3727415" cy="35170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 descr="C:\Users\Мой  компик\Desktop\фото на конференцию\IMG_20231031_152600.jpg"/>
          <p:cNvPicPr/>
          <p:nvPr/>
        </p:nvPicPr>
        <p:blipFill>
          <a:blip r:embed="rId4" cstate="print"/>
          <a:srcRect l="9354" t="55203" r="43804"/>
          <a:stretch>
            <a:fillRect/>
          </a:stretch>
        </p:blipFill>
        <p:spPr bwMode="auto">
          <a:xfrm>
            <a:off x="2358248" y="1297014"/>
            <a:ext cx="4947988" cy="3570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2395370" y="5101247"/>
            <a:ext cx="289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«КОЛЁСИКИ»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278889" y="5001416"/>
            <a:ext cx="2750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«ПОЮЩИЕ ДОРОЖКИ»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64806" y="5055204"/>
            <a:ext cx="2764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«ПОЮЩАЯ КАПЕЛЬКА»</a:t>
            </a:r>
          </a:p>
        </p:txBody>
      </p:sp>
    </p:spTree>
    <p:extLst>
      <p:ext uri="{BB962C8B-B14F-4D97-AF65-F5344CB8AC3E}">
        <p14:creationId xmlns:p14="http://schemas.microsoft.com/office/powerpoint/2010/main" val="18488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2277923-E734-4640-A28B-2F6725FF3137}"/>
              </a:ext>
            </a:extLst>
          </p:cNvPr>
          <p:cNvSpPr/>
          <p:nvPr/>
        </p:nvSpPr>
        <p:spPr>
          <a:xfrm>
            <a:off x="411479" y="0"/>
            <a:ext cx="1761423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DD3D68E-2D92-4963-8616-0FBF3336A7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18" y="5753596"/>
            <a:ext cx="1623775" cy="128247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A942593-F81C-4745-AECF-77D6404C4BE1}"/>
              </a:ext>
            </a:extLst>
          </p:cNvPr>
          <p:cNvCxnSpPr>
            <a:cxnSpLocks/>
          </p:cNvCxnSpPr>
          <p:nvPr/>
        </p:nvCxnSpPr>
        <p:spPr>
          <a:xfrm>
            <a:off x="2321133" y="1091505"/>
            <a:ext cx="9575692" cy="0"/>
          </a:xfrm>
          <a:prstGeom prst="line">
            <a:avLst/>
          </a:prstGeom>
          <a:ln w="76200" cmpd="thickThin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72C0E47-CEC5-484A-829E-C39C662546BD}"/>
              </a:ext>
            </a:extLst>
          </p:cNvPr>
          <p:cNvSpPr txBox="1"/>
          <p:nvPr/>
        </p:nvSpPr>
        <p:spPr>
          <a:xfrm>
            <a:off x="2253754" y="438430"/>
            <a:ext cx="9450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ПОЮЩИЕ ДОРОЖКИ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0FE0054-E3D4-47D5-9F10-8351FC1BDB70}"/>
              </a:ext>
            </a:extLst>
          </p:cNvPr>
          <p:cNvSpPr txBox="1"/>
          <p:nvPr/>
        </p:nvSpPr>
        <p:spPr>
          <a:xfrm>
            <a:off x="2581656" y="1502979"/>
            <a:ext cx="961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1" t="2432"/>
          <a:stretch>
            <a:fillRect/>
          </a:stretch>
        </p:blipFill>
        <p:spPr>
          <a:xfrm>
            <a:off x="8032376" y="1377463"/>
            <a:ext cx="3541059" cy="3766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 descr="C:\Users\Мой  компик\Desktop\фото на конференцию\IMG_20231031_152600.jpg"/>
          <p:cNvPicPr/>
          <p:nvPr/>
        </p:nvPicPr>
        <p:blipFill>
          <a:blip r:embed="rId4" cstate="print"/>
          <a:srcRect l="30990" t="79087" r="50933"/>
          <a:stretch>
            <a:fillRect/>
          </a:stretch>
        </p:blipFill>
        <p:spPr bwMode="auto">
          <a:xfrm>
            <a:off x="2886636" y="1398494"/>
            <a:ext cx="4025152" cy="3666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3184264" y="5211219"/>
            <a:ext cx="289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«ПОЮЩИЕ РЕЗИНКИ»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8547830" y="5225534"/>
            <a:ext cx="2823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«ЗВУКОВЫЕ ДОРОЖКИ»</a:t>
            </a:r>
          </a:p>
        </p:txBody>
      </p:sp>
    </p:spTree>
    <p:extLst>
      <p:ext uri="{BB962C8B-B14F-4D97-AF65-F5344CB8AC3E}">
        <p14:creationId xmlns:p14="http://schemas.microsoft.com/office/powerpoint/2010/main" val="18488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2277923-E734-4640-A28B-2F6725FF3137}"/>
              </a:ext>
            </a:extLst>
          </p:cNvPr>
          <p:cNvSpPr/>
          <p:nvPr/>
        </p:nvSpPr>
        <p:spPr>
          <a:xfrm>
            <a:off x="411479" y="0"/>
            <a:ext cx="1761423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DD3D68E-2D92-4963-8616-0FBF3336A7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18" y="5753596"/>
            <a:ext cx="1623775" cy="128247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A942593-F81C-4745-AECF-77D6404C4BE1}"/>
              </a:ext>
            </a:extLst>
          </p:cNvPr>
          <p:cNvCxnSpPr>
            <a:cxnSpLocks/>
          </p:cNvCxnSpPr>
          <p:nvPr/>
        </p:nvCxnSpPr>
        <p:spPr>
          <a:xfrm>
            <a:off x="2321133" y="1091505"/>
            <a:ext cx="9575692" cy="0"/>
          </a:xfrm>
          <a:prstGeom prst="line">
            <a:avLst/>
          </a:prstGeom>
          <a:ln w="76200" cmpd="thickThin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72C0E47-CEC5-484A-829E-C39C662546BD}"/>
              </a:ext>
            </a:extLst>
          </p:cNvPr>
          <p:cNvSpPr txBox="1"/>
          <p:nvPr/>
        </p:nvSpPr>
        <p:spPr>
          <a:xfrm>
            <a:off x="2253754" y="438430"/>
            <a:ext cx="9450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ИГРЫ НА РАЗВИТИЕ ДЫХАНИЯ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0FE0054-E3D4-47D5-9F10-8351FC1BDB70}"/>
              </a:ext>
            </a:extLst>
          </p:cNvPr>
          <p:cNvSpPr txBox="1"/>
          <p:nvPr/>
        </p:nvSpPr>
        <p:spPr>
          <a:xfrm>
            <a:off x="2581656" y="1492469"/>
            <a:ext cx="961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9D2C952-EE28-46FA-8865-E904AD265AB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882" y="124924"/>
            <a:ext cx="1798476" cy="1012024"/>
          </a:xfrm>
          <a:prstGeom prst="rect">
            <a:avLst/>
          </a:prstGeom>
        </p:spPr>
      </p:pic>
      <p:pic>
        <p:nvPicPr>
          <p:cNvPr id="14" name="Содержимое 3" descr="http://www.maam.ru/upload/blogs/detsad-226297-1405278968.jpg"/>
          <p:cNvPicPr>
            <a:picLocks noGrp="1"/>
          </p:cNvPicPr>
          <p:nvPr>
            <p:ph idx="1"/>
          </p:nvPr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5370" r="27132" b="14290"/>
          <a:stretch>
            <a:fillRect/>
          </a:stretch>
        </p:blipFill>
        <p:spPr bwMode="auto">
          <a:xfrm>
            <a:off x="2868706" y="1730188"/>
            <a:ext cx="3316941" cy="2402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 descr="C:\Users\Мой  компик\Desktop\фото на конференцию\IMG_20231031_152600.jpg"/>
          <p:cNvPicPr/>
          <p:nvPr/>
        </p:nvPicPr>
        <p:blipFill rotWithShape="1">
          <a:blip r:embed="rId5" cstate="print"/>
          <a:srcRect l="10676" t="56855" r="65614"/>
          <a:stretch/>
        </p:blipFill>
        <p:spPr bwMode="auto">
          <a:xfrm>
            <a:off x="7627608" y="1600544"/>
            <a:ext cx="3541885" cy="4004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881719" y="4311134"/>
            <a:ext cx="1783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«ВЕТЕР»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«МОРЕ»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642428" y="5718593"/>
            <a:ext cx="3487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«ПАСТУШОК ДУДИТ В РОЖОК»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88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2277923-E734-4640-A28B-2F6725FF3137}"/>
              </a:ext>
            </a:extLst>
          </p:cNvPr>
          <p:cNvSpPr/>
          <p:nvPr/>
        </p:nvSpPr>
        <p:spPr>
          <a:xfrm>
            <a:off x="411479" y="0"/>
            <a:ext cx="1761423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DD3D68E-2D92-4963-8616-0FBF3336A7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18" y="5753596"/>
            <a:ext cx="1623775" cy="128247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A942593-F81C-4745-AECF-77D6404C4BE1}"/>
              </a:ext>
            </a:extLst>
          </p:cNvPr>
          <p:cNvCxnSpPr>
            <a:cxnSpLocks/>
          </p:cNvCxnSpPr>
          <p:nvPr/>
        </p:nvCxnSpPr>
        <p:spPr>
          <a:xfrm>
            <a:off x="2321133" y="1091505"/>
            <a:ext cx="9575692" cy="0"/>
          </a:xfrm>
          <a:prstGeom prst="line">
            <a:avLst/>
          </a:prstGeom>
          <a:ln w="76200" cmpd="thickThin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72C0E47-CEC5-484A-829E-C39C662546BD}"/>
              </a:ext>
            </a:extLst>
          </p:cNvPr>
          <p:cNvSpPr txBox="1"/>
          <p:nvPr/>
        </p:nvSpPr>
        <p:spPr>
          <a:xfrm>
            <a:off x="2276934" y="86127"/>
            <a:ext cx="9752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noProof="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Д</a:t>
            </a:r>
            <a:r>
              <a:rPr lang="ru-RU" sz="30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ИДАКТИЧЕСКАЯ ПАНЕЛЬ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«</a:t>
            </a:r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МУЗЫКАЛЬНЫЙ КАРНАВАЛ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»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1F91F34E-51BD-44E2-8F2D-745F869CEF80}"/>
              </a:ext>
            </a:extLst>
          </p:cNvPr>
          <p:cNvSpPr txBox="1"/>
          <p:nvPr/>
        </p:nvSpPr>
        <p:spPr>
          <a:xfrm>
            <a:off x="5072353" y="1405129"/>
            <a:ext cx="3901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Развивает музыкальные навыки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и способности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3E79C84-CE06-4829-941E-E31A02361E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0368" y="2112264"/>
            <a:ext cx="3048000" cy="304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70B927A-B0F4-4075-968E-26B5ACBFF830}"/>
              </a:ext>
            </a:extLst>
          </p:cNvPr>
          <p:cNvSpPr txBox="1"/>
          <p:nvPr/>
        </p:nvSpPr>
        <p:spPr>
          <a:xfrm>
            <a:off x="2395406" y="2112264"/>
            <a:ext cx="2734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С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тимулирует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ru-RU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креативное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 и творческое мышление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C7CD846-FBB8-47C6-9356-D27A935A8BFD}"/>
              </a:ext>
            </a:extLst>
          </p:cNvPr>
          <p:cNvSpPr txBox="1"/>
          <p:nvPr/>
        </p:nvSpPr>
        <p:spPr>
          <a:xfrm>
            <a:off x="8500872" y="2054352"/>
            <a:ext cx="2462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Способствует эмоциональному развитию у детей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326BBE7-0F90-456C-81BC-CC2E899D6CD8}"/>
              </a:ext>
            </a:extLst>
          </p:cNvPr>
          <p:cNvSpPr txBox="1"/>
          <p:nvPr/>
        </p:nvSpPr>
        <p:spPr>
          <a:xfrm>
            <a:off x="5903976" y="5227320"/>
            <a:ext cx="2276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Обеспечивает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всестороннее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развитие личности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056CA31-9C5E-4D1C-90BD-9650DA5A3D2B}"/>
              </a:ext>
            </a:extLst>
          </p:cNvPr>
          <p:cNvSpPr txBox="1"/>
          <p:nvPr/>
        </p:nvSpPr>
        <p:spPr>
          <a:xfrm>
            <a:off x="2395406" y="3691128"/>
            <a:ext cx="2694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Формирует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 социальное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 взаимодействие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5939122-3A8C-4264-9058-A53546BB7E24}"/>
              </a:ext>
            </a:extLst>
          </p:cNvPr>
          <p:cNvSpPr txBox="1"/>
          <p:nvPr/>
        </p:nvSpPr>
        <p:spPr>
          <a:xfrm>
            <a:off x="8500872" y="3719238"/>
            <a:ext cx="2867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Побуждает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ru-RU" sz="2000" dirty="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и</a:t>
            </a:r>
            <a:r>
              <a:rPr kumimoji="0" lang="ru-RU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нтерес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  <a:p>
            <a:pPr lvl="0" algn="ctr">
              <a:defRPr/>
            </a:pP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к музыкальной деятельности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65446D3-6B7C-403F-B9CD-29F449EF87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458" y="143212"/>
            <a:ext cx="179847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4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2277923-E734-4640-A28B-2F6725FF3137}"/>
              </a:ext>
            </a:extLst>
          </p:cNvPr>
          <p:cNvSpPr/>
          <p:nvPr/>
        </p:nvSpPr>
        <p:spPr>
          <a:xfrm>
            <a:off x="411479" y="0"/>
            <a:ext cx="1761423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DD3D68E-2D92-4963-8616-0FBF3336A7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418" y="5753596"/>
            <a:ext cx="1623775" cy="128247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A942593-F81C-4745-AECF-77D6404C4BE1}"/>
              </a:ext>
            </a:extLst>
          </p:cNvPr>
          <p:cNvCxnSpPr>
            <a:cxnSpLocks/>
          </p:cNvCxnSpPr>
          <p:nvPr/>
        </p:nvCxnSpPr>
        <p:spPr>
          <a:xfrm>
            <a:off x="2321133" y="1091505"/>
            <a:ext cx="9575692" cy="0"/>
          </a:xfrm>
          <a:prstGeom prst="line">
            <a:avLst/>
          </a:prstGeom>
          <a:ln w="76200" cmpd="thickThin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72C0E47-CEC5-484A-829E-C39C662546BD}"/>
              </a:ext>
            </a:extLst>
          </p:cNvPr>
          <p:cNvSpPr txBox="1"/>
          <p:nvPr/>
        </p:nvSpPr>
        <p:spPr>
          <a:xfrm>
            <a:off x="2281187" y="173254"/>
            <a:ext cx="9310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noProof="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РАЗВИТИ</a:t>
            </a:r>
            <a:r>
              <a:rPr lang="ru-RU" sz="28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Е</a:t>
            </a:r>
            <a:r>
              <a:rPr lang="ru-RU" sz="2800" noProof="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КРЕАТИВНОСТИ В МУЗЫКАЛЬНОЙ СРЕДЕ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ADC44F2-BFC9-4BCF-8679-4702A2E9630D}"/>
              </a:ext>
            </a:extLst>
          </p:cNvPr>
          <p:cNvSpPr txBox="1"/>
          <p:nvPr/>
        </p:nvSpPr>
        <p:spPr>
          <a:xfrm>
            <a:off x="2670289" y="1435138"/>
            <a:ext cx="25410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М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узыкальная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среда: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BC2FD81-59A6-429B-9198-E377C6F000D5}"/>
              </a:ext>
            </a:extLst>
          </p:cNvPr>
          <p:cNvSpPr txBox="1"/>
          <p:nvPr/>
        </p:nvSpPr>
        <p:spPr>
          <a:xfrm>
            <a:off x="8103771" y="1127361"/>
            <a:ext cx="328620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Средства развития креативности 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в музыкальной среде: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7D4FC739-BC43-48CE-9818-042817C1B4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8784" y="3461870"/>
            <a:ext cx="1980862" cy="189216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C8F527-65F7-48A1-9467-288F698366D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3594" y="198076"/>
            <a:ext cx="1798476" cy="101202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8155647" y="1941133"/>
            <a:ext cx="40789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/>
              <a:t>в</a:t>
            </a:r>
            <a:r>
              <a:rPr lang="ru-RU" sz="1600" dirty="0" smtClean="0"/>
              <a:t>ыразительное исполнение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/>
              <a:t>п</a:t>
            </a:r>
            <a:r>
              <a:rPr lang="ru-RU" sz="1600" dirty="0" smtClean="0"/>
              <a:t>рактические упражнения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использование музыкально-дидактических игр с сенсорными заданиями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упражнения и определения по высоте музыкальных звуков, движения мелодии;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ознакомление с графическим изображением мелодической линии;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 пение без сопровождения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упражнения в определении различных ритмических рисунков; ознакомление с графическим изображением ритма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упражнения в самостоятельном исполнении по слуху простейших мелодий на детских музыкальных инструментах</a:t>
            </a:r>
          </a:p>
          <a:p>
            <a:pPr>
              <a:buFontTx/>
              <a:buChar char="-"/>
            </a:pPr>
            <a:endParaRPr lang="ru-RU" sz="1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360428" y="2173399"/>
            <a:ext cx="34155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содержательно-насыщенна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трансформируема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 smtClean="0"/>
              <a:t>полифункциональна</a:t>
            </a:r>
            <a:endParaRPr lang="ru-RU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вариативна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доступна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безопасна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 smtClean="0"/>
              <a:t>здоровьесберегающая</a:t>
            </a:r>
            <a:endParaRPr lang="ru-RU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эстетично-привлекательная</a:t>
            </a:r>
            <a:endParaRPr lang="ru-RU" sz="16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50F3A33-4849-48F1-A89E-B7290503B32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08745" y="1488142"/>
            <a:ext cx="1763928" cy="1186499"/>
          </a:xfrm>
          <a:prstGeom prst="rect">
            <a:avLst/>
          </a:prstGeom>
          <a:ln w="34925" cmpd="dbl">
            <a:noFill/>
          </a:ln>
        </p:spPr>
      </p:pic>
    </p:spTree>
    <p:extLst>
      <p:ext uri="{BB962C8B-B14F-4D97-AF65-F5344CB8AC3E}">
        <p14:creationId xmlns:p14="http://schemas.microsoft.com/office/powerpoint/2010/main" val="268941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2277923-E734-4640-A28B-2F6725FF3137}"/>
              </a:ext>
            </a:extLst>
          </p:cNvPr>
          <p:cNvSpPr/>
          <p:nvPr/>
        </p:nvSpPr>
        <p:spPr>
          <a:xfrm>
            <a:off x="411479" y="0"/>
            <a:ext cx="1761423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DD3D68E-2D92-4963-8616-0FBF3336A7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418" y="5753596"/>
            <a:ext cx="1623775" cy="128247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A942593-F81C-4745-AECF-77D6404C4BE1}"/>
              </a:ext>
            </a:extLst>
          </p:cNvPr>
          <p:cNvCxnSpPr>
            <a:cxnSpLocks/>
          </p:cNvCxnSpPr>
          <p:nvPr/>
        </p:nvCxnSpPr>
        <p:spPr>
          <a:xfrm>
            <a:off x="2321133" y="1091505"/>
            <a:ext cx="9575692" cy="0"/>
          </a:xfrm>
          <a:prstGeom prst="line">
            <a:avLst/>
          </a:prstGeom>
          <a:ln w="76200" cmpd="thickThin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7D4FC739-BC43-48CE-9818-042817C1B4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67367" y="1147580"/>
            <a:ext cx="1980862" cy="189216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C8F527-65F7-48A1-9467-288F698366D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3594" y="198076"/>
            <a:ext cx="1798476" cy="10120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29132" y="1480563"/>
            <a:ext cx="59903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3E8098"/>
                </a:solidFill>
              </a:rPr>
              <a:t>ЗАДАЧИ</a:t>
            </a:r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lang="ru-RU" dirty="0" smtClean="0"/>
              <a:t>Закреплять знания детей о музыкальных инструментах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ru-RU" dirty="0" smtClean="0"/>
              <a:t>Развивать чувство ритма, </a:t>
            </a:r>
            <a:r>
              <a:rPr lang="ru-RU" dirty="0" err="1" smtClean="0"/>
              <a:t>звуковысотный</a:t>
            </a:r>
            <a:r>
              <a:rPr lang="ru-RU" dirty="0" smtClean="0"/>
              <a:t>, тембровый и динамический слух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ru-RU" dirty="0" smtClean="0"/>
              <a:t>Развивать инициативу, самостоятельность, эмоциональную отзывчивость на музыку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lang="ru-RU" dirty="0" smtClean="0"/>
              <a:t>Создавать радостную атмосферу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141" y="3429000"/>
            <a:ext cx="2512746" cy="251274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56328" y="228164"/>
            <a:ext cx="8641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3E8098"/>
                </a:solidFill>
              </a:rPr>
              <a:t>ЦЕЛЬ – </a:t>
            </a:r>
            <a:r>
              <a:rPr lang="ru-RU" sz="2400" dirty="0" smtClean="0">
                <a:solidFill>
                  <a:prstClr val="black"/>
                </a:solidFill>
              </a:rPr>
              <a:t>создание условий для развития музыкальных навыков, способностей и </a:t>
            </a:r>
            <a:r>
              <a:rPr lang="ru-RU" sz="2400" dirty="0" err="1" smtClean="0">
                <a:solidFill>
                  <a:prstClr val="black"/>
                </a:solidFill>
              </a:rPr>
              <a:t>креативности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210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2277923-E734-4640-A28B-2F6725FF3137}"/>
              </a:ext>
            </a:extLst>
          </p:cNvPr>
          <p:cNvSpPr/>
          <p:nvPr/>
        </p:nvSpPr>
        <p:spPr>
          <a:xfrm>
            <a:off x="411479" y="0"/>
            <a:ext cx="1761423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DD3D68E-2D92-4963-8616-0FBF3336A7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418" y="5753596"/>
            <a:ext cx="1623775" cy="128247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A942593-F81C-4745-AECF-77D6404C4BE1}"/>
              </a:ext>
            </a:extLst>
          </p:cNvPr>
          <p:cNvCxnSpPr>
            <a:cxnSpLocks/>
          </p:cNvCxnSpPr>
          <p:nvPr/>
        </p:nvCxnSpPr>
        <p:spPr>
          <a:xfrm>
            <a:off x="2321133" y="1091505"/>
            <a:ext cx="9575692" cy="0"/>
          </a:xfrm>
          <a:prstGeom prst="line">
            <a:avLst/>
          </a:prstGeom>
          <a:ln w="76200" cmpd="thickThin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72C0E47-CEC5-484A-829E-C39C662546BD}"/>
              </a:ext>
            </a:extLst>
          </p:cNvPr>
          <p:cNvSpPr txBox="1"/>
          <p:nvPr/>
        </p:nvSpPr>
        <p:spPr>
          <a:xfrm>
            <a:off x="2340664" y="75842"/>
            <a:ext cx="8566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ДИДАКТИЧЕСКАЯ ПАНЕЛЬ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«МУЗЫКАЛЬНЫЙ</a:t>
            </a:r>
            <a:r>
              <a:rPr kumimoji="0" lang="ru-RU" sz="30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 КАРНАВАЛ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C8F527-65F7-48A1-9467-288F69836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594" y="198076"/>
            <a:ext cx="1798476" cy="1012024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3967" t="5817" r="7468"/>
          <a:stretch>
            <a:fillRect/>
          </a:stretch>
        </p:blipFill>
        <p:spPr bwMode="auto">
          <a:xfrm>
            <a:off x="3074568" y="1365573"/>
            <a:ext cx="7844444" cy="5312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8991240" y="3568426"/>
            <a:ext cx="28899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44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2277923-E734-4640-A28B-2F6725FF3137}"/>
              </a:ext>
            </a:extLst>
          </p:cNvPr>
          <p:cNvSpPr/>
          <p:nvPr/>
        </p:nvSpPr>
        <p:spPr>
          <a:xfrm>
            <a:off x="411479" y="0"/>
            <a:ext cx="1761423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DD3D68E-2D92-4963-8616-0FBF3336A7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418" y="5753596"/>
            <a:ext cx="1623775" cy="128247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1A942593-F81C-4745-AECF-77D6404C4BE1}"/>
              </a:ext>
            </a:extLst>
          </p:cNvPr>
          <p:cNvCxnSpPr>
            <a:cxnSpLocks/>
          </p:cNvCxnSpPr>
          <p:nvPr/>
        </p:nvCxnSpPr>
        <p:spPr>
          <a:xfrm>
            <a:off x="2321133" y="1091505"/>
            <a:ext cx="9575692" cy="0"/>
          </a:xfrm>
          <a:prstGeom prst="line">
            <a:avLst/>
          </a:prstGeom>
          <a:ln w="76200" cmpd="thickThin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72C0E47-CEC5-484A-829E-C39C662546BD}"/>
              </a:ext>
            </a:extLst>
          </p:cNvPr>
          <p:cNvSpPr txBox="1"/>
          <p:nvPr/>
        </p:nvSpPr>
        <p:spPr>
          <a:xfrm>
            <a:off x="2281187" y="173254"/>
            <a:ext cx="85664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ДИДАКТИЧЕСКАЯ ПАНЕЛЬ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«Музыкальный карнавал»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7C8F527-65F7-48A1-9467-288F69836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594" y="198076"/>
            <a:ext cx="1798476" cy="1012024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58271" t="5817" r="7645" b="44510"/>
          <a:stretch>
            <a:fillRect/>
          </a:stretch>
        </p:blipFill>
        <p:spPr bwMode="auto">
          <a:xfrm>
            <a:off x="8365579" y="1144199"/>
            <a:ext cx="3460376" cy="291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9006840" y="3158047"/>
            <a:ext cx="28986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 l="66660" t="76032" r="16828" b="3206"/>
          <a:stretch>
            <a:fillRect/>
          </a:stretch>
        </p:blipFill>
        <p:spPr bwMode="auto">
          <a:xfrm>
            <a:off x="6239435" y="1147482"/>
            <a:ext cx="1676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 l="10413" t="64650" r="67689" b="-220"/>
          <a:stretch>
            <a:fillRect/>
          </a:stretch>
        </p:blipFill>
        <p:spPr bwMode="auto">
          <a:xfrm>
            <a:off x="2563905" y="4312024"/>
            <a:ext cx="2223248" cy="208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 l="34431" t="5817" r="42258" b="49363"/>
          <a:stretch>
            <a:fillRect/>
          </a:stretch>
        </p:blipFill>
        <p:spPr bwMode="auto">
          <a:xfrm>
            <a:off x="2644587" y="1287547"/>
            <a:ext cx="2366683" cy="262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 l="24982" t="54726" r="47380" b="24054"/>
          <a:stretch>
            <a:fillRect/>
          </a:stretch>
        </p:blipFill>
        <p:spPr bwMode="auto">
          <a:xfrm>
            <a:off x="5298318" y="2518639"/>
            <a:ext cx="2805953" cy="124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 l="62421" t="59459" r="24422" b="24053"/>
          <a:stretch>
            <a:fillRect/>
          </a:stretch>
        </p:blipFill>
        <p:spPr bwMode="auto">
          <a:xfrm>
            <a:off x="9260541" y="4365813"/>
            <a:ext cx="1335741" cy="96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 l="52709" t="56253" r="38108" b="15046"/>
          <a:stretch>
            <a:fillRect/>
          </a:stretch>
        </p:blipFill>
        <p:spPr bwMode="auto">
          <a:xfrm>
            <a:off x="11001825" y="4312202"/>
            <a:ext cx="932329" cy="168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/>
          <a:srcRect l="47146" t="74420" r="44201" b="4207"/>
          <a:stretch>
            <a:fillRect/>
          </a:stretch>
        </p:blipFill>
        <p:spPr bwMode="auto">
          <a:xfrm>
            <a:off x="8229509" y="4367230"/>
            <a:ext cx="878541" cy="1255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/>
          <a:srcRect l="25336" t="52064" r="64068" b="33128"/>
          <a:stretch>
            <a:fillRect/>
          </a:stretch>
        </p:blipFill>
        <p:spPr bwMode="auto">
          <a:xfrm>
            <a:off x="5100918" y="1335740"/>
            <a:ext cx="1075764" cy="86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Мой  компик\Desktop\фото на конференцию\IMG_20231031_151439.jpg"/>
          <p:cNvPicPr/>
          <p:nvPr/>
        </p:nvPicPr>
        <p:blipFill>
          <a:blip r:embed="rId6" cstate="print">
            <a:lum contrast="40000"/>
          </a:blip>
          <a:srcRect/>
          <a:stretch>
            <a:fillRect/>
          </a:stretch>
        </p:blipFill>
        <p:spPr bwMode="auto">
          <a:xfrm>
            <a:off x="5074023" y="4251136"/>
            <a:ext cx="3054801" cy="1907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044221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2277923-E734-4640-A28B-2F6725FF3137}"/>
              </a:ext>
            </a:extLst>
          </p:cNvPr>
          <p:cNvSpPr/>
          <p:nvPr/>
        </p:nvSpPr>
        <p:spPr>
          <a:xfrm>
            <a:off x="411479" y="0"/>
            <a:ext cx="1761423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DD3D68E-2D92-4963-8616-0FBF3336A7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18" y="5753596"/>
            <a:ext cx="1623775" cy="128247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A942593-F81C-4745-AECF-77D6404C4BE1}"/>
              </a:ext>
            </a:extLst>
          </p:cNvPr>
          <p:cNvCxnSpPr>
            <a:cxnSpLocks/>
          </p:cNvCxnSpPr>
          <p:nvPr/>
        </p:nvCxnSpPr>
        <p:spPr>
          <a:xfrm>
            <a:off x="2321133" y="1091505"/>
            <a:ext cx="9575692" cy="0"/>
          </a:xfrm>
          <a:prstGeom prst="line">
            <a:avLst/>
          </a:prstGeom>
          <a:ln w="76200" cmpd="thickThin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72C0E47-CEC5-484A-829E-C39C662546BD}"/>
              </a:ext>
            </a:extLst>
          </p:cNvPr>
          <p:cNvSpPr txBox="1"/>
          <p:nvPr/>
        </p:nvSpPr>
        <p:spPr>
          <a:xfrm>
            <a:off x="2270761" y="107475"/>
            <a:ext cx="945056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ВАРИАНТЫ ИГР </a:t>
            </a:r>
            <a:r>
              <a:rPr lang="ru-RU" sz="3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С</a:t>
            </a:r>
            <a:r>
              <a:rPr lang="ru-RU" sz="30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ДИДАКТИЧЕСКОЙ ПАНЕЛЬЮ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 «МУЗЫКАЛЬНЫЙ КАРНАВАЛ»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0FE0054-E3D4-47D5-9F10-8351FC1BDB70}"/>
              </a:ext>
            </a:extLst>
          </p:cNvPr>
          <p:cNvSpPr txBox="1"/>
          <p:nvPr/>
        </p:nvSpPr>
        <p:spPr>
          <a:xfrm>
            <a:off x="2581656" y="1492469"/>
            <a:ext cx="961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9D2C952-EE28-46FA-8865-E904AD265AB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882" y="124924"/>
            <a:ext cx="1798476" cy="101202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75510" y="5810587"/>
            <a:ext cx="37472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cs typeface="Times New Roman" panose="02020603050405020304" pitchFamily="18" charset="0"/>
              </a:rPr>
              <a:t>ОБРАЗНЫЕ МУЗЫКАЛЬНЫЕ ИГРУШКИ </a:t>
            </a:r>
          </a:p>
          <a:p>
            <a:r>
              <a:rPr lang="ru-RU" sz="1600" dirty="0" smtClean="0"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Рисунок 15" descr="C:\Users\Мой  компик\Desktop\фото на конференцию\IMG_20231031_145857.jpg"/>
          <p:cNvPicPr/>
          <p:nvPr/>
        </p:nvPicPr>
        <p:blipFill rotWithShape="1">
          <a:blip r:embed="rId4" cstate="print"/>
          <a:srcRect l="2384"/>
          <a:stretch/>
        </p:blipFill>
        <p:spPr bwMode="auto">
          <a:xfrm rot="5400000">
            <a:off x="7687621" y="1484810"/>
            <a:ext cx="3951898" cy="3746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 descr="C:\Users\Мой  компик\Desktop\фото на конференцию\IMG_20231031_1500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1460" y="1399424"/>
            <a:ext cx="4309934" cy="3934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7905049" y="5754452"/>
            <a:ext cx="3033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cs typeface="Times New Roman" panose="02020603050405020304" pitchFamily="18" charset="0"/>
              </a:rPr>
              <a:t>«ТАНЦУЮЩИЕ» ИГРУШКИ</a:t>
            </a:r>
          </a:p>
        </p:txBody>
      </p:sp>
    </p:spTree>
    <p:extLst>
      <p:ext uri="{BB962C8B-B14F-4D97-AF65-F5344CB8AC3E}">
        <p14:creationId xmlns:p14="http://schemas.microsoft.com/office/powerpoint/2010/main" val="18488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2277923-E734-4640-A28B-2F6725FF3137}"/>
              </a:ext>
            </a:extLst>
          </p:cNvPr>
          <p:cNvSpPr/>
          <p:nvPr/>
        </p:nvSpPr>
        <p:spPr>
          <a:xfrm>
            <a:off x="411479" y="0"/>
            <a:ext cx="1761423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DD3D68E-2D92-4963-8616-0FBF3336A7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18" y="5753596"/>
            <a:ext cx="1623775" cy="128247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A942593-F81C-4745-AECF-77D6404C4BE1}"/>
              </a:ext>
            </a:extLst>
          </p:cNvPr>
          <p:cNvCxnSpPr>
            <a:cxnSpLocks/>
          </p:cNvCxnSpPr>
          <p:nvPr/>
        </p:nvCxnSpPr>
        <p:spPr>
          <a:xfrm>
            <a:off x="2321133" y="1091505"/>
            <a:ext cx="9575692" cy="0"/>
          </a:xfrm>
          <a:prstGeom prst="line">
            <a:avLst/>
          </a:prstGeom>
          <a:ln w="76200" cmpd="thickThin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72C0E47-CEC5-484A-829E-C39C662546BD}"/>
              </a:ext>
            </a:extLst>
          </p:cNvPr>
          <p:cNvSpPr txBox="1"/>
          <p:nvPr/>
        </p:nvSpPr>
        <p:spPr>
          <a:xfrm>
            <a:off x="2253754" y="0"/>
            <a:ext cx="9450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ОЗВУЧЕННЫЕ И НЕОЗВУЧЕННЫЕ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МУЗЫКАЛЬНЫЕ ИНСТРУМЕНТЫ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0FE0054-E3D4-47D5-9F10-8351FC1BDB70}"/>
              </a:ext>
            </a:extLst>
          </p:cNvPr>
          <p:cNvSpPr txBox="1"/>
          <p:nvPr/>
        </p:nvSpPr>
        <p:spPr>
          <a:xfrm>
            <a:off x="2581656" y="1492469"/>
            <a:ext cx="961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9D2C952-EE28-46FA-8865-E904AD265AB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882" y="124924"/>
            <a:ext cx="1798476" cy="1012024"/>
          </a:xfrm>
          <a:prstGeom prst="rect">
            <a:avLst/>
          </a:prstGeom>
        </p:spPr>
      </p:pic>
      <p:pic>
        <p:nvPicPr>
          <p:cNvPr id="19" name="Рисунок 18" descr="C:\Users\Мой  компик\Desktop\фото на конференцию\IMG_20231031_153215.jpg"/>
          <p:cNvPicPr/>
          <p:nvPr/>
        </p:nvPicPr>
        <p:blipFill>
          <a:blip r:embed="rId4" cstate="print"/>
          <a:srcRect t="-1724" r="119"/>
          <a:stretch>
            <a:fillRect/>
          </a:stretch>
        </p:blipFill>
        <p:spPr bwMode="auto">
          <a:xfrm>
            <a:off x="2599765" y="1434354"/>
            <a:ext cx="5047128" cy="4410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 descr="C:\Users\Мой  компик\Desktop\фото на конференцию\IMG_20231026_093416.jpg"/>
          <p:cNvPicPr/>
          <p:nvPr/>
        </p:nvPicPr>
        <p:blipFill>
          <a:blip r:embed="rId5" cstate="print"/>
          <a:srcRect l="14008" t="3534"/>
          <a:stretch>
            <a:fillRect/>
          </a:stretch>
        </p:blipFill>
        <p:spPr bwMode="auto">
          <a:xfrm rot="5400000">
            <a:off x="7534835" y="1922929"/>
            <a:ext cx="4392705" cy="3451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88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2277923-E734-4640-A28B-2F6725FF3137}"/>
              </a:ext>
            </a:extLst>
          </p:cNvPr>
          <p:cNvSpPr/>
          <p:nvPr/>
        </p:nvSpPr>
        <p:spPr>
          <a:xfrm>
            <a:off x="411479" y="0"/>
            <a:ext cx="1761423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DD3D68E-2D92-4963-8616-0FBF3336A7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18" y="5753596"/>
            <a:ext cx="1623775" cy="128247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A942593-F81C-4745-AECF-77D6404C4BE1}"/>
              </a:ext>
            </a:extLst>
          </p:cNvPr>
          <p:cNvCxnSpPr>
            <a:cxnSpLocks/>
          </p:cNvCxnSpPr>
          <p:nvPr/>
        </p:nvCxnSpPr>
        <p:spPr>
          <a:xfrm>
            <a:off x="2321133" y="1091505"/>
            <a:ext cx="9575692" cy="0"/>
          </a:xfrm>
          <a:prstGeom prst="line">
            <a:avLst/>
          </a:prstGeom>
          <a:ln w="76200" cmpd="thickThin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72C0E47-CEC5-484A-829E-C39C662546BD}"/>
              </a:ext>
            </a:extLst>
          </p:cNvPr>
          <p:cNvSpPr txBox="1"/>
          <p:nvPr/>
        </p:nvSpPr>
        <p:spPr>
          <a:xfrm>
            <a:off x="2253754" y="438430"/>
            <a:ext cx="9450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МУЗЫКАЛЬНЫЕ ИНСТРУМЕНТЫ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0FE0054-E3D4-47D5-9F10-8351FC1BDB70}"/>
              </a:ext>
            </a:extLst>
          </p:cNvPr>
          <p:cNvSpPr txBox="1"/>
          <p:nvPr/>
        </p:nvSpPr>
        <p:spPr>
          <a:xfrm>
            <a:off x="2581656" y="1492469"/>
            <a:ext cx="961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9D2C952-EE28-46FA-8865-E904AD265AB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882" y="124924"/>
            <a:ext cx="1798476" cy="101202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21106" y="1626013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dirty="0"/>
          </a:p>
        </p:txBody>
      </p:sp>
      <p:pic>
        <p:nvPicPr>
          <p:cNvPr id="1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2" t="51737" r="4339"/>
          <a:stretch/>
        </p:blipFill>
        <p:spPr>
          <a:xfrm>
            <a:off x="2913349" y="4121357"/>
            <a:ext cx="4665676" cy="2305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 descr="C:\Users\Мой  компик\Desktop\фото на конференцию\IMG_20231031_152600.jpg"/>
          <p:cNvPicPr/>
          <p:nvPr/>
        </p:nvPicPr>
        <p:blipFill>
          <a:blip r:embed="rId5" cstate="print"/>
          <a:srcRect l="53222" b="43805"/>
          <a:stretch>
            <a:fillRect/>
          </a:stretch>
        </p:blipFill>
        <p:spPr bwMode="auto">
          <a:xfrm>
            <a:off x="7772400" y="1550893"/>
            <a:ext cx="4177554" cy="3872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761130" y="1683241"/>
            <a:ext cx="303007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sz="16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«НАЗОВИ</a:t>
            </a:r>
            <a:r>
              <a:rPr kumimoji="0" lang="ru-RU" sz="160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 ИНСТРУМЕНТ</a:t>
            </a:r>
            <a:r>
              <a:rPr kumimoji="0" lang="ru-RU" sz="16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600" dirty="0" smtClean="0"/>
              <a:t>«МУЗЫКАЛЬНЫЙ ПАЗЛ»</a:t>
            </a:r>
            <a:endParaRPr lang="ru-RU" sz="1600" i="1" dirty="0" smtClean="0"/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600" dirty="0" smtClean="0"/>
              <a:t>«ПОКАЖИ»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600" dirty="0" smtClean="0"/>
              <a:t>«УГАДАЙ ИНСТРУМЕНТ»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600" dirty="0" smtClean="0"/>
              <a:t>«СОЧИНИ ПЕСЕНКУ»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ru-RU" sz="1400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C:\Users\Мой  компик\Desktop\фото на конференцию\IMG_20231031_145551.jpg"/>
          <p:cNvPicPr/>
          <p:nvPr/>
        </p:nvPicPr>
        <p:blipFill>
          <a:blip r:embed="rId6" cstate="print"/>
          <a:srcRect l="13912" t="9472" r="27070" b="27863"/>
          <a:stretch>
            <a:fillRect/>
          </a:stretch>
        </p:blipFill>
        <p:spPr bwMode="auto">
          <a:xfrm rot="5400000">
            <a:off x="5318879" y="1681054"/>
            <a:ext cx="2427892" cy="1933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88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2277923-E734-4640-A28B-2F6725FF3137}"/>
              </a:ext>
            </a:extLst>
          </p:cNvPr>
          <p:cNvSpPr/>
          <p:nvPr/>
        </p:nvSpPr>
        <p:spPr>
          <a:xfrm>
            <a:off x="411479" y="0"/>
            <a:ext cx="1761423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DD3D68E-2D92-4963-8616-0FBF3336A7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18" y="5753596"/>
            <a:ext cx="1623775" cy="128247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1A942593-F81C-4745-AECF-77D6404C4BE1}"/>
              </a:ext>
            </a:extLst>
          </p:cNvPr>
          <p:cNvCxnSpPr>
            <a:cxnSpLocks/>
          </p:cNvCxnSpPr>
          <p:nvPr/>
        </p:nvCxnSpPr>
        <p:spPr>
          <a:xfrm>
            <a:off x="2321133" y="1091505"/>
            <a:ext cx="9575692" cy="0"/>
          </a:xfrm>
          <a:prstGeom prst="line">
            <a:avLst/>
          </a:prstGeom>
          <a:ln w="76200" cmpd="thickThin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72C0E47-CEC5-484A-829E-C39C662546BD}"/>
              </a:ext>
            </a:extLst>
          </p:cNvPr>
          <p:cNvSpPr txBox="1"/>
          <p:nvPr/>
        </p:nvSpPr>
        <p:spPr>
          <a:xfrm>
            <a:off x="2253754" y="438430"/>
            <a:ext cx="9450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ВИДЫ ТЕАТРОВ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FE0054-E3D4-47D5-9F10-8351FC1BDB70}"/>
              </a:ext>
            </a:extLst>
          </p:cNvPr>
          <p:cNvSpPr txBox="1"/>
          <p:nvPr/>
        </p:nvSpPr>
        <p:spPr>
          <a:xfrm>
            <a:off x="2581656" y="1492469"/>
            <a:ext cx="961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9D2C952-EE28-46FA-8865-E904AD265AB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882" y="124924"/>
            <a:ext cx="1798476" cy="1012024"/>
          </a:xfrm>
          <a:prstGeom prst="rect">
            <a:avLst/>
          </a:prstGeom>
        </p:spPr>
      </p:pic>
      <p:pic>
        <p:nvPicPr>
          <p:cNvPr id="14" name="Рисунок 13" descr="Pal_chikovyy_teatr_Teremok_2.jpg"/>
          <p:cNvPicPr/>
          <p:nvPr/>
        </p:nvPicPr>
        <p:blipFill>
          <a:blip r:embed="rId4" cstate="print">
            <a:clrChange>
              <a:clrFrom>
                <a:srgbClr val="D5D7D6"/>
              </a:clrFrom>
              <a:clrTo>
                <a:srgbClr val="D5D7D6">
                  <a:alpha val="0"/>
                </a:srgbClr>
              </a:clrTo>
            </a:clrChange>
            <a:lum contrast="30000"/>
          </a:blip>
          <a:stretch>
            <a:fillRect/>
          </a:stretch>
        </p:blipFill>
        <p:spPr>
          <a:xfrm>
            <a:off x="6433559" y="4085286"/>
            <a:ext cx="2477358" cy="1336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Мой  компик\Desktop\фото на конференцию\IMG_20231031_1537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1413" y="1308847"/>
            <a:ext cx="3955128" cy="2422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Users\Мой  компик\Desktop\фото на конференцию\IMG_20231031_151439.jpg"/>
          <p:cNvPicPr/>
          <p:nvPr/>
        </p:nvPicPr>
        <p:blipFill>
          <a:blip r:embed="rId6" cstate="print">
            <a:lum contrast="40000"/>
          </a:blip>
          <a:srcRect/>
          <a:stretch>
            <a:fillRect/>
          </a:stretch>
        </p:blipFill>
        <p:spPr bwMode="auto">
          <a:xfrm>
            <a:off x="2922494" y="1382430"/>
            <a:ext cx="4157460" cy="2427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19" y="4043083"/>
            <a:ext cx="3918775" cy="2205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756" y="4065204"/>
            <a:ext cx="3047830" cy="230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88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307</Words>
  <Application>Microsoft Office PowerPoint</Application>
  <PresentationFormat>Широкоэкранный</PresentationFormat>
  <Paragraphs>91</Paragraphs>
  <Slides>14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Таяновская ЕВ</dc:creator>
  <cp:lastModifiedBy>Sad 33</cp:lastModifiedBy>
  <cp:revision>77</cp:revision>
  <dcterms:created xsi:type="dcterms:W3CDTF">2023-09-12T13:23:16Z</dcterms:created>
  <dcterms:modified xsi:type="dcterms:W3CDTF">2023-12-12T11:04:58Z</dcterms:modified>
</cp:coreProperties>
</file>