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20"/>
  </p:notesMasterIdLst>
  <p:sldIdLst>
    <p:sldId id="287" r:id="rId2"/>
    <p:sldId id="271" r:id="rId3"/>
    <p:sldId id="272" r:id="rId4"/>
    <p:sldId id="283" r:id="rId5"/>
    <p:sldId id="285" r:id="rId6"/>
    <p:sldId id="284" r:id="rId7"/>
    <p:sldId id="277" r:id="rId8"/>
    <p:sldId id="280" r:id="rId9"/>
    <p:sldId id="278" r:id="rId10"/>
    <p:sldId id="279" r:id="rId11"/>
    <p:sldId id="258" r:id="rId12"/>
    <p:sldId id="270" r:id="rId13"/>
    <p:sldId id="269" r:id="rId14"/>
    <p:sldId id="260" r:id="rId15"/>
    <p:sldId id="273" r:id="rId16"/>
    <p:sldId id="281" r:id="rId17"/>
    <p:sldId id="276" r:id="rId18"/>
    <p:sldId id="27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  <a:srgbClr val="B9071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4660"/>
  </p:normalViewPr>
  <p:slideViewPr>
    <p:cSldViewPr>
      <p:cViewPr varScale="1">
        <p:scale>
          <a:sx n="86" d="100"/>
          <a:sy n="86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CD9919-DAA5-4479-A668-7870A4EDF9C4}" type="datetimeFigureOut">
              <a:rPr lang="ru-RU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109BCED-ED08-41F4-8A96-35A81CE29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257188C-3567-4560-9105-F78E7129E07F}" type="datetimeFigureOut">
              <a:rPr lang="ru-RU" smtClean="0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3ABB248-0C3C-4352-90C4-2FBD4CB9F2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DE8F5E-9C36-4264-8BB8-7FCC4F52305A}" type="datetimeFigureOut">
              <a:rPr lang="ru-RU" smtClean="0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96101E-EB15-44CB-91C9-B27E3CEC3C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7C9ED8F4-06B1-4466-BC04-551E35111DEC}" type="datetimeFigureOut">
              <a:rPr lang="ru-RU" smtClean="0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C733617-C049-4B8F-BD09-48D1DDDD66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7C0F1E-C022-44EA-88D9-FEAD107E3F46}" type="datetimeFigureOut">
              <a:rPr lang="ru-RU" smtClean="0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79FB4C-EC55-46D8-9692-CB5C9E2D28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8EC27A9-AC98-4977-9987-706203270F9D}" type="datetimeFigureOut">
              <a:rPr lang="ru-RU" smtClean="0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74C05B6B-BF32-4E7A-A429-8E56AE4DA2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C09491-BE61-4A04-BF2B-7E2A41594C01}" type="datetimeFigureOut">
              <a:rPr lang="ru-RU" smtClean="0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D80202-3CBB-4B8C-A1E5-0BFFF72A68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A61753-4B24-47DB-A2DA-4F0B100243E8}" type="datetimeFigureOut">
              <a:rPr lang="ru-RU" smtClean="0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F64ED0-FE8D-477F-8CAC-8B3697DB3B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7059D2-4070-479C-8B14-6B44C3B28557}" type="datetimeFigureOut">
              <a:rPr lang="ru-RU" smtClean="0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CC223B-6EB3-49DC-AE8A-D2CBB9EF93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70123FE-8D9E-4EA0-B377-77BF5B1AEF40}" type="datetimeFigureOut">
              <a:rPr lang="ru-RU" smtClean="0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FA9CDE-ED3B-47CF-957F-9B55C5957E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2AC64A-1AF8-4DF8-8E14-68532E07DF79}" type="datetimeFigureOut">
              <a:rPr lang="ru-RU" smtClean="0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9D6CE0-13FA-4F7D-A3AD-6C375C94CA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B4E250-05F5-4931-87C3-66170C836507}" type="datetimeFigureOut">
              <a:rPr lang="ru-RU" smtClean="0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F1F1AB-1FDF-4F36-860A-229E28CD09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172E7C5-235D-4B92-819A-94403F25B4A2}" type="datetimeFigureOut">
              <a:rPr lang="ru-RU" smtClean="0"/>
              <a:pPr>
                <a:defRPr/>
              </a:pPr>
              <a:t>21.11.2022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BF8E734-C47F-439F-969B-0D5B406292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Мастер-класс </a:t>
            </a:r>
            <a:br>
              <a:rPr lang="ru-RU" dirty="0" smtClean="0"/>
            </a:br>
            <a:r>
              <a:rPr lang="ru-RU" dirty="0" smtClean="0"/>
              <a:t>по подготовке к ЕГЭ по русскому языку.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«Новочуртахская СОШ№1»</a:t>
            </a:r>
          </a:p>
          <a:p>
            <a:r>
              <a:rPr lang="ru-RU" dirty="0" smtClean="0"/>
              <a:t>23.11.2022г.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6696744" cy="115212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исправьте лексическую ошибку, исключив лишнее слово.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 ужину Марья Сергеевна испекла яблочную шарлотку из яблок и пригласила на чай соседей.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Первый тур стартовавшего в Швеции чемпионата мира по хоккею не принёс никаких неожиданных сюрпризов.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Блок-схема: узел 19"/>
          <p:cNvSpPr/>
          <p:nvPr/>
        </p:nvSpPr>
        <p:spPr>
          <a:xfrm>
            <a:off x="1677988" y="1733550"/>
            <a:ext cx="431800" cy="401638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14500" y="650875"/>
            <a:ext cx="6832600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1)любимые профессора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2)ярче солнца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3)более пятьсот миллионов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4)кратчайший путь</a:t>
            </a:r>
          </a:p>
          <a:p>
            <a:endParaRPr lang="ru-RU">
              <a:latin typeface="Trebuchet MS" pitchFamily="34" charset="0"/>
            </a:endParaRPr>
          </a:p>
        </p:txBody>
      </p:sp>
      <p:sp>
        <p:nvSpPr>
          <p:cNvPr id="29701" name="TextBox 2"/>
          <p:cNvSpPr txBox="1">
            <a:spLocks noChangeArrowheads="1"/>
          </p:cNvSpPr>
          <p:nvPr/>
        </p:nvSpPr>
        <p:spPr bwMode="auto">
          <a:xfrm>
            <a:off x="899592" y="188640"/>
            <a:ext cx="6738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 smtClean="0">
                <a:latin typeface="Trebuchet MS" pitchFamily="34" charset="0"/>
              </a:rPr>
              <a:t>     Задание 7.Укажите </a:t>
            </a:r>
            <a:r>
              <a:rPr lang="ru-RU" sz="2000" b="1" dirty="0">
                <a:latin typeface="Trebuchet MS" pitchFamily="34" charset="0"/>
              </a:rPr>
              <a:t>пример </a:t>
            </a:r>
            <a:r>
              <a:rPr lang="ru-RU" sz="2000" b="1" dirty="0">
                <a:solidFill>
                  <a:srgbClr val="C00000"/>
                </a:solidFill>
                <a:latin typeface="Trebuchet MS" pitchFamily="34" charset="0"/>
              </a:rPr>
              <a:t>с </a:t>
            </a:r>
            <a:r>
              <a:rPr lang="ru-RU" sz="2000" b="1" i="1" dirty="0">
                <a:solidFill>
                  <a:srgbClr val="C00000"/>
                </a:solidFill>
                <a:latin typeface="Trebuchet MS" pitchFamily="34" charset="0"/>
              </a:rPr>
              <a:t>ошибкой</a:t>
            </a:r>
            <a:r>
              <a:rPr lang="ru-RU" sz="2000" b="1" dirty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ru-RU" sz="2000" b="1" dirty="0">
                <a:latin typeface="Trebuchet MS" pitchFamily="34" charset="0"/>
              </a:rPr>
              <a:t>в образовании формы слова</a:t>
            </a:r>
          </a:p>
        </p:txBody>
      </p:sp>
      <p:sp>
        <p:nvSpPr>
          <p:cNvPr id="29702" name="TextBox 1"/>
          <p:cNvSpPr txBox="1">
            <a:spLocks noChangeArrowheads="1"/>
          </p:cNvSpPr>
          <p:nvPr/>
        </p:nvSpPr>
        <p:spPr bwMode="auto">
          <a:xfrm>
            <a:off x="8083550" y="36513"/>
            <a:ext cx="969963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А3</a:t>
            </a:r>
          </a:p>
        </p:txBody>
      </p:sp>
      <p:sp>
        <p:nvSpPr>
          <p:cNvPr id="18" name="Блок-схема: узел 17"/>
          <p:cNvSpPr/>
          <p:nvPr/>
        </p:nvSpPr>
        <p:spPr>
          <a:xfrm>
            <a:off x="1025525" y="4011613"/>
            <a:ext cx="434975" cy="392112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899592" y="2924944"/>
            <a:ext cx="7032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latin typeface="Trebuchet MS" pitchFamily="34" charset="0"/>
              </a:rPr>
              <a:t>Укажите пример, в котором нормы формообразования </a:t>
            </a:r>
          </a:p>
          <a:p>
            <a:r>
              <a:rPr lang="ru-RU" sz="2000" b="1" i="1" dirty="0">
                <a:solidFill>
                  <a:srgbClr val="C00000"/>
                </a:solidFill>
                <a:latin typeface="Trebuchet MS" pitchFamily="34" charset="0"/>
              </a:rPr>
              <a:t>не нарушены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025525" y="3860800"/>
            <a:ext cx="8137525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sz="3200" b="1">
                <a:latin typeface="Times New Roman" pitchFamily="18" charset="0"/>
                <a:cs typeface="Times New Roman" pitchFamily="18" charset="0"/>
              </a:rPr>
              <a:t>к трёмстам сорока четырём избирателям</a:t>
            </a:r>
          </a:p>
          <a:p>
            <a:pPr marL="342900" indent="-342900">
              <a:buFontTx/>
              <a:buAutoNum type="arabicParenR"/>
            </a:pPr>
            <a:r>
              <a:rPr lang="ru-RU" sz="3200" b="1">
                <a:latin typeface="Times New Roman" pitchFamily="18" charset="0"/>
                <a:cs typeface="Times New Roman" pitchFamily="18" charset="0"/>
              </a:rPr>
              <a:t>едьте поездом</a:t>
            </a:r>
          </a:p>
          <a:p>
            <a:pPr marL="342900" indent="-342900">
              <a:buFontTx/>
              <a:buAutoNum type="arabicParenR"/>
            </a:pPr>
            <a:r>
              <a:rPr lang="ru-RU" sz="3200" b="1">
                <a:latin typeface="Times New Roman" pitchFamily="18" charset="0"/>
                <a:cs typeface="Times New Roman" pitchFamily="18" charset="0"/>
              </a:rPr>
              <a:t>ихними детьми</a:t>
            </a:r>
          </a:p>
          <a:p>
            <a:pPr marL="342900" indent="-342900">
              <a:buFontTx/>
              <a:buAutoNum type="arabicParenR"/>
            </a:pPr>
            <a:r>
              <a:rPr lang="ru-RU" sz="3200" b="1">
                <a:latin typeface="Times New Roman" pitchFamily="18" charset="0"/>
                <a:cs typeface="Times New Roman" pitchFamily="18" charset="0"/>
              </a:rPr>
              <a:t>пятидесятью тремя метрами</a:t>
            </a:r>
          </a:p>
        </p:txBody>
      </p:sp>
      <p:sp>
        <p:nvSpPr>
          <p:cNvPr id="22" name="Блок-схема: узел 21"/>
          <p:cNvSpPr/>
          <p:nvPr/>
        </p:nvSpPr>
        <p:spPr>
          <a:xfrm>
            <a:off x="1714500" y="1757363"/>
            <a:ext cx="393700" cy="36830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928813" y="1628775"/>
            <a:ext cx="567213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 более </a:t>
            </a:r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пятьсот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миллионов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714500" y="658813"/>
            <a:ext cx="6335713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любимые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профессора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ярче солнца</a:t>
            </a:r>
          </a:p>
          <a:p>
            <a:pPr marL="342900" indent="-342900">
              <a:buFontTx/>
              <a:buAutoNum type="arabicParenR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пятисот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миллионов</a:t>
            </a:r>
          </a:p>
          <a:p>
            <a:pPr marL="342900" indent="-342900">
              <a:buFontTx/>
              <a:buAutoNum type="arabicParenR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кратчайший путь</a:t>
            </a:r>
          </a:p>
        </p:txBody>
      </p:sp>
      <p:pic>
        <p:nvPicPr>
          <p:cNvPr id="29711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34288" y="5589588"/>
            <a:ext cx="1449387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4" grpId="0"/>
      <p:bldP spid="18" grpId="0" animBg="1"/>
      <p:bldP spid="9" grpId="0"/>
      <p:bldP spid="22" grpId="0" animBg="1"/>
      <p:bldP spid="12" grpId="0"/>
      <p:bldP spid="1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350" y="2005013"/>
            <a:ext cx="8135938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едьте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поездом</a:t>
            </a:r>
          </a:p>
          <a:p>
            <a:endParaRPr lang="ru-RU" sz="32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ихними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детьми</a:t>
            </a:r>
          </a:p>
          <a:p>
            <a:endParaRPr lang="ru-RU" sz="32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пятидесятью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метрами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5" name="TextBox 9"/>
          <p:cNvSpPr txBox="1">
            <a:spLocks noChangeArrowheads="1"/>
          </p:cNvSpPr>
          <p:nvPr/>
        </p:nvSpPr>
        <p:spPr bwMode="auto">
          <a:xfrm>
            <a:off x="1187624" y="404664"/>
            <a:ext cx="58324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Исправьте ошибки, допущенные при формообразовании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274638" y="2005013"/>
            <a:ext cx="717550" cy="639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8938" y="2043113"/>
            <a:ext cx="568325" cy="587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449763" y="1978025"/>
            <a:ext cx="38877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поезжайте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поездом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3124200" y="3217863"/>
            <a:ext cx="1125538" cy="128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481013" y="2924175"/>
            <a:ext cx="633412" cy="649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431800" y="2957513"/>
            <a:ext cx="4826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683125" y="2924175"/>
            <a:ext cx="266541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детьми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452438" y="3933825"/>
            <a:ext cx="885825" cy="598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579438" y="3933825"/>
            <a:ext cx="504825" cy="598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трелка вправо 31"/>
          <p:cNvSpPr/>
          <p:nvPr/>
        </p:nvSpPr>
        <p:spPr>
          <a:xfrm>
            <a:off x="3857625" y="4232275"/>
            <a:ext cx="828675" cy="103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787900" y="3946525"/>
            <a:ext cx="43561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пятьюдесятью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метрами</a:t>
            </a:r>
          </a:p>
        </p:txBody>
      </p:sp>
      <p:sp>
        <p:nvSpPr>
          <p:cNvPr id="34" name="Стрелка вправо 33"/>
          <p:cNvSpPr/>
          <p:nvPr/>
        </p:nvSpPr>
        <p:spPr>
          <a:xfrm>
            <a:off x="3124200" y="2233613"/>
            <a:ext cx="1125538" cy="128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39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9525" y="4941888"/>
            <a:ext cx="1309688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6" grpId="0"/>
      <p:bldP spid="32" grpId="0" animBg="1"/>
      <p:bldP spid="33" grpId="0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узел 13"/>
          <p:cNvSpPr/>
          <p:nvPr/>
        </p:nvSpPr>
        <p:spPr>
          <a:xfrm>
            <a:off x="2309813" y="2257425"/>
            <a:ext cx="411162" cy="441325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309813" y="654050"/>
            <a:ext cx="6834187" cy="2338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пара сапог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пара носков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салат из помидоров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занавески из тюли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338263" y="115888"/>
            <a:ext cx="6618287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latin typeface="Trebuchet MS" pitchFamily="34" charset="0"/>
              </a:rPr>
              <a:t>Укажите примеры с </a:t>
            </a:r>
            <a:r>
              <a:rPr lang="ru-RU" sz="2000" b="1" dirty="0">
                <a:solidFill>
                  <a:srgbClr val="C00000"/>
                </a:solidFill>
                <a:latin typeface="Trebuchet MS" pitchFamily="34" charset="0"/>
              </a:rPr>
              <a:t>ошибкой</a:t>
            </a:r>
            <a:r>
              <a:rPr lang="ru-RU" sz="2000" b="1" dirty="0">
                <a:latin typeface="Trebuchet MS" pitchFamily="34" charset="0"/>
              </a:rPr>
              <a:t> в образовании формы слова</a:t>
            </a:r>
          </a:p>
        </p:txBody>
      </p:sp>
      <p:sp>
        <p:nvSpPr>
          <p:cNvPr id="20" name="Блок-схема: узел 19"/>
          <p:cNvSpPr/>
          <p:nvPr/>
        </p:nvSpPr>
        <p:spPr>
          <a:xfrm>
            <a:off x="2103438" y="4868863"/>
            <a:ext cx="457200" cy="474662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899592" y="3140968"/>
            <a:ext cx="7486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latin typeface="Trebuchet MS" pitchFamily="34" charset="0"/>
              </a:rPr>
              <a:t>Укажите пример, в котором нормы формообразования </a:t>
            </a:r>
          </a:p>
          <a:p>
            <a:r>
              <a:rPr lang="ru-RU" sz="2000" b="1" dirty="0">
                <a:solidFill>
                  <a:srgbClr val="C00000"/>
                </a:solidFill>
                <a:latin typeface="Trebuchet MS" pitchFamily="34" charset="0"/>
              </a:rPr>
              <a:t>не нарушены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03438" y="3849688"/>
            <a:ext cx="7040562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1)трое подруг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2)в двух тысяча тринадцатом году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3)более красивый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4)несколько пар джинс</a:t>
            </a:r>
          </a:p>
          <a:p>
            <a:endParaRPr lang="ru-RU" dirty="0">
              <a:latin typeface="Trebuchet MS" pitchFamily="34" charset="0"/>
            </a:endParaRPr>
          </a:p>
          <a:p>
            <a:endParaRPr lang="ru-RU" dirty="0">
              <a:latin typeface="Trebuchet MS" pitchFamily="34" charset="0"/>
            </a:endParaRPr>
          </a:p>
        </p:txBody>
      </p:sp>
      <p:sp>
        <p:nvSpPr>
          <p:cNvPr id="18" name="Блок-схема: узел 17"/>
          <p:cNvSpPr/>
          <p:nvPr/>
        </p:nvSpPr>
        <p:spPr>
          <a:xfrm>
            <a:off x="2287588" y="2246313"/>
            <a:ext cx="455612" cy="463550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332038" y="654050"/>
            <a:ext cx="5400675" cy="2339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пара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сапог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пара носков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салат из помидоров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занавески из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тюля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114925" y="2114550"/>
            <a:ext cx="1728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тюли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4" grpId="0"/>
      <p:bldP spid="4" grpId="1"/>
      <p:bldP spid="3" grpId="0"/>
      <p:bldP spid="20" grpId="0" animBg="1"/>
      <p:bldP spid="8" grpId="0"/>
      <p:bldP spid="10" grpId="0"/>
      <p:bldP spid="18" grpId="0" animBg="1"/>
      <p:bldP spid="12" grpId="0"/>
      <p:bldP spid="15" grpId="0"/>
      <p:bldP spid="1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Прямоугольник 9"/>
          <p:cNvSpPr>
            <a:spLocks noChangeArrowheads="1"/>
          </p:cNvSpPr>
          <p:nvPr/>
        </p:nvSpPr>
        <p:spPr bwMode="auto">
          <a:xfrm>
            <a:off x="250825" y="1720850"/>
            <a:ext cx="82296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трое</a:t>
            </a:r>
            <a:r>
              <a:rPr 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подруг</a:t>
            </a:r>
          </a:p>
          <a:p>
            <a:endParaRPr lang="ru-RU" sz="32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двух тысяча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тринадцатом году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  <a:p>
            <a:endParaRPr lang="ru-RU" sz="3200" b="1">
              <a:latin typeface="Times New Roman" pitchFamily="18" charset="0"/>
              <a:cs typeface="Times New Roman" pitchFamily="18" charset="0"/>
            </a:endParaRPr>
          </a:p>
          <a:p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несколько пар </a:t>
            </a:r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джинс</a:t>
            </a:r>
          </a:p>
        </p:txBody>
      </p:sp>
      <p:sp>
        <p:nvSpPr>
          <p:cNvPr id="32773" name="Прямоугольник 10"/>
          <p:cNvSpPr>
            <a:spLocks noChangeArrowheads="1"/>
          </p:cNvSpPr>
          <p:nvPr/>
        </p:nvSpPr>
        <p:spPr bwMode="auto">
          <a:xfrm>
            <a:off x="1292225" y="204788"/>
            <a:ext cx="653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Исправьте ошибки, допущенные при формообразовании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2411413" y="2105025"/>
            <a:ext cx="1127125" cy="128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827463" y="4797425"/>
            <a:ext cx="1125537" cy="128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6430963" y="3160713"/>
            <a:ext cx="1127125" cy="128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03650" y="1785938"/>
            <a:ext cx="21320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подруги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276600" y="3568700"/>
            <a:ext cx="3430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тринадцатом году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0988" y="3476625"/>
            <a:ext cx="30368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две тысячи </a:t>
            </a:r>
            <a:endParaRPr lang="ru-RU" sz="3600">
              <a:latin typeface="Trebuchet MS" pitchFamily="34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991100" y="4437063"/>
            <a:ext cx="40608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несколько пар </a:t>
            </a:r>
            <a:r>
              <a:rPr lang="ru-RU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джинсов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3" grpId="0"/>
      <p:bldP spid="5" grpId="0"/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166992" cy="1935088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 9.</a:t>
            </a:r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3528" y="2339008"/>
            <a:ext cx="51845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 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бе..предел, ра..бег, в..дохнуть</a:t>
            </a:r>
          </a:p>
          <a:p>
            <a:pPr marL="0" marR="0" lvl="0" indent="2381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3568" y="2708920"/>
            <a:ext cx="515878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 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к..сание, с..лдат, г..стевой (дом)</a:t>
            </a:r>
          </a:p>
          <a:p>
            <a:pPr marL="0" marR="0" lvl="0" indent="2381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27584" y="3068960"/>
            <a:ext cx="60179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 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замеч..нный, смерка..тся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38125" algn="just" eaLnBrk="0" hangingPunct="0"/>
            <a:r>
              <a:rPr lang="ru-RU" sz="20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lang="ru-RU" sz="2000" dirty="0" smtClean="0"/>
              <a:t> скле..вающий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 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(печка) топ..тся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381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 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(родители) отпуст..т, (друзья) выруч..т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Найди слово по его лексическому  значению.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9416"/>
            <a:ext cx="7300664" cy="2467656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en-US" sz="3600" b="1" smtClean="0"/>
              <a:t>?- </a:t>
            </a:r>
            <a:r>
              <a:rPr lang="ru-RU" sz="3600" b="1" dirty="0" smtClean="0"/>
              <a:t> места,заросшие непроходимым лесом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098" name="AutoShape 2" descr="C:\Users\Acer\Desktop\i (1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C:\Users\Acer\Desktop\i (1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1" name="Picture 5" descr="C:\Users\Acer\Desktop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068960"/>
            <a:ext cx="2559075" cy="3416497"/>
          </a:xfrm>
          <a:prstGeom prst="rect">
            <a:avLst/>
          </a:prstGeom>
          <a:noFill/>
        </p:spPr>
      </p:pic>
      <p:pic>
        <p:nvPicPr>
          <p:cNvPr id="4102" name="Picture 6" descr="C:\Users\Acer\Desktop\Без назван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185790"/>
            <a:ext cx="3096344" cy="3123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0" dirty="0" smtClean="0"/>
              <a:t>Задание 13.                                                Определите предложение, в котором НЕ со словом пишется СЛИТНО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Луна (не)бледна, а прозрачна, как хрусталь.</a:t>
            </a:r>
          </a:p>
          <a:p>
            <a:r>
              <a:rPr lang="ru-RU" dirty="0" smtClean="0"/>
              <a:t>Он ниоткуда (не)получал писем.</a:t>
            </a:r>
          </a:p>
          <a:p>
            <a:r>
              <a:rPr lang="ru-RU" dirty="0" smtClean="0"/>
              <a:t>(Не)исследованные места влекут меня, а глухие дебри.</a:t>
            </a:r>
          </a:p>
          <a:p>
            <a:r>
              <a:rPr lang="ru-RU" dirty="0" smtClean="0"/>
              <a:t>Дорога (не)ровная, зато самая короткая.</a:t>
            </a:r>
          </a:p>
          <a:p>
            <a:r>
              <a:rPr lang="ru-RU" dirty="0" smtClean="0"/>
              <a:t>Часовой пропустил их, (не)проверив пароля.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Мой новый приятель был человеком отнюдь (НЕ)БЕДНЫМ, но скупость его меня обескураживала.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(НЕ)РАДУШНО и приветливо встретил Ольгу Стас, а холодно и отчуждённо.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Орфоэпическая минутка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r>
              <a:rPr lang="ru-RU" dirty="0" smtClean="0"/>
              <a:t>Задание 4.</a:t>
            </a:r>
          </a:p>
          <a:p>
            <a:pPr>
              <a:buNone/>
            </a:pPr>
            <a:r>
              <a:rPr lang="ru-RU" dirty="0" smtClean="0"/>
              <a:t>Укажите варианты ответов, в которых </a:t>
            </a:r>
            <a:r>
              <a:rPr lang="ru-RU" b="1" dirty="0" smtClean="0"/>
              <a:t>верно</a:t>
            </a:r>
            <a:r>
              <a:rPr lang="ru-RU" dirty="0" smtClean="0"/>
              <a:t> выделена буква, обозначающая ударный гласный звук</a:t>
            </a:r>
          </a:p>
          <a:p>
            <a:pPr>
              <a:buNone/>
            </a:pPr>
            <a:endParaRPr lang="ru-RU" dirty="0" smtClean="0"/>
          </a:p>
          <a:p>
            <a:r>
              <a:rPr lang="ru-RU" sz="2800" dirty="0" smtClean="0"/>
              <a:t>1.укрАла</a:t>
            </a:r>
            <a:endParaRPr lang="ru-RU" sz="4000" dirty="0" smtClean="0"/>
          </a:p>
          <a:p>
            <a:r>
              <a:rPr lang="ru-RU" sz="2800" dirty="0" smtClean="0"/>
              <a:t>2.клалА</a:t>
            </a:r>
            <a:endParaRPr lang="ru-RU" sz="4000" dirty="0" smtClean="0"/>
          </a:p>
          <a:p>
            <a:r>
              <a:rPr lang="ru-RU" sz="2800" dirty="0" smtClean="0"/>
              <a:t>3.звОнит</a:t>
            </a:r>
            <a:endParaRPr lang="ru-RU" sz="4000" dirty="0" smtClean="0"/>
          </a:p>
          <a:p>
            <a:r>
              <a:rPr lang="ru-RU" sz="2800" dirty="0" smtClean="0"/>
              <a:t>4.прИняли</a:t>
            </a:r>
            <a:endParaRPr lang="ru-RU" sz="4000" dirty="0" smtClean="0"/>
          </a:p>
          <a:p>
            <a:r>
              <a:rPr lang="ru-RU" sz="2800" dirty="0" smtClean="0"/>
              <a:t>5.сливОвый (сок)</a:t>
            </a:r>
            <a:endParaRPr lang="ru-RU" sz="4000" dirty="0" smtClean="0"/>
          </a:p>
          <a:p>
            <a:pPr lvl="3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Взаимопроверка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1.укрАла</a:t>
            </a:r>
          </a:p>
          <a:p>
            <a:r>
              <a:rPr lang="ru-RU" dirty="0" smtClean="0"/>
              <a:t>2.клАла</a:t>
            </a:r>
          </a:p>
          <a:p>
            <a:r>
              <a:rPr lang="ru-RU" dirty="0" smtClean="0"/>
              <a:t>3.звонИт</a:t>
            </a:r>
          </a:p>
          <a:p>
            <a:r>
              <a:rPr lang="ru-RU" dirty="0" smtClean="0"/>
              <a:t>4.прИняли</a:t>
            </a:r>
          </a:p>
          <a:p>
            <a:r>
              <a:rPr lang="ru-RU" dirty="0" smtClean="0"/>
              <a:t>5.слИвовый (сок)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Ответ:12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Подумай!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?  ____ </a:t>
            </a:r>
            <a:r>
              <a:rPr lang="ru-RU" dirty="0" smtClean="0"/>
              <a:t>это слова,сходные по звучанию и морфемному составу, но различающиеся лексическим значением.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2390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    Задание 5  </a:t>
            </a: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> В одном из приведённых ниже предложений </a:t>
            </a:r>
            <a:r>
              <a:rPr lang="ru-RU" sz="2000" dirty="0" smtClean="0"/>
              <a:t>НЕВЕРНО</a:t>
            </a:r>
            <a:r>
              <a:rPr lang="ru-RU" sz="2000" b="0" dirty="0" smtClean="0"/>
              <a:t> употреблено выделенное слово. </a:t>
            </a:r>
            <a:r>
              <a:rPr lang="ru-RU" sz="2000" dirty="0" smtClean="0"/>
              <a:t>Исправьте лексическую ошибку, подобрав к выделенному слову пароним.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Одноклассники знали о стремлении Сергея добиться спортивных побед, поэтому преподнесли ему на день рождения ГОДОВОЙ абонемент в спортивный клуб.</a:t>
            </a:r>
          </a:p>
          <a:p>
            <a:r>
              <a:rPr lang="ru-RU" dirty="0" smtClean="0"/>
              <a:t>Очередная БЛАГОТВОРНАЯ акция, организованная активистами, была направлена на помощь пострадавшим от наводнения.</a:t>
            </a:r>
          </a:p>
          <a:p>
            <a:r>
              <a:rPr lang="ru-RU" dirty="0" smtClean="0"/>
              <a:t>ИСКУСНЫЙ узор резных деревянных наличников часто повторяли кружевницы.</a:t>
            </a:r>
          </a:p>
          <a:p>
            <a:r>
              <a:rPr lang="ru-RU" dirty="0" smtClean="0"/>
              <a:t>Первый телефакс, созданный в 1843 году, ПРЕДСТАВЛЯЛ собой маятник, посылавший электросигналы согласно буквам.</a:t>
            </a:r>
          </a:p>
          <a:p>
            <a:r>
              <a:rPr lang="ru-RU" dirty="0" smtClean="0"/>
              <a:t>Туристы стояли над горным ЛЕДЯНЫМ потоком и восхищались красотой пейзажа.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vi-VN" dirty="0" smtClean="0"/>
              <a:t>БЛАГОТВО́РНЫЙ</a:t>
            </a:r>
            <a:r>
              <a:rPr lang="ru-RU" dirty="0" smtClean="0"/>
              <a:t>-                       оказывающий хорошее действие, большую пользу. Благотоворный  климат. 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БЛАГОТВОРИ́ТЕЛЬНЫЙ, - ая, - ое. имеющий целью </a:t>
            </a:r>
            <a:r>
              <a:rPr lang="ru-RU" b="1" dirty="0" smtClean="0"/>
              <a:t>оказание материальной помощи неимущим</a:t>
            </a:r>
            <a:r>
              <a:rPr lang="ru-RU" dirty="0" smtClean="0"/>
              <a:t>. Благотворительный спектакль.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Лингвистическая разминка.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en-US" smtClean="0"/>
              <a:t>? </a:t>
            </a:r>
            <a:r>
              <a:rPr lang="ru-RU" dirty="0" smtClean="0"/>
              <a:t>_____оборот речи,в котором без надобности повторяются слова, частично или полностью совпадающие по значениям. </a:t>
            </a:r>
          </a:p>
          <a:p>
            <a:pPr>
              <a:buNone/>
            </a:pPr>
            <a:r>
              <a:rPr lang="ru-RU" dirty="0" smtClean="0"/>
              <a:t>Например: </a:t>
            </a:r>
          </a:p>
          <a:p>
            <a:r>
              <a:rPr lang="ru-RU" dirty="0" smtClean="0"/>
              <a:t> своя автобиография,</a:t>
            </a:r>
          </a:p>
          <a:p>
            <a:r>
              <a:rPr lang="ru-RU" dirty="0" smtClean="0"/>
              <a:t>патриот Родины.</a:t>
            </a:r>
          </a:p>
          <a:p>
            <a:r>
              <a:rPr lang="ru-RU" dirty="0" smtClean="0"/>
              <a:t>коллега по работе.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Плеоназм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Задание 6</a:t>
            </a:r>
            <a:br>
              <a:rPr lang="ru-RU" sz="2800" dirty="0" smtClean="0"/>
            </a:br>
            <a:r>
              <a:rPr lang="ru-RU" sz="2800" dirty="0" smtClean="0"/>
              <a:t>исправьте лексическую ошибку, исключив лишнее слово.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 бодрыми восклицаниями вперемешку с неуместной робостью мы вошли в двери театра и стали подниматься вверх по лестнице с медными прутьями и красовавшейся на ней красной ковровой дорожкой.</a:t>
            </a:r>
          </a:p>
          <a:p>
            <a:endParaRPr lang="ru-RU" dirty="0" smtClean="0"/>
          </a:p>
          <a:p>
            <a:r>
              <a:rPr lang="ru-RU" b="1" dirty="0" smtClean="0"/>
              <a:t>Маршрут движения автобуса с тех пор не менялся.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1760</TotalTime>
  <Words>486</Words>
  <Application>Microsoft Office PowerPoint</Application>
  <PresentationFormat>Экран (4:3)</PresentationFormat>
  <Paragraphs>126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Мастер-класс  по подготовке к ЕГЭ по русскому языку.</vt:lpstr>
      <vt:lpstr>  Орфоэпическая минутка </vt:lpstr>
      <vt:lpstr>Взаимопроверка </vt:lpstr>
      <vt:lpstr>Подумай!</vt:lpstr>
      <vt:lpstr>    Задание 5    В одном из приведённых ниже предложений НЕВЕРНО употреблено выделенное слово. Исправьте лексическую ошибку, подобрав к выделенному слову пароним.</vt:lpstr>
      <vt:lpstr>Пояснение.</vt:lpstr>
      <vt:lpstr>Лингвистическая разминка.</vt:lpstr>
      <vt:lpstr>Ответ</vt:lpstr>
      <vt:lpstr> Задание 6 исправьте лексическую ошибку, исключив лишнее слово.</vt:lpstr>
      <vt:lpstr>исправьте лексическую ошибку, исключив лишнее слово.</vt:lpstr>
      <vt:lpstr>Слайд 11</vt:lpstr>
      <vt:lpstr>Слайд 12</vt:lpstr>
      <vt:lpstr>Слайд 13</vt:lpstr>
      <vt:lpstr>Слайд 14</vt:lpstr>
      <vt:lpstr>Задание 9.</vt:lpstr>
      <vt:lpstr>Найди слово по его лексическому  значению.</vt:lpstr>
      <vt:lpstr>Задание 13.                                                Определите предложение, в котором НЕ со словом пишется СЛИТНО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Acer</cp:lastModifiedBy>
  <cp:revision>130</cp:revision>
  <dcterms:created xsi:type="dcterms:W3CDTF">2013-05-08T15:07:47Z</dcterms:created>
  <dcterms:modified xsi:type="dcterms:W3CDTF">2022-11-21T17:07:46Z</dcterms:modified>
</cp:coreProperties>
</file>