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4"/>
  </p:notesMasterIdLst>
  <p:sldIdLst>
    <p:sldId id="262" r:id="rId2"/>
    <p:sldId id="267" r:id="rId3"/>
    <p:sldId id="268" r:id="rId4"/>
    <p:sldId id="269" r:id="rId5"/>
    <p:sldId id="270" r:id="rId6"/>
    <p:sldId id="265" r:id="rId7"/>
    <p:sldId id="261" r:id="rId8"/>
    <p:sldId id="257" r:id="rId9"/>
    <p:sldId id="263" r:id="rId10"/>
    <p:sldId id="264" r:id="rId11"/>
    <p:sldId id="258" r:id="rId12"/>
    <p:sldId id="25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39" d="100"/>
          <a:sy n="39" d="100"/>
        </p:scale>
        <p:origin x="1008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076E87-7B68-45C0-89F1-7112200A702D}" type="datetimeFigureOut">
              <a:rPr lang="ru-RU" smtClean="0"/>
              <a:t>22.10.2022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9A69F3-36CA-487F-A15B-026C61566B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29803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9A69F3-36CA-487F-A15B-026C61566B77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55472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22.10.2022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22.10.2022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22.10.2022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22.10.2022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22.10.2022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22.10.2022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22.10.2022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22.10.2022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22.10.2022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B4C71EC6-210F-42DE-9C53-41977AD35B3D}" type="datetimeFigureOut">
              <a:rPr lang="ru-RU" smtClean="0"/>
              <a:pPr/>
              <a:t>22.10.2022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4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484536" y="1484784"/>
            <a:ext cx="7416824" cy="267765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Мастер - класс: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«Развитие двигательных качеств у дошкольников через использование на физкультурном занятии </a:t>
            </a:r>
          </a:p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Координационно-скоростной лестницы»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56744" y="4869160"/>
            <a:ext cx="5544616" cy="120032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ru-RU" dirty="0">
                <a:latin typeface="Times New Roman" pitchFamily="18" charset="0"/>
                <a:cs typeface="Times New Roman" pitchFamily="18" charset="0"/>
              </a:rPr>
              <a:t>Подготовила:</a:t>
            </a:r>
          </a:p>
          <a:p>
            <a:pPr algn="r"/>
            <a:r>
              <a:rPr lang="ru-RU" dirty="0">
                <a:latin typeface="Times New Roman" pitchFamily="18" charset="0"/>
                <a:cs typeface="Times New Roman" pitchFamily="18" charset="0"/>
              </a:rPr>
              <a:t>Калинина Елена Владимировна</a:t>
            </a:r>
          </a:p>
          <a:p>
            <a:pPr algn="r"/>
            <a:r>
              <a:rPr lang="ru-RU" dirty="0">
                <a:latin typeface="Times New Roman" pitchFamily="18" charset="0"/>
                <a:cs typeface="Times New Roman" pitchFamily="18" charset="0"/>
              </a:rPr>
              <a:t>инструктор по физической культуре </a:t>
            </a:r>
          </a:p>
          <a:p>
            <a:pPr algn="r"/>
            <a:r>
              <a:rPr lang="ru-RU" dirty="0">
                <a:latin typeface="Times New Roman" pitchFamily="18" charset="0"/>
                <a:cs typeface="Times New Roman" pitchFamily="18" charset="0"/>
              </a:rPr>
              <a:t>высшая квалификационная категория</a:t>
            </a:r>
          </a:p>
        </p:txBody>
      </p:sp>
    </p:spTree>
    <p:extLst>
      <p:ext uri="{BB962C8B-B14F-4D97-AF65-F5344CB8AC3E}">
        <p14:creationId xmlns:p14="http://schemas.microsoft.com/office/powerpoint/2010/main" val="14900111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98" t="15807" r="34159" b="7817"/>
          <a:stretch/>
        </p:blipFill>
        <p:spPr bwMode="auto">
          <a:xfrm>
            <a:off x="4966854" y="794321"/>
            <a:ext cx="3925625" cy="5467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 descr="J:\Конкурсы\Меркурьева -координ.лестница\фото\ФОТО МАРТ 634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80" b="19231"/>
          <a:stretch/>
        </p:blipFill>
        <p:spPr bwMode="auto">
          <a:xfrm>
            <a:off x="420668" y="1556792"/>
            <a:ext cx="4270216" cy="410445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3.jpeg" descr="https://image.freepik.com/free-icon/no-translate-detected_318-29130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275856" y="404664"/>
            <a:ext cx="720080" cy="83197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95536" y="332656"/>
            <a:ext cx="21602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i="1" dirty="0"/>
              <a:t>Прыжки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0472611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J:\Конкурсы\Меркурьева -координ.лестница\фото\ФОТО МАРТ 6346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16" r="18800"/>
          <a:stretch/>
        </p:blipFill>
        <p:spPr bwMode="auto">
          <a:xfrm>
            <a:off x="233264" y="108767"/>
            <a:ext cx="3356367" cy="265320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J:\Конкурсы\Меркурьева -координ.лестница\фото\ФОТО МАРТ 6347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27" r="10016"/>
          <a:stretch/>
        </p:blipFill>
        <p:spPr bwMode="auto">
          <a:xfrm>
            <a:off x="4932040" y="57614"/>
            <a:ext cx="3715750" cy="27555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J:\Конкурсы\Меркурьева -координ.лестница\фото\ФОТО МАРТ 634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44" b="19988"/>
          <a:stretch/>
        </p:blipFill>
        <p:spPr bwMode="auto">
          <a:xfrm>
            <a:off x="539552" y="3248977"/>
            <a:ext cx="3677098" cy="30382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J:\Конкурсы\Меркурьева -координ.лестница\фото\ФОТО МАРТ 634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966" y="3388672"/>
            <a:ext cx="3678418" cy="27588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3.jpeg" descr="https://image.freepik.com/free-icon/no-translate-detected_318-29130.jpg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845242" y="2146019"/>
            <a:ext cx="1014790" cy="1102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5729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J:\Конкурсы\Меркурьева -координ.лестница\фото\ФОТО МАРТ 634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89" b="12357"/>
          <a:stretch/>
        </p:blipFill>
        <p:spPr bwMode="auto">
          <a:xfrm>
            <a:off x="683568" y="258655"/>
            <a:ext cx="5881347" cy="302831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58" t="23907" r="35079" b="24355"/>
          <a:stretch/>
        </p:blipFill>
        <p:spPr bwMode="auto">
          <a:xfrm>
            <a:off x="4644008" y="2408847"/>
            <a:ext cx="4336845" cy="41982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04686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0504"/>
            <a:ext cx="9144000" cy="684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55576" y="332656"/>
            <a:ext cx="7056784" cy="563231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400" b="1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Категория участников:</a:t>
            </a:r>
            <a:r>
              <a:rPr lang="ru-RU" sz="240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 Инструкторы по физической культуре, воспитатели.</a:t>
            </a:r>
          </a:p>
          <a:p>
            <a:pPr>
              <a:spcAft>
                <a:spcPts val="0"/>
              </a:spcAft>
            </a:pPr>
            <a:endParaRPr lang="ru-RU" sz="2400" dirty="0">
              <a:solidFill>
                <a:schemeClr val="bg1"/>
              </a:solidFill>
              <a:latin typeface="Calibri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sz="2400" b="1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Цель мастер-класса: </a:t>
            </a:r>
            <a:r>
              <a:rPr lang="ru-RU" sz="240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Систематизация знаний у педагогов о методике  использования скоростной (координационной) лестницы с  детьми дошкольного возраста.</a:t>
            </a:r>
          </a:p>
          <a:p>
            <a:pPr>
              <a:spcAft>
                <a:spcPts val="0"/>
              </a:spcAft>
            </a:pPr>
            <a:endParaRPr lang="ru-RU" sz="2400" dirty="0">
              <a:solidFill>
                <a:schemeClr val="bg1"/>
              </a:solidFill>
              <a:latin typeface="Calibri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sz="2400" b="1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Задачи мастер-класса: </a:t>
            </a:r>
            <a:endParaRPr lang="ru-RU" sz="2400" dirty="0">
              <a:solidFill>
                <a:schemeClr val="bg1"/>
              </a:solidFill>
              <a:latin typeface="Calibri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sz="240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1. Заинтересовать педагогов использовать в работе с дошкольниками тренажер скоростную - координационную лестницу.</a:t>
            </a:r>
            <a:endParaRPr lang="ru-RU" sz="2400" dirty="0">
              <a:solidFill>
                <a:schemeClr val="bg1"/>
              </a:solidFill>
              <a:latin typeface="Calibri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sz="240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2. Дать необходимые знания педагогам по изготовлению и использованию в работе координационной лестницы.</a:t>
            </a:r>
            <a:endParaRPr lang="ru-RU" sz="2400" dirty="0">
              <a:solidFill>
                <a:schemeClr val="bg1"/>
              </a:solidFill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564705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9144000" cy="684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476672"/>
            <a:ext cx="7272808" cy="1224136"/>
          </a:xfrm>
        </p:spPr>
        <p:txBody>
          <a:bodyPr/>
          <a:lstStyle/>
          <a:p>
            <a:br>
              <a:rPr lang="ru-RU" dirty="0"/>
            </a:br>
            <a:r>
              <a:rPr lang="ru-RU" sz="2400" dirty="0">
                <a:solidFill>
                  <a:srgbClr val="002060"/>
                </a:solidFill>
              </a:rPr>
              <a:t>ИСПОЛЬЗОВАНИЕ КООРДИНАЦИОННО-СКОРОСТНОЙ ЛЕСТНИЦЫ НА ЗАНЯТИЯХ ФИЗКУЛЬТУРЫ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75656" y="1916832"/>
            <a:ext cx="7344816" cy="4680520"/>
          </a:xfrm>
        </p:spPr>
        <p:txBody>
          <a:bodyPr>
            <a:normAutofit lnSpcReduction="10000"/>
          </a:bodyPr>
          <a:lstStyle/>
          <a:p>
            <a:pPr marL="18288" indent="0">
              <a:buNone/>
            </a:pPr>
            <a:r>
              <a:rPr lang="ru-RU" dirty="0">
                <a:solidFill>
                  <a:srgbClr val="002060"/>
                </a:solidFill>
              </a:rPr>
              <a:t>Координационная лестница — это своего рода удобный и компактный тренажер для выполнения упражнений на координацию, развитие ловкости, маневренности и выносливости. Она является снаряжением, нацеленным на активные спортивные упражнения. Упражнения на координационной лестнице заставляют нервную систему ребенка посылать дополнительную информацию в его мышцы с огромной скоростью, включая в работу все больше и больше клеток. Это помогает детям быть быстрее, расторопнее, и подвижнее. Лестница сконструирована таким образом, чтобы улучшить владение телом и увеличить скорость ног, а именно стопы и реакции мышц голеностопа. Она предполагает постоянное наращивание различных спортивных возможностей.</a:t>
            </a:r>
          </a:p>
        </p:txBody>
      </p:sp>
    </p:spTree>
    <p:extLst>
      <p:ext uri="{BB962C8B-B14F-4D97-AF65-F5344CB8AC3E}">
        <p14:creationId xmlns:p14="http://schemas.microsoft.com/office/powerpoint/2010/main" val="41582573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9144000" cy="684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051720" y="332656"/>
            <a:ext cx="6840760" cy="6192687"/>
          </a:xfrm>
        </p:spPr>
        <p:txBody>
          <a:bodyPr>
            <a:normAutofit lnSpcReduction="10000"/>
          </a:bodyPr>
          <a:lstStyle/>
          <a:p>
            <a:pPr marL="18288" indent="0">
              <a:buNone/>
            </a:pPr>
            <a:r>
              <a:rPr lang="ru-RU" dirty="0">
                <a:solidFill>
                  <a:srgbClr val="002060"/>
                </a:solidFill>
              </a:rPr>
              <a:t>Координационная лестница для детей является ценным тренажером для физического воспитания подрастающего поколения. Занятия на лесенке для координации у ребенка: </a:t>
            </a:r>
          </a:p>
          <a:p>
            <a:pPr marL="18288" indent="0">
              <a:buNone/>
            </a:pPr>
            <a:r>
              <a:rPr lang="ru-RU" dirty="0">
                <a:solidFill>
                  <a:srgbClr val="002060"/>
                </a:solidFill>
              </a:rPr>
              <a:t>• улучшают координационные способности и общее функциональное состояние организма; </a:t>
            </a:r>
          </a:p>
          <a:p>
            <a:pPr marL="18288" indent="0">
              <a:buNone/>
            </a:pPr>
            <a:r>
              <a:rPr lang="ru-RU" dirty="0">
                <a:solidFill>
                  <a:srgbClr val="002060"/>
                </a:solidFill>
              </a:rPr>
              <a:t>• развивают скорость, силу и прыгучесть, вестибулярный аппарат, ориентирование в пространстве; </a:t>
            </a:r>
          </a:p>
          <a:p>
            <a:pPr marL="18288" indent="0">
              <a:buNone/>
            </a:pPr>
            <a:r>
              <a:rPr lang="ru-RU" dirty="0">
                <a:solidFill>
                  <a:srgbClr val="002060"/>
                </a:solidFill>
              </a:rPr>
              <a:t>• формируют правильную осанку; </a:t>
            </a:r>
          </a:p>
          <a:p>
            <a:pPr marL="18288" indent="0">
              <a:buNone/>
            </a:pPr>
            <a:r>
              <a:rPr lang="ru-RU" dirty="0">
                <a:solidFill>
                  <a:srgbClr val="002060"/>
                </a:solidFill>
              </a:rPr>
              <a:t>• помогают ребенку осознать природу ходьбы, прыжков и бега; </a:t>
            </a:r>
          </a:p>
          <a:p>
            <a:pPr marL="18288" indent="0">
              <a:buNone/>
            </a:pPr>
            <a:r>
              <a:rPr lang="ru-RU" dirty="0">
                <a:solidFill>
                  <a:srgbClr val="002060"/>
                </a:solidFill>
              </a:rPr>
              <a:t>• дают навыки преодоления препятствий и способов сохранения равновесия; </a:t>
            </a:r>
          </a:p>
          <a:p>
            <a:pPr marL="18288" indent="0">
              <a:buNone/>
            </a:pPr>
            <a:r>
              <a:rPr lang="ru-RU" dirty="0">
                <a:solidFill>
                  <a:srgbClr val="002060"/>
                </a:solidFill>
              </a:rPr>
              <a:t>• формируют привычку вести здоровый образ жизни и заниматься физической культурой и спортом; </a:t>
            </a:r>
          </a:p>
          <a:p>
            <a:pPr marL="18288" indent="0">
              <a:buNone/>
            </a:pPr>
            <a:r>
              <a:rPr lang="ru-RU" dirty="0">
                <a:solidFill>
                  <a:srgbClr val="002060"/>
                </a:solidFill>
              </a:rPr>
              <a:t>• укрепляют дыхательную, сердечно-сосудистую систему и опорно-двигательного аппарата.</a:t>
            </a:r>
          </a:p>
        </p:txBody>
      </p:sp>
    </p:spTree>
    <p:extLst>
      <p:ext uri="{BB962C8B-B14F-4D97-AF65-F5344CB8AC3E}">
        <p14:creationId xmlns:p14="http://schemas.microsoft.com/office/powerpoint/2010/main" val="15993341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Упражнения с координационной лестницей для детей проводят в игровой форме. Движения подбираются несложные и максимально естественные. На первых занятиях дети учатся безошибочно выполнять задание. Продолжительность каждого упражнения не должна быть слишком долгой. При необходимости лучше чередовать друг с другом длинные комплексы. После освоения комплекса, упражнения выполняются на скорость. Особое внимание стоит уделить дистанции между детьми. Дать необходимое время каждому ребенку для выполнения упражнения. Советы по работе с лестницей для детей дошкольного возраста.</a:t>
            </a:r>
          </a:p>
        </p:txBody>
      </p:sp>
    </p:spTree>
    <p:extLst>
      <p:ext uri="{BB962C8B-B14F-4D97-AF65-F5344CB8AC3E}">
        <p14:creationId xmlns:p14="http://schemas.microsoft.com/office/powerpoint/2010/main" val="25794560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2550"/>
            <a:ext cx="9144000" cy="684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43" t="16202" r="35608" b="7868"/>
          <a:stretch/>
        </p:blipFill>
        <p:spPr bwMode="auto">
          <a:xfrm>
            <a:off x="2642480" y="172421"/>
            <a:ext cx="4233776" cy="66119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74061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0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J:\Конкурсы\Меркурьева -координ.лестница\фото\IMG_935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218"/>
          <a:stretch/>
        </p:blipFill>
        <p:spPr bwMode="auto">
          <a:xfrm>
            <a:off x="405099" y="2708920"/>
            <a:ext cx="3494993" cy="266429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10" t="16996" r="33877" b="7760"/>
          <a:stretch/>
        </p:blipFill>
        <p:spPr bwMode="auto">
          <a:xfrm>
            <a:off x="4283968" y="563845"/>
            <a:ext cx="4493114" cy="62941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image2.png" descr="http://www.clipartbest.com/cliparts/xig/LrR/xigLrRqgT.pn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560775" y="692696"/>
            <a:ext cx="792088" cy="93610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152595" y="125688"/>
            <a:ext cx="25202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i="1" dirty="0">
                <a:solidFill>
                  <a:srgbClr val="0070C0"/>
                </a:solidFill>
              </a:rPr>
              <a:t>Упражнения в ходьбе</a:t>
            </a:r>
            <a:endParaRPr lang="ru-R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02917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J:\Конкурсы\Меркурьева -координ.лестница\фото\IMG_935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4" t="25901"/>
          <a:stretch/>
        </p:blipFill>
        <p:spPr bwMode="auto">
          <a:xfrm>
            <a:off x="827584" y="497917"/>
            <a:ext cx="3672408" cy="514876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J:\Конкурсы\Меркурьева -координ.лестница\фото\IMG_9356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84"/>
          <a:stretch/>
        </p:blipFill>
        <p:spPr bwMode="auto">
          <a:xfrm>
            <a:off x="5508104" y="1484784"/>
            <a:ext cx="3044775" cy="475920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2.png" descr="http://www.clipartbest.com/cliparts/xig/LrR/xigLrRqgT.pn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412730" y="1916833"/>
            <a:ext cx="422966" cy="792088"/>
          </a:xfrm>
          <a:prstGeom prst="rect">
            <a:avLst/>
          </a:prstGeom>
        </p:spPr>
      </p:pic>
      <p:pic>
        <p:nvPicPr>
          <p:cNvPr id="5" name="image2.png" descr="http://www.clipartbest.com/cliparts/xig/LrR/xigLrRqgT.pn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009708" y="3645024"/>
            <a:ext cx="448945" cy="75819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716016" y="188640"/>
            <a:ext cx="39604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i="1" dirty="0"/>
              <a:t>Упражнения в ходьбе</a:t>
            </a:r>
            <a:endParaRPr lang="ru-RU" dirty="0"/>
          </a:p>
        </p:txBody>
      </p:sp>
      <p:pic>
        <p:nvPicPr>
          <p:cNvPr id="7" name="image2.png" descr="http://www.clipartbest.com/cliparts/xig/LrR/xigLrRqgT.pn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668344" y="260648"/>
            <a:ext cx="422966" cy="79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6855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J:\Конкурсы\Меркурьева -координ.лестница\фото\IMG_935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99" r="7193"/>
          <a:stretch/>
        </p:blipFill>
        <p:spPr bwMode="auto">
          <a:xfrm>
            <a:off x="323528" y="1628800"/>
            <a:ext cx="4248472" cy="27527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60" t="15895" r="34415" b="7018"/>
          <a:stretch/>
        </p:blipFill>
        <p:spPr bwMode="auto">
          <a:xfrm>
            <a:off x="4810991" y="426026"/>
            <a:ext cx="4172288" cy="5965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image1.png" descr="http://cdn.onlinewebfonts.com/svg/img_506575.png"/>
          <p:cNvPicPr/>
          <p:nvPr/>
        </p:nvPicPr>
        <p:blipFill>
          <a:blip r:embed="rId4" cstate="print"/>
          <a:stretch>
            <a:fillRect/>
          </a:stretch>
        </p:blipFill>
        <p:spPr>
          <a:xfrm rot="19225106">
            <a:off x="539552" y="3409021"/>
            <a:ext cx="651510" cy="68199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96967" y="188640"/>
            <a:ext cx="25908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i="1" dirty="0"/>
              <a:t>Беговые упражнения</a:t>
            </a:r>
            <a:endParaRPr lang="ru-RU" dirty="0"/>
          </a:p>
        </p:txBody>
      </p:sp>
      <p:pic>
        <p:nvPicPr>
          <p:cNvPr id="6" name="image1.png" descr="http://cdn.onlinewebfonts.com/svg/img_506575.png"/>
          <p:cNvPicPr/>
          <p:nvPr/>
        </p:nvPicPr>
        <p:blipFill>
          <a:blip r:embed="rId4" cstate="print"/>
          <a:stretch>
            <a:fillRect/>
          </a:stretch>
        </p:blipFill>
        <p:spPr>
          <a:xfrm rot="19225106">
            <a:off x="3130408" y="262927"/>
            <a:ext cx="651510" cy="681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33540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азовая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205</TotalTime>
  <Words>390</Words>
  <Application>Microsoft Office PowerPoint</Application>
  <PresentationFormat>Экран (4:3)</PresentationFormat>
  <Paragraphs>31</Paragraphs>
  <Slides>12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Calibri</vt:lpstr>
      <vt:lpstr>Palatino Linotype</vt:lpstr>
      <vt:lpstr>Times New Roman</vt:lpstr>
      <vt:lpstr>Wingdings</vt:lpstr>
      <vt:lpstr>Базовая</vt:lpstr>
      <vt:lpstr>Презентация PowerPoint</vt:lpstr>
      <vt:lpstr>Презентация PowerPoint</vt:lpstr>
      <vt:lpstr> ИСПОЛЬЗОВАНИЕ КООРДИНАЦИОННО-СКОРОСТНОЙ ЛЕСТНИЦЫ НА ЗАНЯТИЯХ ФИЗКУЛЬТУРЫ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User's</dc:creator>
  <cp:lastModifiedBy>Admin</cp:lastModifiedBy>
  <cp:revision>42</cp:revision>
  <dcterms:created xsi:type="dcterms:W3CDTF">2022-01-14T14:43:36Z</dcterms:created>
  <dcterms:modified xsi:type="dcterms:W3CDTF">2022-10-22T18:11:05Z</dcterms:modified>
</cp:coreProperties>
</file>