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299" r:id="rId4"/>
    <p:sldId id="297" r:id="rId5"/>
    <p:sldId id="262" r:id="rId6"/>
    <p:sldId id="260" r:id="rId7"/>
    <p:sldId id="261" r:id="rId8"/>
    <p:sldId id="263" r:id="rId9"/>
    <p:sldId id="264" r:id="rId10"/>
    <p:sldId id="265" r:id="rId11"/>
    <p:sldId id="266" r:id="rId12"/>
    <p:sldId id="267" r:id="rId13"/>
    <p:sldId id="268" r:id="rId14"/>
    <p:sldId id="270" r:id="rId15"/>
    <p:sldId id="304" r:id="rId16"/>
    <p:sldId id="300" r:id="rId17"/>
    <p:sldId id="301" r:id="rId18"/>
    <p:sldId id="302" r:id="rId19"/>
    <p:sldId id="303" r:id="rId20"/>
    <p:sldId id="271" r:id="rId21"/>
    <p:sldId id="272" r:id="rId22"/>
    <p:sldId id="273" r:id="rId23"/>
    <p:sldId id="275" r:id="rId24"/>
    <p:sldId id="274" r:id="rId25"/>
    <p:sldId id="269" r:id="rId26"/>
    <p:sldId id="279" r:id="rId27"/>
    <p:sldId id="280" r:id="rId28"/>
    <p:sldId id="281" r:id="rId29"/>
    <p:sldId id="282" r:id="rId30"/>
    <p:sldId id="283" r:id="rId31"/>
    <p:sldId id="284" r:id="rId32"/>
    <p:sldId id="286" r:id="rId33"/>
    <p:sldId id="285"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6E46371-4904-4252-BBCB-C294BE1D5731}" type="datetimeFigureOut">
              <a:rPr lang="ru-RU" smtClean="0"/>
              <a:t>27.10.2022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157094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E46371-4904-4252-BBCB-C294BE1D5731}" type="datetimeFigureOut">
              <a:rPr lang="ru-RU" smtClean="0"/>
              <a:t>27.10.2022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3826735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E46371-4904-4252-BBCB-C294BE1D5731}" type="datetimeFigureOut">
              <a:rPr lang="ru-RU" smtClean="0"/>
              <a:t>27.10.2022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261449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E46371-4904-4252-BBCB-C294BE1D5731}" type="datetimeFigureOut">
              <a:rPr lang="ru-RU" smtClean="0"/>
              <a:t>27.10.2022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210826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6E46371-4904-4252-BBCB-C294BE1D5731}" type="datetimeFigureOut">
              <a:rPr lang="ru-RU" smtClean="0"/>
              <a:t>27.10.2022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377442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6E46371-4904-4252-BBCB-C294BE1D5731}" type="datetimeFigureOut">
              <a:rPr lang="ru-RU" smtClean="0"/>
              <a:t>27.10.2022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164059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6E46371-4904-4252-BBCB-C294BE1D5731}" type="datetimeFigureOut">
              <a:rPr lang="ru-RU" smtClean="0"/>
              <a:t>27.10.2022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249983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6E46371-4904-4252-BBCB-C294BE1D5731}" type="datetimeFigureOut">
              <a:rPr lang="ru-RU" smtClean="0"/>
              <a:t>27.10.2022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171799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6E46371-4904-4252-BBCB-C294BE1D5731}" type="datetimeFigureOut">
              <a:rPr lang="ru-RU" smtClean="0"/>
              <a:t>27.10.2022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376323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6E46371-4904-4252-BBCB-C294BE1D5731}" type="datetimeFigureOut">
              <a:rPr lang="ru-RU" smtClean="0"/>
              <a:t>27.10.2022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273038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6E46371-4904-4252-BBCB-C294BE1D5731}" type="datetimeFigureOut">
              <a:rPr lang="ru-RU" smtClean="0"/>
              <a:t>27.10.2022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001825-FC8F-4444-823D-E9D49D90F997}" type="slidenum">
              <a:rPr lang="ru-RU" smtClean="0"/>
              <a:t>‹#›</a:t>
            </a:fld>
            <a:endParaRPr lang="ru-RU"/>
          </a:p>
        </p:txBody>
      </p:sp>
    </p:spTree>
    <p:extLst>
      <p:ext uri="{BB962C8B-B14F-4D97-AF65-F5344CB8AC3E}">
        <p14:creationId xmlns:p14="http://schemas.microsoft.com/office/powerpoint/2010/main" val="671291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46371-4904-4252-BBCB-C294BE1D5731}" type="datetimeFigureOut">
              <a:rPr lang="ru-RU" smtClean="0"/>
              <a:t>27.10.2022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01825-FC8F-4444-823D-E9D49D90F997}" type="slidenum">
              <a:rPr lang="ru-RU" smtClean="0"/>
              <a:t>‹#›</a:t>
            </a:fld>
            <a:endParaRPr lang="ru-RU"/>
          </a:p>
        </p:txBody>
      </p:sp>
    </p:spTree>
    <p:extLst>
      <p:ext uri="{BB962C8B-B14F-4D97-AF65-F5344CB8AC3E}">
        <p14:creationId xmlns:p14="http://schemas.microsoft.com/office/powerpoint/2010/main" val="3800299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09006" y="365125"/>
            <a:ext cx="11795760" cy="2378075"/>
          </a:xfrm>
        </p:spPr>
        <p:txBody>
          <a:bodyPr>
            <a:normAutofit/>
          </a:bodyPr>
          <a:lstStyle/>
          <a:p>
            <a:pPr algn="ctr"/>
            <a:r>
              <a:rPr lang="ru-RU" b="1" dirty="0"/>
              <a:t>Задания на развитие функциональной грамотности на уроках изобразительного искусства</a:t>
            </a:r>
            <a:r>
              <a:rPr lang="ru-RU" b="1" dirty="0" smtClean="0"/>
              <a:t>. </a:t>
            </a:r>
            <a:endParaRPr lang="ru-RU" b="1" dirty="0"/>
          </a:p>
        </p:txBody>
      </p:sp>
      <p:pic>
        <p:nvPicPr>
          <p:cNvPr id="5" name="Рисунок 4"/>
          <p:cNvPicPr>
            <a:picLocks noChangeAspect="1"/>
          </p:cNvPicPr>
          <p:nvPr/>
        </p:nvPicPr>
        <p:blipFill rotWithShape="1">
          <a:blip r:embed="rId2"/>
          <a:srcRect l="22333" t="38667" r="19095" b="8571"/>
          <a:stretch/>
        </p:blipFill>
        <p:spPr>
          <a:xfrm>
            <a:off x="3429000" y="2743200"/>
            <a:ext cx="5355771" cy="3618411"/>
          </a:xfrm>
          <a:prstGeom prst="rect">
            <a:avLst/>
          </a:prstGeom>
        </p:spPr>
      </p:pic>
    </p:spTree>
    <p:extLst>
      <p:ext uri="{BB962C8B-B14F-4D97-AF65-F5344CB8AC3E}">
        <p14:creationId xmlns:p14="http://schemas.microsoft.com/office/powerpoint/2010/main" val="155614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t="-1" r="22810" b="374"/>
          <a:stretch/>
        </p:blipFill>
        <p:spPr>
          <a:xfrm>
            <a:off x="473566" y="1298803"/>
            <a:ext cx="10956434" cy="4284122"/>
          </a:xfrm>
          <a:prstGeom prst="rect">
            <a:avLst/>
          </a:prstGeom>
        </p:spPr>
      </p:pic>
      <p:sp>
        <p:nvSpPr>
          <p:cNvPr id="2" name="Прямоугольник 1"/>
          <p:cNvSpPr/>
          <p:nvPr/>
        </p:nvSpPr>
        <p:spPr>
          <a:xfrm>
            <a:off x="7983101" y="239877"/>
            <a:ext cx="3947234" cy="523220"/>
          </a:xfrm>
          <a:prstGeom prst="rect">
            <a:avLst/>
          </a:prstGeom>
        </p:spPr>
        <p:txBody>
          <a:bodyPr wrap="none">
            <a:spAutoFit/>
          </a:bodyPr>
          <a:lstStyle/>
          <a:p>
            <a:r>
              <a:rPr lang="ru-RU" sz="2800" b="1" dirty="0">
                <a:solidFill>
                  <a:srgbClr val="FF0000"/>
                </a:solidFill>
                <a:latin typeface="Times New Roman" panose="02020603050405020304" pitchFamily="18" charset="0"/>
                <a:cs typeface="Times New Roman" panose="02020603050405020304" pitchFamily="18" charset="0"/>
              </a:rPr>
              <a:t>Креативное мышление</a:t>
            </a:r>
          </a:p>
        </p:txBody>
      </p:sp>
    </p:spTree>
    <p:extLst>
      <p:ext uri="{BB962C8B-B14F-4D97-AF65-F5344CB8AC3E}">
        <p14:creationId xmlns:p14="http://schemas.microsoft.com/office/powerpoint/2010/main" val="2547557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13507" y="496408"/>
            <a:ext cx="11747863" cy="4825347"/>
          </a:xfrm>
          <a:prstGeom prst="rect">
            <a:avLst/>
          </a:prstGeom>
        </p:spPr>
      </p:pic>
      <p:sp>
        <p:nvSpPr>
          <p:cNvPr id="4" name="Прямоугольник 3"/>
          <p:cNvSpPr/>
          <p:nvPr/>
        </p:nvSpPr>
        <p:spPr>
          <a:xfrm>
            <a:off x="7372842" y="113440"/>
            <a:ext cx="4088748" cy="523220"/>
          </a:xfrm>
          <a:prstGeom prst="rect">
            <a:avLst/>
          </a:prstGeom>
        </p:spPr>
        <p:txBody>
          <a:bodyPr wrap="none">
            <a:spAutoFit/>
          </a:bodyPr>
          <a:lstStyle/>
          <a:p>
            <a:r>
              <a:rPr lang="ru-RU" sz="2800" dirty="0">
                <a:solidFill>
                  <a:srgbClr val="FF0000"/>
                </a:solidFill>
                <a:latin typeface="Times New Roman" panose="02020603050405020304" pitchFamily="18" charset="0"/>
                <a:cs typeface="Times New Roman" panose="02020603050405020304" pitchFamily="18" charset="0"/>
              </a:rPr>
              <a:t>Глобальные </a:t>
            </a:r>
            <a:r>
              <a:rPr lang="ru-RU" sz="2800" dirty="0" smtClean="0">
                <a:solidFill>
                  <a:srgbClr val="FF0000"/>
                </a:solidFill>
                <a:latin typeface="Times New Roman" panose="02020603050405020304" pitchFamily="18" charset="0"/>
                <a:cs typeface="Times New Roman" panose="02020603050405020304" pitchFamily="18" charset="0"/>
              </a:rPr>
              <a:t>компетенции</a:t>
            </a:r>
            <a:endParaRPr lang="ru-RU"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75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86629" y="673937"/>
            <a:ext cx="10146537" cy="4379370"/>
          </a:xfrm>
          <a:prstGeom prst="rect">
            <a:avLst/>
          </a:prstGeom>
        </p:spPr>
      </p:pic>
      <p:graphicFrame>
        <p:nvGraphicFramePr>
          <p:cNvPr id="4" name="Таблица 3"/>
          <p:cNvGraphicFramePr>
            <a:graphicFrameLocks noGrp="1"/>
          </p:cNvGraphicFramePr>
          <p:nvPr>
            <p:extLst>
              <p:ext uri="{D42A27DB-BD31-4B8C-83A1-F6EECF244321}">
                <p14:modId xmlns:p14="http://schemas.microsoft.com/office/powerpoint/2010/main" val="2183015917"/>
              </p:ext>
            </p:extLst>
          </p:nvPr>
        </p:nvGraphicFramePr>
        <p:xfrm>
          <a:off x="486629" y="5053307"/>
          <a:ext cx="9532584" cy="1565403"/>
        </p:xfrm>
        <a:graphic>
          <a:graphicData uri="http://schemas.openxmlformats.org/drawingml/2006/table">
            <a:tbl>
              <a:tblPr firstRow="1" firstCol="1" bandRow="1"/>
              <a:tblGrid>
                <a:gridCol w="1864685">
                  <a:extLst>
                    <a:ext uri="{9D8B030D-6E8A-4147-A177-3AD203B41FA5}">
                      <a16:colId xmlns:a16="http://schemas.microsoft.com/office/drawing/2014/main" val="2703556402"/>
                    </a:ext>
                  </a:extLst>
                </a:gridCol>
                <a:gridCol w="1311627">
                  <a:extLst>
                    <a:ext uri="{9D8B030D-6E8A-4147-A177-3AD203B41FA5}">
                      <a16:colId xmlns:a16="http://schemas.microsoft.com/office/drawing/2014/main" val="618429496"/>
                    </a:ext>
                  </a:extLst>
                </a:gridCol>
                <a:gridCol w="1589068">
                  <a:extLst>
                    <a:ext uri="{9D8B030D-6E8A-4147-A177-3AD203B41FA5}">
                      <a16:colId xmlns:a16="http://schemas.microsoft.com/office/drawing/2014/main" val="3219574470"/>
                    </a:ext>
                  </a:extLst>
                </a:gridCol>
                <a:gridCol w="1589068">
                  <a:extLst>
                    <a:ext uri="{9D8B030D-6E8A-4147-A177-3AD203B41FA5}">
                      <a16:colId xmlns:a16="http://schemas.microsoft.com/office/drawing/2014/main" val="3471408995"/>
                    </a:ext>
                  </a:extLst>
                </a:gridCol>
                <a:gridCol w="1589068">
                  <a:extLst>
                    <a:ext uri="{9D8B030D-6E8A-4147-A177-3AD203B41FA5}">
                      <a16:colId xmlns:a16="http://schemas.microsoft.com/office/drawing/2014/main" val="2918683646"/>
                    </a:ext>
                  </a:extLst>
                </a:gridCol>
                <a:gridCol w="1589068">
                  <a:extLst>
                    <a:ext uri="{9D8B030D-6E8A-4147-A177-3AD203B41FA5}">
                      <a16:colId xmlns:a16="http://schemas.microsoft.com/office/drawing/2014/main" val="2663549865"/>
                    </a:ext>
                  </a:extLst>
                </a:gridCol>
              </a:tblGrid>
              <a:tr h="1157576">
                <a:tc>
                  <a:txBody>
                    <a:bodyPr/>
                    <a:lstStyle/>
                    <a:p>
                      <a:pPr>
                        <a:lnSpc>
                          <a:spcPct val="107000"/>
                        </a:lnSpc>
                        <a:spcAft>
                          <a:spcPts val="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Критерии оценивания,</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баллы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Всего</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баллов</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963351"/>
                  </a:ext>
                </a:extLst>
              </a:tr>
              <a:tr h="385860">
                <a:tc>
                  <a:txBody>
                    <a:bodyPr/>
                    <a:lstStyle/>
                    <a:p>
                      <a:pPr>
                        <a:lnSpc>
                          <a:spcPct val="107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Рисунок</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38716"/>
                  </a:ext>
                </a:extLst>
              </a:tr>
            </a:tbl>
          </a:graphicData>
        </a:graphic>
      </p:graphicFrame>
    </p:spTree>
    <p:extLst>
      <p:ext uri="{BB962C8B-B14F-4D97-AF65-F5344CB8AC3E}">
        <p14:creationId xmlns:p14="http://schemas.microsoft.com/office/powerpoint/2010/main" val="152836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20190" y="1222084"/>
            <a:ext cx="11350582" cy="4146751"/>
          </a:xfrm>
          <a:prstGeom prst="rect">
            <a:avLst/>
          </a:prstGeom>
        </p:spPr>
      </p:pic>
      <p:sp>
        <p:nvSpPr>
          <p:cNvPr id="4" name="Прямоугольник 3"/>
          <p:cNvSpPr/>
          <p:nvPr/>
        </p:nvSpPr>
        <p:spPr>
          <a:xfrm>
            <a:off x="7983101" y="239877"/>
            <a:ext cx="3947234" cy="523220"/>
          </a:xfrm>
          <a:prstGeom prst="rect">
            <a:avLst/>
          </a:prstGeom>
        </p:spPr>
        <p:txBody>
          <a:bodyPr wrap="none">
            <a:spAutoFit/>
          </a:bodyPr>
          <a:lstStyle/>
          <a:p>
            <a:r>
              <a:rPr lang="ru-RU" sz="2800" b="1" dirty="0">
                <a:solidFill>
                  <a:srgbClr val="FF0000"/>
                </a:solidFill>
                <a:latin typeface="Times New Roman" panose="02020603050405020304" pitchFamily="18" charset="0"/>
                <a:cs typeface="Times New Roman" panose="02020603050405020304" pitchFamily="18" charset="0"/>
              </a:rPr>
              <a:t>Креативное мышление</a:t>
            </a:r>
          </a:p>
        </p:txBody>
      </p:sp>
    </p:spTree>
    <p:extLst>
      <p:ext uri="{BB962C8B-B14F-4D97-AF65-F5344CB8AC3E}">
        <p14:creationId xmlns:p14="http://schemas.microsoft.com/office/powerpoint/2010/main" val="4268657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2886" y="1031331"/>
            <a:ext cx="10515600" cy="1325563"/>
          </a:xfrm>
        </p:spPr>
        <p:txBody>
          <a:bodyPr/>
          <a:lstStyle/>
          <a:p>
            <a:pPr algn="ctr"/>
            <a:r>
              <a:rPr lang="ru-RU" dirty="0" smtClean="0"/>
              <a:t>5 класс</a:t>
            </a:r>
            <a:br>
              <a:rPr lang="ru-RU" dirty="0" smtClean="0"/>
            </a:br>
            <a:r>
              <a:rPr lang="ru-RU" dirty="0" smtClean="0"/>
              <a:t>Тема: Греческая керамика. Вазопись.</a:t>
            </a:r>
            <a:endParaRPr lang="ru-RU" dirty="0"/>
          </a:p>
        </p:txBody>
      </p:sp>
      <p:pic>
        <p:nvPicPr>
          <p:cNvPr id="3" name="Рисунок 2"/>
          <p:cNvPicPr>
            <a:picLocks noChangeAspect="1"/>
          </p:cNvPicPr>
          <p:nvPr/>
        </p:nvPicPr>
        <p:blipFill>
          <a:blip r:embed="rId2"/>
          <a:stretch>
            <a:fillRect/>
          </a:stretch>
        </p:blipFill>
        <p:spPr>
          <a:xfrm>
            <a:off x="4518524" y="2356894"/>
            <a:ext cx="3024324" cy="4275125"/>
          </a:xfrm>
          <a:prstGeom prst="rect">
            <a:avLst/>
          </a:prstGeom>
        </p:spPr>
      </p:pic>
    </p:spTree>
    <p:extLst>
      <p:ext uri="{BB962C8B-B14F-4D97-AF65-F5344CB8AC3E}">
        <p14:creationId xmlns:p14="http://schemas.microsoft.com/office/powerpoint/2010/main" val="248606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7509" y="243625"/>
            <a:ext cx="5528262" cy="1100792"/>
          </a:xfrm>
          <a:solidFill>
            <a:schemeClr val="bg2"/>
          </a:solidFill>
        </p:spPr>
        <p:txBody>
          <a:bodyPr>
            <a:normAutofit/>
          </a:bodyPr>
          <a:lstStyle/>
          <a:p>
            <a:pPr algn="ctr"/>
            <a:r>
              <a:rPr lang="ru-RU" sz="2400" b="1" dirty="0">
                <a:latin typeface="Times New Roman" panose="02020603050405020304" pitchFamily="18" charset="0"/>
                <a:cs typeface="Times New Roman" panose="02020603050405020304" pitchFamily="18" charset="0"/>
              </a:rPr>
              <a:t>Сформулируйте тему урока. </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О чем пойдет речь</a:t>
            </a:r>
            <a:r>
              <a:rPr lang="en-US" sz="2400" b="1" dirty="0">
                <a:latin typeface="Times New Roman" panose="02020603050405020304" pitchFamily="18" charset="0"/>
                <a:cs typeface="Times New Roman" panose="02020603050405020304" pitchFamily="18" charset="0"/>
              </a:rPr>
              <a:t>?</a:t>
            </a:r>
            <a:endParaRPr lang="ru-RU" sz="2400" b="1" dirty="0">
              <a:latin typeface="Times New Roman" panose="02020603050405020304" pitchFamily="18" charset="0"/>
              <a:cs typeface="Times New Roman" panose="02020603050405020304" pitchFamily="18" charset="0"/>
            </a:endParaRPr>
          </a:p>
        </p:txBody>
      </p:sp>
      <p:pic>
        <p:nvPicPr>
          <p:cNvPr id="1026" name="Picture 2" descr="http://mypresentation.ru/documents/0201920106bcf88db825b4287ec94999/img1.jpg"/>
          <p:cNvPicPr>
            <a:picLocks noChangeAspect="1" noChangeArrowheads="1"/>
          </p:cNvPicPr>
          <p:nvPr/>
        </p:nvPicPr>
        <p:blipFill rotWithShape="1">
          <a:blip r:embed="rId2">
            <a:extLst>
              <a:ext uri="{28A0092B-C50C-407E-A947-70E740481C1C}">
                <a14:useLocalDpi xmlns:a14="http://schemas.microsoft.com/office/drawing/2010/main" val="0"/>
              </a:ext>
            </a:extLst>
          </a:blip>
          <a:srcRect l="11655" t="18541" r="11802" b="2475"/>
          <a:stretch/>
        </p:blipFill>
        <p:spPr bwMode="auto">
          <a:xfrm>
            <a:off x="7544674" y="88696"/>
            <a:ext cx="2913943" cy="2255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b.ru/misc/i/gallery/23068/6110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2832" y="2318546"/>
            <a:ext cx="2147832" cy="19416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hotoudom.ru/photo/b8/b88f2db6425d6a67f76c84e8614e52c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9077" y="4342343"/>
            <a:ext cx="1500811" cy="21194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interior-in.ru/images/Style/grec-antic/vaza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8898" y="4512328"/>
            <a:ext cx="1700654" cy="204078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617740" y="1628800"/>
            <a:ext cx="5241634" cy="4264244"/>
          </a:xfrm>
          <a:prstGeom prst="rect">
            <a:avLst/>
          </a:prstGeom>
        </p:spPr>
        <p:txBody>
          <a:bodyPr wrap="square">
            <a:spAutoFit/>
          </a:bodyPr>
          <a:lstStyle/>
          <a:p>
            <a:pPr>
              <a:lnSpc>
                <a:spcPct val="107000"/>
              </a:lnSpc>
              <a:spcAft>
                <a:spcPts val="800"/>
              </a:spcAft>
            </a:pPr>
            <a:r>
              <a:rPr lang="ru-RU" dirty="0">
                <a:latin typeface="Calibri" panose="020F0502020204030204" pitchFamily="34" charset="0"/>
                <a:ea typeface="Calibri" panose="020F0502020204030204" pitchFamily="34" charset="0"/>
                <a:cs typeface="Times New Roman" panose="02020603050405020304" pitchFamily="18" charset="0"/>
              </a:rPr>
              <a:t>Представьте такую ситуацию. </a:t>
            </a:r>
            <a:r>
              <a:rPr lang="ru-RU" b="1" dirty="0">
                <a:latin typeface="Calibri" panose="020F0502020204030204" pitchFamily="34" charset="0"/>
                <a:ea typeface="Calibri" panose="020F0502020204030204" pitchFamily="34" charset="0"/>
                <a:cs typeface="Times New Roman" panose="02020603050405020304" pitchFamily="18" charset="0"/>
              </a:rPr>
              <a:t>Катя</a:t>
            </a:r>
            <a:r>
              <a:rPr lang="ru-RU" dirty="0">
                <a:latin typeface="Calibri" panose="020F0502020204030204" pitchFamily="34" charset="0"/>
                <a:ea typeface="Calibri" panose="020F0502020204030204" pitchFamily="34" charset="0"/>
                <a:cs typeface="Times New Roman" panose="02020603050405020304" pitchFamily="18" charset="0"/>
              </a:rPr>
              <a:t> из 5 б класса, посмотрев на </a:t>
            </a:r>
            <a:r>
              <a:rPr lang="ru-RU" dirty="0">
                <a:latin typeface="Calibri" panose="020F0502020204030204" pitchFamily="34" charset="0"/>
                <a:ea typeface="Calibri" panose="020F0502020204030204" pitchFamily="34" charset="0"/>
                <a:cs typeface="Times New Roman" panose="02020603050405020304" pitchFamily="18" charset="0"/>
              </a:rPr>
              <a:t>изображения на экране и на рисунки  </a:t>
            </a:r>
            <a:r>
              <a:rPr lang="ru-RU" dirty="0">
                <a:latin typeface="Calibri" panose="020F0502020204030204" pitchFamily="34" charset="0"/>
                <a:ea typeface="Calibri" panose="020F0502020204030204" pitchFamily="34" charset="0"/>
                <a:cs typeface="Times New Roman" panose="02020603050405020304" pitchFamily="18" charset="0"/>
              </a:rPr>
              <a:t>ответила, что </a:t>
            </a:r>
            <a:r>
              <a:rPr lang="ru-RU" dirty="0">
                <a:latin typeface="Calibri" panose="020F0502020204030204" pitchFamily="34" charset="0"/>
                <a:ea typeface="Calibri" panose="020F0502020204030204" pitchFamily="34" charset="0"/>
                <a:cs typeface="Times New Roman" panose="02020603050405020304" pitchFamily="18" charset="0"/>
              </a:rPr>
              <a:t>тема </a:t>
            </a:r>
            <a:r>
              <a:rPr lang="ru-RU" dirty="0">
                <a:latin typeface="Calibri" panose="020F0502020204030204" pitchFamily="34" charset="0"/>
                <a:ea typeface="Calibri" panose="020F0502020204030204" pitchFamily="34" charset="0"/>
                <a:cs typeface="Times New Roman" panose="02020603050405020304" pitchFamily="18" charset="0"/>
              </a:rPr>
              <a:t>урока может называться «</a:t>
            </a:r>
            <a:r>
              <a:rPr lang="ru-RU" b="1" dirty="0">
                <a:latin typeface="Calibri" panose="020F0502020204030204" pitchFamily="34" charset="0"/>
                <a:ea typeface="Calibri" panose="020F0502020204030204" pitchFamily="34" charset="0"/>
                <a:cs typeface="Times New Roman" panose="02020603050405020304" pitchFamily="18" charset="0"/>
              </a:rPr>
              <a:t>Вазы</a:t>
            </a:r>
            <a:r>
              <a:rPr lang="ru-RU" dirty="0">
                <a:latin typeface="Calibri" panose="020F0502020204030204" pitchFamily="34" charset="0"/>
                <a:ea typeface="Calibri" panose="020F0502020204030204" pitchFamily="34" charset="0"/>
                <a:cs typeface="Times New Roman" panose="02020603050405020304" pitchFamily="18" charset="0"/>
              </a:rPr>
              <a:t>», а </a:t>
            </a:r>
            <a:r>
              <a:rPr lang="ru-RU"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Митя</a:t>
            </a:r>
            <a:r>
              <a:rPr lang="ru-RU" b="1" dirty="0">
                <a:latin typeface="Calibri" panose="020F0502020204030204" pitchFamily="34" charset="0"/>
                <a:ea typeface="Calibri" panose="020F0502020204030204" pitchFamily="34" charset="0"/>
                <a:cs typeface="Times New Roman" panose="02020603050405020304" pitchFamily="18" charset="0"/>
              </a:rPr>
              <a:t>,</a:t>
            </a:r>
            <a:r>
              <a:rPr lang="ru-RU"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из этого класса, </a:t>
            </a:r>
            <a:r>
              <a:rPr lang="ru-RU" dirty="0">
                <a:latin typeface="Calibri" panose="020F0502020204030204" pitchFamily="34" charset="0"/>
                <a:ea typeface="Calibri" panose="020F0502020204030204" pitchFamily="34" charset="0"/>
                <a:cs typeface="Times New Roman" panose="02020603050405020304" pitchFamily="18" charset="0"/>
              </a:rPr>
              <a:t>ответил, что данная </a:t>
            </a:r>
            <a:r>
              <a:rPr lang="ru-RU" dirty="0">
                <a:latin typeface="Calibri" panose="020F0502020204030204" pitchFamily="34" charset="0"/>
                <a:ea typeface="Calibri" panose="020F0502020204030204" pitchFamily="34" charset="0"/>
                <a:cs typeface="Times New Roman" panose="02020603050405020304" pitchFamily="18" charset="0"/>
              </a:rPr>
              <a:t>тема может </a:t>
            </a:r>
            <a:r>
              <a:rPr lang="ru-RU" dirty="0">
                <a:latin typeface="Calibri" panose="020F0502020204030204" pitchFamily="34" charset="0"/>
                <a:ea typeface="Calibri" panose="020F0502020204030204" pitchFamily="34" charset="0"/>
                <a:cs typeface="Times New Roman" panose="02020603050405020304" pitchFamily="18" charset="0"/>
              </a:rPr>
              <a:t>называется «</a:t>
            </a:r>
            <a:r>
              <a:rPr lang="ru-RU"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Древняя Греция</a:t>
            </a:r>
            <a:r>
              <a:rPr lang="ru-RU"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ru-RU"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Как вы считаете, кто из школьников, на ваш взгляд ответил верно</a:t>
            </a:r>
            <a:r>
              <a:rPr lang="ru-RU"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ru-RU" dirty="0">
                <a:solidFill>
                  <a:srgbClr val="0070C0"/>
                </a:solidFill>
                <a:latin typeface="Calibri" panose="020F0502020204030204" pitchFamily="34" charset="0"/>
                <a:ea typeface="Calibri" panose="020F0502020204030204" pitchFamily="34" charset="0"/>
                <a:cs typeface="Times New Roman" panose="02020603050405020304" pitchFamily="18" charset="0"/>
              </a:rPr>
              <a:t>А. Катя</a:t>
            </a:r>
          </a:p>
          <a:p>
            <a:pPr>
              <a:lnSpc>
                <a:spcPct val="107000"/>
              </a:lnSpc>
              <a:spcAft>
                <a:spcPts val="800"/>
              </a:spcAft>
            </a:pPr>
            <a:r>
              <a:rPr lang="ru-RU" dirty="0">
                <a:solidFill>
                  <a:srgbClr val="0070C0"/>
                </a:solidFill>
                <a:latin typeface="Calibri" panose="020F0502020204030204" pitchFamily="34" charset="0"/>
                <a:ea typeface="Calibri" panose="020F0502020204030204" pitchFamily="34" charset="0"/>
                <a:cs typeface="Times New Roman" panose="02020603050405020304" pitchFamily="18" charset="0"/>
              </a:rPr>
              <a:t>Б</a:t>
            </a:r>
            <a:r>
              <a:rPr lang="ru-RU" dirty="0">
                <a:solidFill>
                  <a:srgbClr val="0070C0"/>
                </a:solidFill>
                <a:latin typeface="Calibri" panose="020F0502020204030204" pitchFamily="34" charset="0"/>
                <a:ea typeface="Calibri" panose="020F0502020204030204" pitchFamily="34" charset="0"/>
                <a:cs typeface="Times New Roman" panose="02020603050405020304" pitchFamily="18" charset="0"/>
              </a:rPr>
              <a:t>. Митя</a:t>
            </a:r>
          </a:p>
          <a:p>
            <a:pPr>
              <a:lnSpc>
                <a:spcPct val="107000"/>
              </a:lnSpc>
              <a:spcAft>
                <a:spcPts val="800"/>
              </a:spcAft>
            </a:pPr>
            <a:r>
              <a:rPr lang="ru-RU" dirty="0">
                <a:solidFill>
                  <a:srgbClr val="0070C0"/>
                </a:solidFill>
                <a:latin typeface="Calibri" panose="020F0502020204030204" pitchFamily="34" charset="0"/>
                <a:ea typeface="Calibri" panose="020F0502020204030204" pitchFamily="34" charset="0"/>
                <a:cs typeface="Times New Roman" panose="02020603050405020304" pitchFamily="18" charset="0"/>
              </a:rPr>
              <a:t>В. Оба ответили верно</a:t>
            </a:r>
          </a:p>
          <a:p>
            <a:pPr>
              <a:lnSpc>
                <a:spcPct val="107000"/>
              </a:lnSpc>
              <a:spcAft>
                <a:spcPts val="800"/>
              </a:spcAft>
            </a:pPr>
            <a:r>
              <a:rPr lang="ru-RU" dirty="0">
                <a:solidFill>
                  <a:srgbClr val="0070C0"/>
                </a:solidFill>
                <a:latin typeface="Calibri" panose="020F0502020204030204" pitchFamily="34" charset="0"/>
                <a:ea typeface="Calibri" panose="020F0502020204030204" pitchFamily="34" charset="0"/>
                <a:cs typeface="Times New Roman" panose="02020603050405020304" pitchFamily="18" charset="0"/>
              </a:rPr>
              <a:t>Г. Оба ответили не верно.</a:t>
            </a:r>
            <a:endParaRPr lang="ru-RU"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latin typeface="Calibri" panose="020F0502020204030204" pitchFamily="34" charset="0"/>
                <a:ea typeface="Calibri" panose="020F0502020204030204" pitchFamily="34" charset="0"/>
                <a:cs typeface="Times New Roman" panose="02020603050405020304" pitchFamily="18" charset="0"/>
              </a:rPr>
              <a:t>Как бы вы сформулировали тему урока?</a:t>
            </a:r>
          </a:p>
        </p:txBody>
      </p:sp>
      <p:pic>
        <p:nvPicPr>
          <p:cNvPr id="10" name="Рисунок 9"/>
          <p:cNvPicPr>
            <a:picLocks noChangeAspect="1"/>
          </p:cNvPicPr>
          <p:nvPr/>
        </p:nvPicPr>
        <p:blipFill rotWithShape="1">
          <a:blip r:embed="rId6" cstate="print"/>
          <a:srcRect r="49418"/>
          <a:stretch/>
        </p:blipFill>
        <p:spPr>
          <a:xfrm>
            <a:off x="7123335" y="2340694"/>
            <a:ext cx="1054184" cy="2084114"/>
          </a:xfrm>
          <a:prstGeom prst="rect">
            <a:avLst/>
          </a:prstGeom>
        </p:spPr>
      </p:pic>
      <p:sp>
        <p:nvSpPr>
          <p:cNvPr id="3" name="Прямоугольник 2"/>
          <p:cNvSpPr/>
          <p:nvPr/>
        </p:nvSpPr>
        <p:spPr>
          <a:xfrm>
            <a:off x="2774003" y="6461810"/>
            <a:ext cx="6142644" cy="355803"/>
          </a:xfrm>
          <a:prstGeom prst="rect">
            <a:avLst/>
          </a:prstGeom>
        </p:spPr>
        <p:txBody>
          <a:bodyPr wrap="none">
            <a:spAutoFit/>
          </a:bodyPr>
          <a:lstStyle/>
          <a:p>
            <a:pPr>
              <a:lnSpc>
                <a:spcPct val="107000"/>
              </a:lnSpc>
              <a:spcAft>
                <a:spcPts val="800"/>
              </a:spcAft>
            </a:pPr>
            <a:r>
              <a:rPr lang="ru-RU" sz="1600" dirty="0">
                <a:solidFill>
                  <a:srgbClr val="00B050"/>
                </a:solidFill>
                <a:latin typeface="Calibri" panose="020F0502020204030204" pitchFamily="34" charset="0"/>
                <a:ea typeface="Calibri" panose="020F0502020204030204" pitchFamily="34" charset="0"/>
                <a:cs typeface="Times New Roman" panose="02020603050405020304" pitchFamily="18" charset="0"/>
              </a:rPr>
              <a:t>Формирование </a:t>
            </a:r>
            <a:r>
              <a:rPr lang="ru-RU" sz="1600" dirty="0">
                <a:solidFill>
                  <a:srgbClr val="00B050"/>
                </a:solidFill>
                <a:latin typeface="Calibri" panose="020F0502020204030204" pitchFamily="34" charset="0"/>
                <a:ea typeface="Calibri" panose="020F0502020204030204" pitchFamily="34" charset="0"/>
                <a:cs typeface="Times New Roman" panose="02020603050405020304" pitchFamily="18" charset="0"/>
              </a:rPr>
              <a:t>глобальной </a:t>
            </a:r>
            <a:r>
              <a:rPr lang="ru-RU" sz="1600" dirty="0">
                <a:solidFill>
                  <a:srgbClr val="00B050"/>
                </a:solidFill>
                <a:latin typeface="Calibri" panose="020F0502020204030204" pitchFamily="34" charset="0"/>
                <a:ea typeface="Calibri" panose="020F0502020204030204" pitchFamily="34" charset="0"/>
                <a:cs typeface="Times New Roman" panose="02020603050405020304" pitchFamily="18" charset="0"/>
              </a:rPr>
              <a:t>грамотности и </a:t>
            </a:r>
            <a:r>
              <a:rPr lang="ru-RU" sz="1600" dirty="0">
                <a:solidFill>
                  <a:srgbClr val="00B050"/>
                </a:solidFill>
                <a:latin typeface="Calibri" panose="020F0502020204030204" pitchFamily="34" charset="0"/>
                <a:ea typeface="Calibri" panose="020F0502020204030204" pitchFamily="34" charset="0"/>
                <a:cs typeface="Times New Roman" panose="02020603050405020304" pitchFamily="18" charset="0"/>
              </a:rPr>
              <a:t>критического мышления </a:t>
            </a:r>
          </a:p>
        </p:txBody>
      </p:sp>
    </p:spTree>
    <p:extLst>
      <p:ext uri="{BB962C8B-B14F-4D97-AF65-F5344CB8AC3E}">
        <p14:creationId xmlns:p14="http://schemas.microsoft.com/office/powerpoint/2010/main" val="2805299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r="80160" b="68828"/>
          <a:stretch/>
        </p:blipFill>
        <p:spPr>
          <a:xfrm>
            <a:off x="6228199" y="1412928"/>
            <a:ext cx="2449421" cy="2499255"/>
          </a:xfrm>
          <a:prstGeom prst="rect">
            <a:avLst/>
          </a:prstGeom>
        </p:spPr>
      </p:pic>
      <p:pic>
        <p:nvPicPr>
          <p:cNvPr id="4" name="Рисунок 3"/>
          <p:cNvPicPr>
            <a:picLocks noChangeAspect="1"/>
          </p:cNvPicPr>
          <p:nvPr/>
        </p:nvPicPr>
        <p:blipFill rotWithShape="1">
          <a:blip r:embed="rId2"/>
          <a:srcRect l="14134" t="78869" r="67933" b="-547"/>
          <a:stretch/>
        </p:blipFill>
        <p:spPr>
          <a:xfrm>
            <a:off x="7582441" y="4329298"/>
            <a:ext cx="2717478" cy="2133313"/>
          </a:xfrm>
          <a:prstGeom prst="rect">
            <a:avLst/>
          </a:prstGeom>
        </p:spPr>
      </p:pic>
      <p:pic>
        <p:nvPicPr>
          <p:cNvPr id="6" name="Рисунок 5"/>
          <p:cNvPicPr>
            <a:picLocks noChangeAspect="1"/>
          </p:cNvPicPr>
          <p:nvPr/>
        </p:nvPicPr>
        <p:blipFill rotWithShape="1">
          <a:blip r:embed="rId2"/>
          <a:srcRect l="65488" t="63807" r="22285" b="1255"/>
          <a:stretch/>
        </p:blipFill>
        <p:spPr>
          <a:xfrm>
            <a:off x="1712538" y="1194965"/>
            <a:ext cx="1496068" cy="2776172"/>
          </a:xfrm>
          <a:prstGeom prst="rect">
            <a:avLst/>
          </a:prstGeom>
        </p:spPr>
      </p:pic>
      <p:pic>
        <p:nvPicPr>
          <p:cNvPr id="7" name="Рисунок 6"/>
          <p:cNvPicPr>
            <a:picLocks noChangeAspect="1"/>
          </p:cNvPicPr>
          <p:nvPr/>
        </p:nvPicPr>
        <p:blipFill rotWithShape="1">
          <a:blip r:embed="rId3"/>
          <a:srcRect b="68076"/>
          <a:stretch/>
        </p:blipFill>
        <p:spPr>
          <a:xfrm>
            <a:off x="1820755" y="4349174"/>
            <a:ext cx="2025293" cy="2063825"/>
          </a:xfrm>
          <a:prstGeom prst="rect">
            <a:avLst/>
          </a:prstGeom>
        </p:spPr>
      </p:pic>
      <p:pic>
        <p:nvPicPr>
          <p:cNvPr id="8" name="Рисунок 7"/>
          <p:cNvPicPr>
            <a:picLocks noChangeAspect="1"/>
          </p:cNvPicPr>
          <p:nvPr/>
        </p:nvPicPr>
        <p:blipFill rotWithShape="1">
          <a:blip r:embed="rId2"/>
          <a:srcRect l="28806" t="38703" r="54076" b="32427"/>
          <a:stretch/>
        </p:blipFill>
        <p:spPr>
          <a:xfrm>
            <a:off x="4749414" y="4349174"/>
            <a:ext cx="1929660" cy="2113437"/>
          </a:xfrm>
          <a:prstGeom prst="rect">
            <a:avLst/>
          </a:prstGeom>
        </p:spPr>
      </p:pic>
      <p:sp>
        <p:nvSpPr>
          <p:cNvPr id="2" name="Прямоугольник 1"/>
          <p:cNvSpPr/>
          <p:nvPr/>
        </p:nvSpPr>
        <p:spPr>
          <a:xfrm>
            <a:off x="2480435" y="3934982"/>
            <a:ext cx="1029449" cy="553357"/>
          </a:xfrm>
          <a:prstGeom prst="rect">
            <a:avLst/>
          </a:prstGeom>
        </p:spPr>
        <p:txBody>
          <a:bodyPr wrap="none">
            <a:spAutoFit/>
          </a:bodyPr>
          <a:lstStyle/>
          <a:p>
            <a:pPr>
              <a:lnSpc>
                <a:spcPct val="107000"/>
              </a:lnSpc>
              <a:spcAft>
                <a:spcPts val="800"/>
              </a:spcAft>
            </a:pP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 ряд</a:t>
            </a:r>
          </a:p>
        </p:txBody>
      </p:sp>
      <p:sp>
        <p:nvSpPr>
          <p:cNvPr id="9" name="Прямоугольник 8"/>
          <p:cNvSpPr/>
          <p:nvPr/>
        </p:nvSpPr>
        <p:spPr>
          <a:xfrm>
            <a:off x="8162896" y="3934223"/>
            <a:ext cx="1029449" cy="553357"/>
          </a:xfrm>
          <a:prstGeom prst="rect">
            <a:avLst/>
          </a:prstGeom>
        </p:spPr>
        <p:txBody>
          <a:bodyPr wrap="none">
            <a:spAutoFit/>
          </a:bodyPr>
          <a:lstStyle/>
          <a:p>
            <a:pPr>
              <a:lnSpc>
                <a:spcPct val="107000"/>
              </a:lnSpc>
              <a:spcAft>
                <a:spcPts val="800"/>
              </a:spcAft>
            </a:pP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 </a:t>
            </a: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ряд</a:t>
            </a:r>
          </a:p>
        </p:txBody>
      </p:sp>
      <p:sp>
        <p:nvSpPr>
          <p:cNvPr id="10" name="Прямоугольник 9"/>
          <p:cNvSpPr/>
          <p:nvPr/>
        </p:nvSpPr>
        <p:spPr>
          <a:xfrm>
            <a:off x="4994544" y="3934981"/>
            <a:ext cx="1029449" cy="553357"/>
          </a:xfrm>
          <a:prstGeom prst="rect">
            <a:avLst/>
          </a:prstGeom>
        </p:spPr>
        <p:txBody>
          <a:bodyPr wrap="none">
            <a:spAutoFit/>
          </a:bodyPr>
          <a:lstStyle/>
          <a:p>
            <a:pPr>
              <a:lnSpc>
                <a:spcPct val="107000"/>
              </a:lnSpc>
              <a:spcAft>
                <a:spcPts val="800"/>
              </a:spcAft>
            </a:pP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2 </a:t>
            </a: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ряд</a:t>
            </a:r>
          </a:p>
        </p:txBody>
      </p:sp>
      <p:sp>
        <p:nvSpPr>
          <p:cNvPr id="12" name="Прямоугольник 11"/>
          <p:cNvSpPr/>
          <p:nvPr/>
        </p:nvSpPr>
        <p:spPr>
          <a:xfrm>
            <a:off x="6309271" y="1002157"/>
            <a:ext cx="2511906" cy="553357"/>
          </a:xfrm>
          <a:prstGeom prst="rect">
            <a:avLst/>
          </a:prstGeom>
        </p:spPr>
        <p:txBody>
          <a:bodyPr wrap="none">
            <a:spAutoFit/>
          </a:bodyPr>
          <a:lstStyle/>
          <a:p>
            <a:pPr>
              <a:lnSpc>
                <a:spcPct val="107000"/>
              </a:lnSpc>
              <a:spcAft>
                <a:spcPts val="800"/>
              </a:spcAft>
            </a:pP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Работа у доски</a:t>
            </a:r>
            <a:endPar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7" name="Рисунок 16"/>
          <p:cNvPicPr>
            <a:picLocks noChangeAspect="1"/>
          </p:cNvPicPr>
          <p:nvPr/>
        </p:nvPicPr>
        <p:blipFill>
          <a:blip r:embed="rId4"/>
          <a:stretch>
            <a:fillRect/>
          </a:stretch>
        </p:blipFill>
        <p:spPr>
          <a:xfrm>
            <a:off x="3490445" y="1001709"/>
            <a:ext cx="871268" cy="360040"/>
          </a:xfrm>
          <a:prstGeom prst="rect">
            <a:avLst/>
          </a:prstGeom>
        </p:spPr>
      </p:pic>
      <p:pic>
        <p:nvPicPr>
          <p:cNvPr id="18" name="Рисунок 17"/>
          <p:cNvPicPr>
            <a:picLocks noChangeAspect="1"/>
          </p:cNvPicPr>
          <p:nvPr/>
        </p:nvPicPr>
        <p:blipFill>
          <a:blip r:embed="rId5"/>
          <a:stretch>
            <a:fillRect/>
          </a:stretch>
        </p:blipFill>
        <p:spPr>
          <a:xfrm>
            <a:off x="3752188" y="1392372"/>
            <a:ext cx="371888" cy="344941"/>
          </a:xfrm>
          <a:prstGeom prst="rect">
            <a:avLst/>
          </a:prstGeom>
        </p:spPr>
      </p:pic>
      <p:pic>
        <p:nvPicPr>
          <p:cNvPr id="19" name="Рисунок 18"/>
          <p:cNvPicPr>
            <a:picLocks noChangeAspect="1"/>
          </p:cNvPicPr>
          <p:nvPr/>
        </p:nvPicPr>
        <p:blipFill>
          <a:blip r:embed="rId6"/>
          <a:stretch>
            <a:fillRect/>
          </a:stretch>
        </p:blipFill>
        <p:spPr>
          <a:xfrm>
            <a:off x="3488486" y="1927439"/>
            <a:ext cx="986776" cy="248983"/>
          </a:xfrm>
          <a:prstGeom prst="rect">
            <a:avLst/>
          </a:prstGeom>
        </p:spPr>
      </p:pic>
      <p:pic>
        <p:nvPicPr>
          <p:cNvPr id="20" name="Рисунок 19"/>
          <p:cNvPicPr>
            <a:picLocks noChangeAspect="1"/>
          </p:cNvPicPr>
          <p:nvPr/>
        </p:nvPicPr>
        <p:blipFill>
          <a:blip r:embed="rId7"/>
          <a:stretch>
            <a:fillRect/>
          </a:stretch>
        </p:blipFill>
        <p:spPr>
          <a:xfrm>
            <a:off x="3477742" y="2203540"/>
            <a:ext cx="997520" cy="1078522"/>
          </a:xfrm>
          <a:prstGeom prst="rect">
            <a:avLst/>
          </a:prstGeom>
        </p:spPr>
      </p:pic>
      <p:pic>
        <p:nvPicPr>
          <p:cNvPr id="21" name="Рисунок 20"/>
          <p:cNvPicPr>
            <a:picLocks noChangeAspect="1"/>
          </p:cNvPicPr>
          <p:nvPr/>
        </p:nvPicPr>
        <p:blipFill>
          <a:blip r:embed="rId8"/>
          <a:stretch>
            <a:fillRect/>
          </a:stretch>
        </p:blipFill>
        <p:spPr>
          <a:xfrm>
            <a:off x="3477742" y="3302245"/>
            <a:ext cx="997520" cy="402371"/>
          </a:xfrm>
          <a:prstGeom prst="rect">
            <a:avLst/>
          </a:prstGeom>
        </p:spPr>
      </p:pic>
      <p:pic>
        <p:nvPicPr>
          <p:cNvPr id="22" name="Рисунок 21"/>
          <p:cNvPicPr>
            <a:picLocks noChangeAspect="1"/>
          </p:cNvPicPr>
          <p:nvPr/>
        </p:nvPicPr>
        <p:blipFill>
          <a:blip r:embed="rId9"/>
          <a:stretch>
            <a:fillRect/>
          </a:stretch>
        </p:blipFill>
        <p:spPr>
          <a:xfrm>
            <a:off x="3575545" y="3737437"/>
            <a:ext cx="801914" cy="234611"/>
          </a:xfrm>
          <a:prstGeom prst="rect">
            <a:avLst/>
          </a:prstGeom>
        </p:spPr>
      </p:pic>
      <p:pic>
        <p:nvPicPr>
          <p:cNvPr id="23" name="Рисунок 22"/>
          <p:cNvPicPr>
            <a:picLocks noChangeAspect="1"/>
          </p:cNvPicPr>
          <p:nvPr/>
        </p:nvPicPr>
        <p:blipFill>
          <a:blip r:embed="rId5"/>
          <a:stretch>
            <a:fillRect/>
          </a:stretch>
        </p:blipFill>
        <p:spPr>
          <a:xfrm flipV="1">
            <a:off x="3696569" y="1760722"/>
            <a:ext cx="530387" cy="146535"/>
          </a:xfrm>
          <a:prstGeom prst="rect">
            <a:avLst/>
          </a:prstGeom>
        </p:spPr>
      </p:pic>
      <p:sp>
        <p:nvSpPr>
          <p:cNvPr id="24" name="Прямоугольник 23"/>
          <p:cNvSpPr/>
          <p:nvPr/>
        </p:nvSpPr>
        <p:spPr>
          <a:xfrm>
            <a:off x="1820754" y="195836"/>
            <a:ext cx="8595726" cy="849720"/>
          </a:xfrm>
          <a:prstGeom prst="rect">
            <a:avLst/>
          </a:prstGeom>
        </p:spPr>
        <p:txBody>
          <a:bodyPr wrap="square">
            <a:spAutoFit/>
          </a:bodyPr>
          <a:lstStyle/>
          <a:p>
            <a:pPr>
              <a:lnSpc>
                <a:spcPct val="107000"/>
              </a:lnSpc>
              <a:spcAft>
                <a:spcPts val="800"/>
              </a:spcAft>
            </a:pPr>
            <a:r>
              <a:rPr lang="ru-RU"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Задание 1.</a:t>
            </a:r>
            <a:r>
              <a:rPr lang="ru-RU" b="1" dirty="0"/>
              <a:t> В виде каких простейших геометрических фигур можно представить вазу? </a:t>
            </a:r>
            <a:r>
              <a:rPr lang="ru-RU" b="1" dirty="0"/>
              <a:t> Сколько таких частей у вас получилось</a:t>
            </a:r>
            <a:r>
              <a:rPr lang="en-GB" b="1" dirty="0"/>
              <a:t>?</a:t>
            </a:r>
            <a:endParaRPr lang="ru-RU" dirty="0"/>
          </a:p>
        </p:txBody>
      </p:sp>
      <p:sp>
        <p:nvSpPr>
          <p:cNvPr id="25" name="Прямоугольник 24"/>
          <p:cNvSpPr/>
          <p:nvPr/>
        </p:nvSpPr>
        <p:spPr>
          <a:xfrm>
            <a:off x="3863752" y="6431695"/>
            <a:ext cx="4660122" cy="388696"/>
          </a:xfrm>
          <a:prstGeom prst="rect">
            <a:avLst/>
          </a:prstGeom>
        </p:spPr>
        <p:txBody>
          <a:bodyPr wrap="none">
            <a:spAutoFit/>
          </a:bodyPr>
          <a:lstStyle/>
          <a:p>
            <a:pPr>
              <a:lnSpc>
                <a:spcPct val="107000"/>
              </a:lnSpc>
              <a:spcAft>
                <a:spcPts val="800"/>
              </a:spcAft>
            </a:pPr>
            <a:r>
              <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rPr>
              <a:t>Формирование </a:t>
            </a:r>
            <a:r>
              <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rPr>
              <a:t>математической грамотности</a:t>
            </a:r>
            <a:endPar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48056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1052736"/>
            <a:ext cx="8686800" cy="5204048"/>
          </a:xfrm>
        </p:spPr>
        <p:txBody>
          <a:bodyPr>
            <a:normAutofit fontScale="90000"/>
          </a:bodyPr>
          <a:lstStyle/>
          <a:p>
            <a:r>
              <a:rPr lang="ru-RU" b="1" dirty="0">
                <a:solidFill>
                  <a:srgbClr val="000000"/>
                </a:solidFill>
                <a:effectLst/>
                <a:latin typeface="YS Text"/>
              </a:rPr>
              <a:t>ВСТАВЬТЕ ПРОПУЩЕННОЕ </a:t>
            </a:r>
            <a:r>
              <a:rPr lang="ru-RU" b="1" dirty="0" smtClean="0">
                <a:solidFill>
                  <a:srgbClr val="000000"/>
                </a:solidFill>
                <a:effectLst/>
                <a:latin typeface="YS Text"/>
              </a:rPr>
              <a:t>СЛОВО</a:t>
            </a:r>
            <a:br>
              <a:rPr lang="ru-RU" b="1" dirty="0" smtClean="0">
                <a:solidFill>
                  <a:srgbClr val="000000"/>
                </a:solidFill>
                <a:effectLst/>
                <a:latin typeface="YS Text"/>
              </a:rPr>
            </a:br>
            <a:r>
              <a:rPr lang="ru-RU" b="1" dirty="0" smtClean="0">
                <a:effectLst/>
              </a:rPr>
              <a:t/>
            </a:r>
            <a:br>
              <a:rPr lang="ru-RU" b="1" dirty="0" smtClean="0">
                <a:effectLst/>
              </a:rPr>
            </a:br>
            <a:r>
              <a:rPr lang="ru-RU" dirty="0">
                <a:effectLst/>
              </a:rPr>
              <a:t> </a:t>
            </a:r>
            <a:r>
              <a:rPr lang="ru-RU" dirty="0" smtClean="0">
                <a:effectLst/>
              </a:rPr>
              <a:t> и любой </a:t>
            </a:r>
            <a:r>
              <a:rPr lang="ru-RU" dirty="0">
                <a:effectLst/>
              </a:rPr>
              <a:t>предмет, какой бы то ни было </a:t>
            </a:r>
            <a:r>
              <a:rPr lang="ru-RU" dirty="0" smtClean="0">
                <a:effectLst/>
              </a:rPr>
              <a:t>формы, можно</a:t>
            </a:r>
            <a:r>
              <a:rPr lang="ru-RU" dirty="0">
                <a:effectLst/>
              </a:rPr>
              <a:t> </a:t>
            </a:r>
            <a:r>
              <a:rPr lang="ru-RU" dirty="0" smtClean="0">
                <a:effectLst/>
              </a:rPr>
              <a:t>разложить</a:t>
            </a:r>
            <a:r>
              <a:rPr lang="ru-RU" dirty="0">
                <a:effectLst/>
              </a:rPr>
              <a:t> </a:t>
            </a:r>
            <a:r>
              <a:rPr lang="ru-RU" dirty="0" smtClean="0">
                <a:effectLst/>
              </a:rPr>
              <a:t>на</a:t>
            </a:r>
            <a:r>
              <a:rPr lang="ru-RU" dirty="0">
                <a:effectLst/>
              </a:rPr>
              <a:t/>
            </a:r>
            <a:br>
              <a:rPr lang="ru-RU" dirty="0">
                <a:effectLst/>
              </a:rPr>
            </a:br>
            <a:r>
              <a:rPr lang="ru-RU" dirty="0">
                <a:effectLst/>
              </a:rPr>
              <a:t>сумму основных </a:t>
            </a:r>
            <a:r>
              <a:rPr lang="ru-RU" dirty="0" smtClean="0">
                <a:effectLst/>
              </a:rPr>
              <a:t>_____________</a:t>
            </a:r>
            <a:r>
              <a:rPr lang="ru-RU" dirty="0">
                <a:effectLst/>
              </a:rPr>
              <a:t>фигур</a:t>
            </a:r>
            <a:br>
              <a:rPr lang="ru-RU" dirty="0">
                <a:effectLst/>
              </a:rPr>
            </a:br>
            <a:r>
              <a:rPr lang="ru-RU" dirty="0" smtClean="0">
                <a:effectLst/>
              </a:rPr>
              <a:t>– треугольников</a:t>
            </a:r>
            <a:r>
              <a:rPr lang="ru-RU" dirty="0">
                <a:effectLst/>
              </a:rPr>
              <a:t>, кругов и овалов</a:t>
            </a:r>
            <a:br>
              <a:rPr lang="ru-RU" dirty="0">
                <a:effectLst/>
              </a:rPr>
            </a:br>
            <a:endParaRPr lang="ru-RU" dirty="0"/>
          </a:p>
        </p:txBody>
      </p:sp>
      <p:sp>
        <p:nvSpPr>
          <p:cNvPr id="4" name="Прямоугольник 3"/>
          <p:cNvSpPr/>
          <p:nvPr/>
        </p:nvSpPr>
        <p:spPr>
          <a:xfrm>
            <a:off x="1613814" y="126530"/>
            <a:ext cx="2334293" cy="685124"/>
          </a:xfrm>
          <a:prstGeom prst="rect">
            <a:avLst/>
          </a:prstGeom>
        </p:spPr>
        <p:txBody>
          <a:bodyPr wrap="none">
            <a:spAutoFit/>
          </a:bodyPr>
          <a:lstStyle/>
          <a:p>
            <a:pPr>
              <a:lnSpc>
                <a:spcPct val="107000"/>
              </a:lnSpc>
              <a:spcAft>
                <a:spcPts val="800"/>
              </a:spcAft>
            </a:pPr>
            <a:r>
              <a:rPr lang="ru-RU"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Задание 2.</a:t>
            </a:r>
            <a:endParaRPr lang="ru-RU"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3019546" y="6256784"/>
            <a:ext cx="6198748" cy="388696"/>
          </a:xfrm>
          <a:prstGeom prst="rect">
            <a:avLst/>
          </a:prstGeom>
        </p:spPr>
        <p:txBody>
          <a:bodyPr wrap="none">
            <a:spAutoFit/>
          </a:bodyPr>
          <a:lstStyle/>
          <a:p>
            <a:pPr>
              <a:lnSpc>
                <a:spcPct val="107000"/>
              </a:lnSpc>
              <a:spcAft>
                <a:spcPts val="800"/>
              </a:spcAft>
            </a:pPr>
            <a:r>
              <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rPr>
              <a:t>Формирование читательской и математической грамотности</a:t>
            </a:r>
            <a:endPar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6118920" y="4168187"/>
            <a:ext cx="2281843" cy="487506"/>
          </a:xfrm>
          <a:prstGeom prst="rect">
            <a:avLst/>
          </a:prstGeom>
        </p:spPr>
        <p:txBody>
          <a:bodyPr wrap="none">
            <a:spAutoFit/>
          </a:bodyPr>
          <a:lstStyle/>
          <a:p>
            <a:pPr>
              <a:lnSpc>
                <a:spcPct val="107000"/>
              </a:lnSpc>
              <a:spcAft>
                <a:spcPts val="800"/>
              </a:spcAft>
            </a:pPr>
            <a:r>
              <a:rPr lang="ru-RU"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г</a:t>
            </a:r>
            <a:r>
              <a:rPr lang="ru-RU"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еометрических</a:t>
            </a:r>
            <a:endParaRPr lang="ru-RU"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08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39801" y="638467"/>
            <a:ext cx="8893652" cy="461665"/>
          </a:xfrm>
          <a:prstGeom prst="rect">
            <a:avLst/>
          </a:prstGeom>
          <a:solidFill>
            <a:schemeClr val="bg2">
              <a:lumMod val="90000"/>
            </a:schemeClr>
          </a:solidFill>
        </p:spPr>
        <p:txBody>
          <a:bodyPr wrap="square">
            <a:spAutoFit/>
          </a:bodyPr>
          <a:lstStyle/>
          <a:p>
            <a:pPr algn="ctr"/>
            <a:r>
              <a:rPr lang="ru-RU" sz="2400" dirty="0"/>
              <a:t>Составить кластер из ключевого слова </a:t>
            </a:r>
            <a:r>
              <a:rPr lang="ru-RU" sz="2400" b="1" dirty="0"/>
              <a:t>«Ваза».</a:t>
            </a:r>
            <a:endParaRPr lang="ru-RU" sz="2400" b="1" dirty="0"/>
          </a:p>
        </p:txBody>
      </p:sp>
      <p:sp>
        <p:nvSpPr>
          <p:cNvPr id="5" name="Прямоугольник 4"/>
          <p:cNvSpPr/>
          <p:nvPr/>
        </p:nvSpPr>
        <p:spPr>
          <a:xfrm>
            <a:off x="5167306" y="1428736"/>
            <a:ext cx="1197764" cy="707886"/>
          </a:xfrm>
          <a:prstGeom prst="rect">
            <a:avLst/>
          </a:prstGeom>
        </p:spPr>
        <p:txBody>
          <a:bodyPr wrap="none">
            <a:spAutoFit/>
          </a:bodyPr>
          <a:lstStyle/>
          <a:p>
            <a:r>
              <a:rPr lang="ru-RU" sz="4000" b="1" dirty="0">
                <a:solidFill>
                  <a:srgbClr val="FF0000"/>
                </a:solidFill>
              </a:rPr>
              <a:t>Ваза</a:t>
            </a:r>
            <a:endParaRPr lang="ru-RU" sz="4000" dirty="0">
              <a:solidFill>
                <a:srgbClr val="FF0000"/>
              </a:solidFill>
            </a:endParaRPr>
          </a:p>
        </p:txBody>
      </p:sp>
      <p:sp>
        <p:nvSpPr>
          <p:cNvPr id="6" name="Прямоугольник 5"/>
          <p:cNvSpPr/>
          <p:nvPr/>
        </p:nvSpPr>
        <p:spPr>
          <a:xfrm>
            <a:off x="1666844" y="5857892"/>
            <a:ext cx="8715436" cy="707886"/>
          </a:xfrm>
          <a:prstGeom prst="rect">
            <a:avLst/>
          </a:prstGeom>
        </p:spPr>
        <p:txBody>
          <a:bodyPr wrap="square">
            <a:spAutoFit/>
          </a:bodyPr>
          <a:lstStyle/>
          <a:p>
            <a:r>
              <a:rPr lang="ru-RU" sz="2000" b="1" dirty="0">
                <a:solidFill>
                  <a:srgbClr val="FF0000"/>
                </a:solidFill>
              </a:rPr>
              <a:t>Кластер (пучок созвездия)</a:t>
            </a:r>
            <a:r>
              <a:rPr lang="ru-RU" sz="2000" dirty="0"/>
              <a:t> – это графический прием систематизации материала в виде «грозди» (понятие, явление, событие)</a:t>
            </a:r>
            <a:endParaRPr lang="ru-RU" sz="2000" dirty="0"/>
          </a:p>
        </p:txBody>
      </p:sp>
      <p:sp>
        <p:nvSpPr>
          <p:cNvPr id="8" name="Овал 7"/>
          <p:cNvSpPr/>
          <p:nvPr/>
        </p:nvSpPr>
        <p:spPr>
          <a:xfrm>
            <a:off x="8107733" y="2515466"/>
            <a:ext cx="1167518" cy="642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2313869" y="2605499"/>
            <a:ext cx="1281801" cy="656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5382963" y="4072116"/>
            <a:ext cx="1428760" cy="720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7430454" y="3739813"/>
            <a:ext cx="1393301" cy="622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3121195" y="3731412"/>
            <a:ext cx="1437491" cy="72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8239140" y="1428736"/>
            <a:ext cx="1169228" cy="642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2193236" y="1388046"/>
            <a:ext cx="1438153" cy="758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Прямая соединительная линия 16"/>
          <p:cNvCxnSpPr/>
          <p:nvPr/>
        </p:nvCxnSpPr>
        <p:spPr>
          <a:xfrm rot="10800000">
            <a:off x="3738546" y="1785926"/>
            <a:ext cx="1285884" cy="214314"/>
          </a:xfrm>
          <a:prstGeom prst="line">
            <a:avLst/>
          </a:prstGeom>
        </p:spPr>
        <p:style>
          <a:lnRef idx="3">
            <a:schemeClr val="dk1"/>
          </a:lnRef>
          <a:fillRef idx="0">
            <a:schemeClr val="dk1"/>
          </a:fillRef>
          <a:effectRef idx="2">
            <a:schemeClr val="dk1"/>
          </a:effectRef>
          <a:fontRef idx="minor">
            <a:schemeClr val="tx1"/>
          </a:fontRef>
        </p:style>
      </p:cxnSp>
      <p:cxnSp>
        <p:nvCxnSpPr>
          <p:cNvPr id="19" name="Прямая соединительная линия 18"/>
          <p:cNvCxnSpPr/>
          <p:nvPr/>
        </p:nvCxnSpPr>
        <p:spPr>
          <a:xfrm rot="10800000" flipV="1">
            <a:off x="3809984" y="2152640"/>
            <a:ext cx="1366846" cy="919170"/>
          </a:xfrm>
          <a:prstGeom prst="line">
            <a:avLst/>
          </a:prstGeom>
        </p:spPr>
        <p:style>
          <a:lnRef idx="3">
            <a:schemeClr val="dk1"/>
          </a:lnRef>
          <a:fillRef idx="0">
            <a:schemeClr val="dk1"/>
          </a:fillRef>
          <a:effectRef idx="2">
            <a:schemeClr val="dk1"/>
          </a:effectRef>
          <a:fontRef idx="minor">
            <a:schemeClr val="tx1"/>
          </a:fontRef>
        </p:style>
      </p:cxnSp>
      <p:cxnSp>
        <p:nvCxnSpPr>
          <p:cNvPr id="21" name="Прямая соединительная линия 20"/>
          <p:cNvCxnSpPr/>
          <p:nvPr/>
        </p:nvCxnSpPr>
        <p:spPr>
          <a:xfrm>
            <a:off x="5882480" y="2143910"/>
            <a:ext cx="98956" cy="1789146"/>
          </a:xfrm>
          <a:prstGeom prst="line">
            <a:avLst/>
          </a:prstGeom>
        </p:spPr>
        <p:style>
          <a:lnRef idx="3">
            <a:schemeClr val="dk1"/>
          </a:lnRef>
          <a:fillRef idx="0">
            <a:schemeClr val="dk1"/>
          </a:fillRef>
          <a:effectRef idx="2">
            <a:schemeClr val="dk1"/>
          </a:effectRef>
          <a:fontRef idx="minor">
            <a:schemeClr val="tx1"/>
          </a:fontRef>
        </p:style>
      </p:cxnSp>
      <p:cxnSp>
        <p:nvCxnSpPr>
          <p:cNvPr id="23" name="Прямая соединительная линия 22"/>
          <p:cNvCxnSpPr/>
          <p:nvPr/>
        </p:nvCxnSpPr>
        <p:spPr>
          <a:xfrm flipH="1">
            <a:off x="4613926" y="2143116"/>
            <a:ext cx="777218" cy="1636580"/>
          </a:xfrm>
          <a:prstGeom prst="line">
            <a:avLst/>
          </a:prstGeom>
        </p:spPr>
        <p:style>
          <a:lnRef idx="3">
            <a:schemeClr val="dk1"/>
          </a:lnRef>
          <a:fillRef idx="0">
            <a:schemeClr val="dk1"/>
          </a:fillRef>
          <a:effectRef idx="2">
            <a:schemeClr val="dk1"/>
          </a:effectRef>
          <a:fontRef idx="minor">
            <a:schemeClr val="tx1"/>
          </a:fontRef>
        </p:style>
      </p:cxnSp>
      <p:cxnSp>
        <p:nvCxnSpPr>
          <p:cNvPr id="26" name="Прямая соединительная линия 25"/>
          <p:cNvCxnSpPr/>
          <p:nvPr/>
        </p:nvCxnSpPr>
        <p:spPr>
          <a:xfrm rot="10800000" flipV="1">
            <a:off x="6881818" y="1785926"/>
            <a:ext cx="1214446" cy="142876"/>
          </a:xfrm>
          <a:prstGeom prst="line">
            <a:avLst/>
          </a:prstGeom>
        </p:spPr>
        <p:style>
          <a:lnRef idx="3">
            <a:schemeClr val="dk1"/>
          </a:lnRef>
          <a:fillRef idx="0">
            <a:schemeClr val="dk1"/>
          </a:fillRef>
          <a:effectRef idx="2">
            <a:schemeClr val="dk1"/>
          </a:effectRef>
          <a:fontRef idx="minor">
            <a:schemeClr val="tx1"/>
          </a:fontRef>
        </p:style>
      </p:cxnSp>
      <p:cxnSp>
        <p:nvCxnSpPr>
          <p:cNvPr id="28" name="Прямая соединительная линия 27"/>
          <p:cNvCxnSpPr/>
          <p:nvPr/>
        </p:nvCxnSpPr>
        <p:spPr>
          <a:xfrm rot="10800000">
            <a:off x="6596066" y="2214554"/>
            <a:ext cx="1357322" cy="571504"/>
          </a:xfrm>
          <a:prstGeom prst="line">
            <a:avLst/>
          </a:prstGeom>
        </p:spPr>
        <p:style>
          <a:lnRef idx="3">
            <a:schemeClr val="dk1"/>
          </a:lnRef>
          <a:fillRef idx="0">
            <a:schemeClr val="dk1"/>
          </a:fillRef>
          <a:effectRef idx="2">
            <a:schemeClr val="dk1"/>
          </a:effectRef>
          <a:fontRef idx="minor">
            <a:schemeClr val="tx1"/>
          </a:fontRef>
        </p:style>
      </p:cxnSp>
      <p:cxnSp>
        <p:nvCxnSpPr>
          <p:cNvPr id="30" name="Прямая соединительная линия 29"/>
          <p:cNvCxnSpPr/>
          <p:nvPr/>
        </p:nvCxnSpPr>
        <p:spPr>
          <a:xfrm flipH="1" flipV="1">
            <a:off x="6310315" y="2214554"/>
            <a:ext cx="1009657" cy="1565142"/>
          </a:xfrm>
          <a:prstGeom prst="line">
            <a:avLst/>
          </a:prstGeom>
        </p:spPr>
        <p:style>
          <a:lnRef idx="3">
            <a:schemeClr val="dk1"/>
          </a:lnRef>
          <a:fillRef idx="0">
            <a:schemeClr val="dk1"/>
          </a:fillRef>
          <a:effectRef idx="2">
            <a:schemeClr val="dk1"/>
          </a:effectRef>
          <a:fontRef idx="minor">
            <a:schemeClr val="tx1"/>
          </a:fontRef>
        </p:style>
      </p:cxnSp>
      <p:sp>
        <p:nvSpPr>
          <p:cNvPr id="2" name="Прямоугольник 1"/>
          <p:cNvSpPr/>
          <p:nvPr/>
        </p:nvSpPr>
        <p:spPr>
          <a:xfrm>
            <a:off x="1586894" y="84731"/>
            <a:ext cx="5091843" cy="619272"/>
          </a:xfrm>
          <a:prstGeom prst="rect">
            <a:avLst/>
          </a:prstGeom>
        </p:spPr>
        <p:txBody>
          <a:bodyPr wrap="none">
            <a:spAutoFit/>
          </a:bodyPr>
          <a:lstStyle/>
          <a:p>
            <a:pPr>
              <a:lnSpc>
                <a:spcPct val="107000"/>
              </a:lnSpc>
              <a:spcAft>
                <a:spcPts val="800"/>
              </a:spcAft>
            </a:pPr>
            <a:r>
              <a:rPr lang="ru-RU"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Задание </a:t>
            </a:r>
            <a:r>
              <a:rPr lang="ru-RU"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 Работа в группе </a:t>
            </a:r>
            <a:endPar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8" name="Рисунок 17"/>
          <p:cNvPicPr>
            <a:picLocks noChangeAspect="1"/>
          </p:cNvPicPr>
          <p:nvPr/>
        </p:nvPicPr>
        <p:blipFill rotWithShape="1">
          <a:blip r:embed="rId2" cstate="print"/>
          <a:srcRect l="48439"/>
          <a:stretch/>
        </p:blipFill>
        <p:spPr>
          <a:xfrm>
            <a:off x="9092998" y="3211080"/>
            <a:ext cx="1544674" cy="1679847"/>
          </a:xfrm>
          <a:prstGeom prst="rect">
            <a:avLst/>
          </a:prstGeom>
        </p:spPr>
      </p:pic>
      <p:pic>
        <p:nvPicPr>
          <p:cNvPr id="20" name="Рисунок 19"/>
          <p:cNvPicPr>
            <a:picLocks noChangeAspect="1"/>
          </p:cNvPicPr>
          <p:nvPr/>
        </p:nvPicPr>
        <p:blipFill rotWithShape="1">
          <a:blip r:embed="rId3"/>
          <a:srcRect r="70879"/>
          <a:stretch/>
        </p:blipFill>
        <p:spPr>
          <a:xfrm>
            <a:off x="1684754" y="3243952"/>
            <a:ext cx="1022620" cy="1969179"/>
          </a:xfrm>
          <a:prstGeom prst="rect">
            <a:avLst/>
          </a:prstGeom>
        </p:spPr>
      </p:pic>
      <p:pic>
        <p:nvPicPr>
          <p:cNvPr id="22" name="Рисунок 21"/>
          <p:cNvPicPr>
            <a:picLocks noChangeAspect="1"/>
          </p:cNvPicPr>
          <p:nvPr/>
        </p:nvPicPr>
        <p:blipFill rotWithShape="1">
          <a:blip r:embed="rId4" cstate="print"/>
          <a:srcRect l="50227" b="23285"/>
          <a:stretch/>
        </p:blipFill>
        <p:spPr>
          <a:xfrm>
            <a:off x="8802457" y="5076274"/>
            <a:ext cx="1371708" cy="780420"/>
          </a:xfrm>
          <a:prstGeom prst="rect">
            <a:avLst/>
          </a:prstGeom>
        </p:spPr>
      </p:pic>
      <p:pic>
        <p:nvPicPr>
          <p:cNvPr id="24" name="Рисунок 23"/>
          <p:cNvPicPr>
            <a:picLocks noChangeAspect="1"/>
          </p:cNvPicPr>
          <p:nvPr/>
        </p:nvPicPr>
        <p:blipFill rotWithShape="1">
          <a:blip r:embed="rId5"/>
          <a:srcRect r="51463"/>
          <a:stretch/>
        </p:blipFill>
        <p:spPr>
          <a:xfrm>
            <a:off x="2711201" y="5024137"/>
            <a:ext cx="1128738" cy="859205"/>
          </a:xfrm>
          <a:prstGeom prst="rect">
            <a:avLst/>
          </a:prstGeom>
        </p:spPr>
      </p:pic>
      <p:pic>
        <p:nvPicPr>
          <p:cNvPr id="25" name="Рисунок 24"/>
          <p:cNvPicPr>
            <a:picLocks noChangeAspect="1"/>
          </p:cNvPicPr>
          <p:nvPr/>
        </p:nvPicPr>
        <p:blipFill rotWithShape="1">
          <a:blip r:embed="rId6"/>
          <a:srcRect t="3781" b="72253"/>
          <a:stretch/>
        </p:blipFill>
        <p:spPr>
          <a:xfrm>
            <a:off x="4125664" y="5074355"/>
            <a:ext cx="4225815" cy="784258"/>
          </a:xfrm>
          <a:prstGeom prst="rect">
            <a:avLst/>
          </a:prstGeom>
        </p:spPr>
      </p:pic>
      <p:sp>
        <p:nvSpPr>
          <p:cNvPr id="27" name="Прямоугольник 26"/>
          <p:cNvSpPr/>
          <p:nvPr/>
        </p:nvSpPr>
        <p:spPr>
          <a:xfrm>
            <a:off x="3725662" y="6459171"/>
            <a:ext cx="5643404" cy="388696"/>
          </a:xfrm>
          <a:prstGeom prst="rect">
            <a:avLst/>
          </a:prstGeom>
        </p:spPr>
        <p:txBody>
          <a:bodyPr wrap="none">
            <a:spAutoFit/>
          </a:bodyPr>
          <a:lstStyle/>
          <a:p>
            <a:pPr>
              <a:lnSpc>
                <a:spcPct val="107000"/>
              </a:lnSpc>
              <a:spcAft>
                <a:spcPts val="800"/>
              </a:spcAft>
            </a:pPr>
            <a:r>
              <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rPr>
              <a:t>Формирование критического и креативного мышления</a:t>
            </a:r>
            <a:endPar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838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27017" y="764705"/>
            <a:ext cx="11090366" cy="4216539"/>
          </a:xfrm>
          <a:prstGeom prst="rect">
            <a:avLst/>
          </a:prstGeom>
          <a:solidFill>
            <a:schemeClr val="bg2">
              <a:lumMod val="90000"/>
            </a:schemeClr>
          </a:solidFill>
        </p:spPr>
        <p:txBody>
          <a:bodyPr wrap="square">
            <a:spAutoFit/>
          </a:bodyPr>
          <a:lstStyle/>
          <a:p>
            <a:r>
              <a:rPr lang="ru-RU" sz="2400" dirty="0"/>
              <a:t>Прежде, приступить к </a:t>
            </a:r>
            <a:r>
              <a:rPr lang="ru-RU" sz="2400" dirty="0"/>
              <a:t>практической части работы, давайте определим с чего нужно начать построения греческого сосуда.</a:t>
            </a:r>
          </a:p>
          <a:p>
            <a:r>
              <a:rPr lang="ru-RU" sz="2400" dirty="0"/>
              <a:t>  </a:t>
            </a:r>
          </a:p>
          <a:p>
            <a:r>
              <a:rPr lang="ru-RU" sz="2800" b="1" dirty="0"/>
              <a:t>Вставьте пропущенные слова.</a:t>
            </a:r>
            <a:endParaRPr lang="ru-RU" sz="2800" b="1" dirty="0"/>
          </a:p>
          <a:p>
            <a:r>
              <a:rPr lang="ru-RU" sz="2800" dirty="0"/>
              <a:t>1.Чтобы </a:t>
            </a:r>
            <a:r>
              <a:rPr lang="ru-RU" sz="2800" dirty="0"/>
              <a:t>изображение вазы не получилось </a:t>
            </a:r>
            <a:r>
              <a:rPr lang="ru-RU" sz="2800" dirty="0"/>
              <a:t>_______, нужно воспользоваться </a:t>
            </a:r>
            <a:r>
              <a:rPr lang="ru-RU" sz="2800" dirty="0"/>
              <a:t>вспомогательными </a:t>
            </a:r>
            <a:r>
              <a:rPr lang="ru-RU" sz="2800" dirty="0"/>
              <a:t>______. 2.Вначале </a:t>
            </a:r>
            <a:r>
              <a:rPr lang="ru-RU" sz="2800" dirty="0"/>
              <a:t>проводится </a:t>
            </a:r>
            <a:r>
              <a:rPr lang="ru-RU" sz="2800" dirty="0"/>
              <a:t>осевая ___________ </a:t>
            </a:r>
            <a:r>
              <a:rPr lang="ru-RU" sz="2800" dirty="0"/>
              <a:t>линия (линия симметрии), которая помогает правильно изобразить правую и </a:t>
            </a:r>
            <a:r>
              <a:rPr lang="ru-RU" sz="2800" dirty="0"/>
              <a:t>_______ </a:t>
            </a:r>
            <a:r>
              <a:rPr lang="ru-RU" sz="2800" dirty="0"/>
              <a:t>стороны </a:t>
            </a:r>
            <a:r>
              <a:rPr lang="ru-RU" sz="2800" dirty="0"/>
              <a:t>вазы. </a:t>
            </a:r>
          </a:p>
          <a:p>
            <a:r>
              <a:rPr lang="ru-RU" sz="2800" dirty="0"/>
              <a:t>3.Осевая линия в рисунке </a:t>
            </a:r>
            <a:r>
              <a:rPr lang="ru-RU" sz="2800" dirty="0"/>
              <a:t>— это первый и очень важный </a:t>
            </a:r>
            <a:r>
              <a:rPr lang="ru-RU" sz="2800" dirty="0"/>
              <a:t>____ </a:t>
            </a:r>
            <a:r>
              <a:rPr lang="ru-RU" sz="2800" dirty="0"/>
              <a:t>работы, при построении </a:t>
            </a:r>
            <a:r>
              <a:rPr lang="ru-RU" sz="2800" dirty="0"/>
              <a:t>изображения предмета.</a:t>
            </a:r>
            <a:endParaRPr lang="ru-RU" sz="2800" dirty="0"/>
          </a:p>
        </p:txBody>
      </p:sp>
      <p:sp>
        <p:nvSpPr>
          <p:cNvPr id="5" name="Прямоугольник 4"/>
          <p:cNvSpPr/>
          <p:nvPr/>
        </p:nvSpPr>
        <p:spPr>
          <a:xfrm>
            <a:off x="1812761" y="5560502"/>
            <a:ext cx="8424936" cy="1015663"/>
          </a:xfrm>
          <a:prstGeom prst="rect">
            <a:avLst/>
          </a:prstGeom>
        </p:spPr>
        <p:txBody>
          <a:bodyPr wrap="square">
            <a:spAutoFit/>
          </a:bodyPr>
          <a:lstStyle/>
          <a:p>
            <a:r>
              <a:rPr lang="ru-RU" sz="2000" b="1" dirty="0">
                <a:solidFill>
                  <a:srgbClr val="FF0000"/>
                </a:solidFill>
              </a:rPr>
              <a:t>Ключевые слова: </a:t>
            </a:r>
            <a:r>
              <a:rPr lang="ru-RU" sz="2000" dirty="0">
                <a:solidFill>
                  <a:srgbClr val="FF0000"/>
                </a:solidFill>
              </a:rPr>
              <a:t>страшным, кривым, прямым</a:t>
            </a:r>
            <a:r>
              <a:rPr lang="ru-RU" sz="2000" b="1" dirty="0">
                <a:solidFill>
                  <a:srgbClr val="FF0000"/>
                </a:solidFill>
              </a:rPr>
              <a:t>, </a:t>
            </a:r>
            <a:r>
              <a:rPr lang="ru-RU" sz="2000" dirty="0">
                <a:solidFill>
                  <a:srgbClr val="FF0000"/>
                </a:solidFill>
              </a:rPr>
              <a:t>точками, линиями, прямыми, рисунками</a:t>
            </a:r>
            <a:r>
              <a:rPr lang="ru-RU" sz="2000" dirty="0">
                <a:solidFill>
                  <a:srgbClr val="FF0000"/>
                </a:solidFill>
              </a:rPr>
              <a:t>, вертикальная</a:t>
            </a:r>
            <a:r>
              <a:rPr lang="ru-RU" sz="2000" dirty="0">
                <a:solidFill>
                  <a:srgbClr val="FF0000"/>
                </a:solidFill>
              </a:rPr>
              <a:t>, горизонтальная, другую, левую</a:t>
            </a:r>
            <a:r>
              <a:rPr lang="ru-RU" sz="2000" dirty="0">
                <a:solidFill>
                  <a:srgbClr val="FF0000"/>
                </a:solidFill>
              </a:rPr>
              <a:t>, </a:t>
            </a:r>
            <a:r>
              <a:rPr lang="ru-RU" sz="2000" dirty="0">
                <a:solidFill>
                  <a:srgbClr val="FF0000"/>
                </a:solidFill>
              </a:rPr>
              <a:t>момент, этап.</a:t>
            </a:r>
            <a:endParaRPr lang="ru-RU" sz="2000" dirty="0">
              <a:solidFill>
                <a:srgbClr val="FF0000"/>
              </a:solidFill>
            </a:endParaRPr>
          </a:p>
        </p:txBody>
      </p:sp>
      <p:sp>
        <p:nvSpPr>
          <p:cNvPr id="4" name="Прямоугольник 3"/>
          <p:cNvSpPr/>
          <p:nvPr/>
        </p:nvSpPr>
        <p:spPr>
          <a:xfrm>
            <a:off x="488992" y="71248"/>
            <a:ext cx="4902111" cy="619272"/>
          </a:xfrm>
          <a:prstGeom prst="rect">
            <a:avLst/>
          </a:prstGeom>
        </p:spPr>
        <p:txBody>
          <a:bodyPr wrap="none">
            <a:spAutoFit/>
          </a:bodyPr>
          <a:lstStyle/>
          <a:p>
            <a:pPr>
              <a:lnSpc>
                <a:spcPct val="107000"/>
              </a:lnSpc>
              <a:spcAft>
                <a:spcPts val="800"/>
              </a:spcAft>
            </a:pPr>
            <a:r>
              <a:rPr lang="ru-RU"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Задание 4</a:t>
            </a:r>
            <a:r>
              <a:rPr lang="ru-RU"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(Работа в паре)</a:t>
            </a:r>
            <a:endParaRPr lang="ru-RU"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2" cstate="print"/>
          <a:stretch>
            <a:fillRect/>
          </a:stretch>
        </p:blipFill>
        <p:spPr>
          <a:xfrm>
            <a:off x="10982351" y="1104014"/>
            <a:ext cx="521723" cy="1187369"/>
          </a:xfrm>
          <a:prstGeom prst="rect">
            <a:avLst/>
          </a:prstGeom>
        </p:spPr>
      </p:pic>
      <p:cxnSp>
        <p:nvCxnSpPr>
          <p:cNvPr id="7" name="Прямая соединительная линия 6"/>
          <p:cNvCxnSpPr/>
          <p:nvPr/>
        </p:nvCxnSpPr>
        <p:spPr>
          <a:xfrm>
            <a:off x="11243213" y="1104014"/>
            <a:ext cx="0" cy="136815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8" name="Прямоугольник 7"/>
          <p:cNvSpPr/>
          <p:nvPr/>
        </p:nvSpPr>
        <p:spPr>
          <a:xfrm>
            <a:off x="3647728" y="6381816"/>
            <a:ext cx="7015318" cy="388696"/>
          </a:xfrm>
          <a:prstGeom prst="rect">
            <a:avLst/>
          </a:prstGeom>
        </p:spPr>
        <p:txBody>
          <a:bodyPr wrap="none">
            <a:spAutoFit/>
          </a:bodyPr>
          <a:lstStyle/>
          <a:p>
            <a:pPr>
              <a:lnSpc>
                <a:spcPct val="107000"/>
              </a:lnSpc>
              <a:spcAft>
                <a:spcPts val="800"/>
              </a:spcAft>
            </a:pPr>
            <a:r>
              <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rPr>
              <a:t>Формирование </a:t>
            </a:r>
            <a:r>
              <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rPr>
              <a:t>читательской грамотности и критического мышления</a:t>
            </a:r>
            <a:endParaRPr lang="ru-RU"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4875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317218"/>
          </a:xfrm>
        </p:spPr>
        <p:txBody>
          <a:bodyPr>
            <a:normAutofit/>
          </a:bodyPr>
          <a:lstStyle/>
          <a:p>
            <a:pPr algn="ctr"/>
            <a:r>
              <a:rPr lang="ru-RU" dirty="0">
                <a:solidFill>
                  <a:srgbClr val="FF0000"/>
                </a:solidFill>
              </a:rPr>
              <a:t>Задание на формирование функциональной грамотности на уроке изобразительного искусства. </a:t>
            </a:r>
            <a:br>
              <a:rPr lang="ru-RU" dirty="0">
                <a:solidFill>
                  <a:srgbClr val="FF0000"/>
                </a:solidFill>
              </a:rPr>
            </a:br>
            <a:r>
              <a:rPr lang="ru-RU" dirty="0">
                <a:solidFill>
                  <a:srgbClr val="FF0000"/>
                </a:solidFill>
              </a:rPr>
              <a:t>5 класс.</a:t>
            </a:r>
            <a:endParaRPr lang="ru-RU" dirty="0"/>
          </a:p>
        </p:txBody>
      </p:sp>
    </p:spTree>
    <p:extLst>
      <p:ext uri="{BB962C8B-B14F-4D97-AF65-F5344CB8AC3E}">
        <p14:creationId xmlns:p14="http://schemas.microsoft.com/office/powerpoint/2010/main" val="2825151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r="49437"/>
          <a:stretch/>
        </p:blipFill>
        <p:spPr>
          <a:xfrm>
            <a:off x="342941" y="862149"/>
            <a:ext cx="5634834" cy="5878286"/>
          </a:xfrm>
          <a:prstGeom prst="rect">
            <a:avLst/>
          </a:prstGeom>
        </p:spPr>
      </p:pic>
      <p:sp>
        <p:nvSpPr>
          <p:cNvPr id="4" name="Прямоугольник 3"/>
          <p:cNvSpPr/>
          <p:nvPr/>
        </p:nvSpPr>
        <p:spPr>
          <a:xfrm>
            <a:off x="148045" y="154519"/>
            <a:ext cx="6696892" cy="584775"/>
          </a:xfrm>
          <a:prstGeom prst="rect">
            <a:avLst/>
          </a:prstGeom>
        </p:spPr>
        <p:txBody>
          <a:bodyPr wrap="square">
            <a:spAutoFit/>
          </a:bodyPr>
          <a:lstStyle/>
          <a:p>
            <a:pPr algn="ctr"/>
            <a:r>
              <a:rPr lang="ru-RU" sz="3200" dirty="0" smtClean="0"/>
              <a:t>Комплексное задание  (</a:t>
            </a:r>
            <a:r>
              <a:rPr lang="en-US" sz="3200" dirty="0" smtClean="0"/>
              <a:t>4</a:t>
            </a:r>
            <a:r>
              <a:rPr lang="ru-RU" sz="3200" dirty="0" smtClean="0"/>
              <a:t> задания).</a:t>
            </a:r>
            <a:endParaRPr lang="ru-RU" sz="3200" dirty="0"/>
          </a:p>
        </p:txBody>
      </p:sp>
      <p:sp>
        <p:nvSpPr>
          <p:cNvPr id="2" name="Прямоугольник 1"/>
          <p:cNvSpPr/>
          <p:nvPr/>
        </p:nvSpPr>
        <p:spPr>
          <a:xfrm>
            <a:off x="7302137" y="1839628"/>
            <a:ext cx="4600298" cy="523220"/>
          </a:xfrm>
          <a:prstGeom prst="rect">
            <a:avLst/>
          </a:prstGeom>
        </p:spPr>
        <p:txBody>
          <a:bodyPr wrap="none">
            <a:spAutoFit/>
          </a:bodyPr>
          <a:lstStyle/>
          <a:p>
            <a:r>
              <a:rPr lang="ru-RU" sz="2800" b="1" dirty="0">
                <a:solidFill>
                  <a:srgbClr val="FF0000"/>
                </a:solidFill>
                <a:latin typeface="Times New Roman" panose="02020603050405020304" pitchFamily="18" charset="0"/>
                <a:cs typeface="Times New Roman" panose="02020603050405020304" pitchFamily="18" charset="0"/>
              </a:rPr>
              <a:t>Читательская грамотность</a:t>
            </a:r>
          </a:p>
        </p:txBody>
      </p:sp>
    </p:spTree>
    <p:extLst>
      <p:ext uri="{BB962C8B-B14F-4D97-AF65-F5344CB8AC3E}">
        <p14:creationId xmlns:p14="http://schemas.microsoft.com/office/powerpoint/2010/main" val="1708841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131" y="365125"/>
            <a:ext cx="11756572" cy="2286635"/>
          </a:xfrm>
        </p:spPr>
        <p:txBody>
          <a:bodyPr>
            <a:normAutofit fontScale="90000"/>
          </a:bodyPr>
          <a:lstStyle/>
          <a:p>
            <a:r>
              <a:rPr lang="ru-RU" dirty="0" smtClean="0"/>
              <a:t>Задание № 1.</a:t>
            </a:r>
            <a:br>
              <a:rPr lang="ru-RU" dirty="0" smtClean="0"/>
            </a:br>
            <a:r>
              <a:rPr lang="ru-RU" dirty="0" smtClean="0"/>
              <a:t>Найдите в стихотворении фразы, характеризующие греческие вазы.</a:t>
            </a:r>
            <a:br>
              <a:rPr lang="ru-RU" dirty="0" smtClean="0"/>
            </a:br>
            <a:r>
              <a:rPr lang="ru-RU" dirty="0" smtClean="0"/>
              <a:t>Ответ:</a:t>
            </a:r>
            <a:br>
              <a:rPr lang="ru-RU" dirty="0" smtClean="0"/>
            </a:br>
            <a:endParaRPr lang="ru-RU" dirty="0"/>
          </a:p>
        </p:txBody>
      </p:sp>
      <p:sp>
        <p:nvSpPr>
          <p:cNvPr id="3" name="Прямоугольник 2"/>
          <p:cNvSpPr/>
          <p:nvPr/>
        </p:nvSpPr>
        <p:spPr>
          <a:xfrm>
            <a:off x="235131" y="2994800"/>
            <a:ext cx="11586755" cy="2554545"/>
          </a:xfrm>
          <a:prstGeom prst="rect">
            <a:avLst/>
          </a:prstGeom>
        </p:spPr>
        <p:txBody>
          <a:bodyPr wrap="square">
            <a:spAutoFit/>
          </a:bodyPr>
          <a:lstStyle/>
          <a:p>
            <a:r>
              <a:rPr lang="ru-RU" sz="4000" dirty="0" smtClean="0"/>
              <a:t>Задание № 2.</a:t>
            </a:r>
          </a:p>
          <a:p>
            <a:r>
              <a:rPr lang="ru-RU" sz="4000" dirty="0" smtClean="0"/>
              <a:t>Какую информацию получила наша цивилизация от ваз?</a:t>
            </a:r>
          </a:p>
          <a:p>
            <a:r>
              <a:rPr lang="ru-RU" sz="4000" dirty="0" smtClean="0"/>
              <a:t>Ответ:</a:t>
            </a:r>
            <a:endParaRPr lang="ru-RU" sz="4000" dirty="0"/>
          </a:p>
        </p:txBody>
      </p:sp>
    </p:spTree>
    <p:extLst>
      <p:ext uri="{BB962C8B-B14F-4D97-AF65-F5344CB8AC3E}">
        <p14:creationId xmlns:p14="http://schemas.microsoft.com/office/powerpoint/2010/main" val="3317989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131" y="365125"/>
            <a:ext cx="11821886" cy="6336121"/>
          </a:xfrm>
        </p:spPr>
        <p:txBody>
          <a:bodyPr>
            <a:normAutofit fontScale="90000"/>
          </a:bodyPr>
          <a:lstStyle/>
          <a:p>
            <a:r>
              <a:rPr lang="ru-RU" b="1" dirty="0" smtClean="0"/>
              <a:t>Задание № 3.</a:t>
            </a:r>
            <a:br>
              <a:rPr lang="ru-RU" b="1" dirty="0" smtClean="0"/>
            </a:br>
            <a:r>
              <a:rPr lang="ru-RU" b="1" dirty="0" smtClean="0"/>
              <a:t>Написать </a:t>
            </a:r>
            <a:r>
              <a:rPr lang="ru-RU" b="1" dirty="0" err="1" smtClean="0"/>
              <a:t>синквейн</a:t>
            </a:r>
            <a:r>
              <a:rPr lang="ru-RU" b="1" dirty="0" smtClean="0"/>
              <a:t>:</a:t>
            </a:r>
            <a:r>
              <a:rPr lang="ru-RU" dirty="0" smtClean="0"/>
              <a:t/>
            </a:r>
            <a:br>
              <a:rPr lang="ru-RU" dirty="0" smtClean="0"/>
            </a:br>
            <a:r>
              <a:rPr lang="ru-RU" b="1" dirty="0" smtClean="0"/>
              <a:t>1.Существительное (придумайте название стихотворения) </a:t>
            </a:r>
            <a:r>
              <a:rPr lang="ru-RU" dirty="0" smtClean="0"/>
              <a:t>(вазы)</a:t>
            </a:r>
            <a:br>
              <a:rPr lang="ru-RU" dirty="0" smtClean="0"/>
            </a:br>
            <a:r>
              <a:rPr lang="ru-RU" b="1" dirty="0" smtClean="0"/>
              <a:t>2. два прилагательных</a:t>
            </a:r>
            <a:r>
              <a:rPr lang="ru-RU" dirty="0" smtClean="0"/>
              <a:t> (краснофигурные, чернофигурные)</a:t>
            </a:r>
            <a:br>
              <a:rPr lang="ru-RU" dirty="0" smtClean="0"/>
            </a:br>
            <a:r>
              <a:rPr lang="ru-RU" b="1" dirty="0" smtClean="0"/>
              <a:t>3. три глагола </a:t>
            </a:r>
            <a:r>
              <a:rPr lang="ru-RU" dirty="0" smtClean="0"/>
              <a:t>(разминать, обжигать, расписывать)</a:t>
            </a:r>
            <a:br>
              <a:rPr lang="ru-RU" dirty="0" smtClean="0"/>
            </a:br>
            <a:r>
              <a:rPr lang="ru-RU" b="1" dirty="0" smtClean="0"/>
              <a:t>4. фраза </a:t>
            </a:r>
            <a:r>
              <a:rPr lang="ru-RU" dirty="0" smtClean="0"/>
              <a:t>(Крупнейшая в мире коллекция ваз)</a:t>
            </a:r>
            <a:br>
              <a:rPr lang="ru-RU" dirty="0" smtClean="0"/>
            </a:br>
            <a:r>
              <a:rPr lang="ru-RU" b="1" dirty="0" smtClean="0"/>
              <a:t>5. Существительное синоним первому существительному </a:t>
            </a:r>
            <a:r>
              <a:rPr lang="ru-RU" dirty="0" smtClean="0"/>
              <a:t>(керамика)</a:t>
            </a:r>
            <a:br>
              <a:rPr lang="ru-RU" dirty="0" smtClean="0"/>
            </a:br>
            <a:r>
              <a:rPr lang="ru-RU" dirty="0" smtClean="0"/>
              <a:t/>
            </a:r>
            <a:br>
              <a:rPr lang="ru-RU" dirty="0" smtClean="0"/>
            </a:br>
            <a:r>
              <a:rPr lang="ru-RU" dirty="0" smtClean="0"/>
              <a:t>Ответ: </a:t>
            </a:r>
            <a:endParaRPr lang="ru-RU" dirty="0"/>
          </a:p>
        </p:txBody>
      </p:sp>
    </p:spTree>
    <p:extLst>
      <p:ext uri="{BB962C8B-B14F-4D97-AF65-F5344CB8AC3E}">
        <p14:creationId xmlns:p14="http://schemas.microsoft.com/office/powerpoint/2010/main" val="1809123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5494" y="201706"/>
            <a:ext cx="11752730" cy="3947374"/>
          </a:xfrm>
        </p:spPr>
        <p:txBody>
          <a:bodyPr>
            <a:normAutofit fontScale="90000"/>
          </a:bodyPr>
          <a:lstStyle/>
          <a:p>
            <a:r>
              <a:rPr lang="ru-RU" b="1" u="sng" dirty="0" smtClean="0">
                <a:effectLst/>
              </a:rPr>
              <a:t> </a:t>
            </a:r>
            <a:r>
              <a:rPr lang="ru-RU" dirty="0">
                <a:effectLst/>
              </a:rPr>
              <a:t/>
            </a:r>
            <a:br>
              <a:rPr lang="ru-RU" dirty="0">
                <a:effectLst/>
              </a:rPr>
            </a:br>
            <a:r>
              <a:rPr lang="ru-RU" b="1" i="1" dirty="0" smtClean="0">
                <a:effectLst/>
              </a:rPr>
              <a:t>Задание № 4: </a:t>
            </a:r>
            <a:r>
              <a:rPr lang="ru-RU" dirty="0" smtClean="0">
                <a:effectLst/>
              </a:rPr>
              <a:t>Практическая работа                                                                                                                             </a:t>
            </a:r>
            <a:r>
              <a:rPr lang="ru-RU" dirty="0">
                <a:effectLst/>
              </a:rPr>
              <a:t/>
            </a:r>
            <a:br>
              <a:rPr lang="ru-RU" dirty="0">
                <a:effectLst/>
              </a:rPr>
            </a:br>
            <a:r>
              <a:rPr lang="ru-RU" dirty="0" smtClean="0">
                <a:effectLst/>
              </a:rPr>
              <a:t>1.Придумайте </a:t>
            </a:r>
            <a:r>
              <a:rPr lang="ru-RU" dirty="0">
                <a:effectLst/>
              </a:rPr>
              <a:t>форму для будущей вазы.                                                                                    </a:t>
            </a:r>
            <a:r>
              <a:rPr lang="ru-RU" dirty="0" smtClean="0">
                <a:effectLst/>
              </a:rPr>
              <a:t>2.Решите, </a:t>
            </a:r>
            <a:r>
              <a:rPr lang="ru-RU" dirty="0">
                <a:effectLst/>
              </a:rPr>
              <a:t>для чего она могла </a:t>
            </a:r>
            <a:r>
              <a:rPr lang="ru-RU" dirty="0" smtClean="0">
                <a:effectLst/>
              </a:rPr>
              <a:t>бы служить</a:t>
            </a:r>
            <a:r>
              <a:rPr lang="ru-RU" dirty="0">
                <a:effectLst/>
              </a:rPr>
              <a:t>.                                                                        </a:t>
            </a:r>
            <a:r>
              <a:rPr lang="ru-RU" dirty="0" smtClean="0">
                <a:effectLst/>
              </a:rPr>
              <a:t>3.Придумайте </a:t>
            </a:r>
            <a:r>
              <a:rPr lang="ru-RU" dirty="0">
                <a:effectLst/>
              </a:rPr>
              <a:t>сюжет для ее украшения.                                                                       </a:t>
            </a:r>
            <a:r>
              <a:rPr lang="ru-RU" dirty="0" smtClean="0">
                <a:effectLst/>
              </a:rPr>
              <a:t>4.В своей работе используйте </a:t>
            </a:r>
            <a:r>
              <a:rPr lang="ru-RU" dirty="0">
                <a:effectLst/>
              </a:rPr>
              <a:t>два цвета (красный или оранжевый, черный).</a:t>
            </a:r>
            <a:br>
              <a:rPr lang="ru-RU" dirty="0">
                <a:effectLst/>
              </a:rPr>
            </a:br>
            <a:endParaRPr lang="ru-RU" dirty="0"/>
          </a:p>
        </p:txBody>
      </p:sp>
      <p:pic>
        <p:nvPicPr>
          <p:cNvPr id="1028" name="Picture 4" descr="http://festival.1september.ru/articles/103917/im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06" y="4145025"/>
            <a:ext cx="161925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lib.znate.ru/pars_docs/refs/285/284363/284363_html_m7e996b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597" y="3952406"/>
            <a:ext cx="38100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l.rushkolnik.ru/tw_files2/urls_97/25/d-24100/7z-docs/1_html_m2b694c5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9597" y="5524033"/>
            <a:ext cx="3747238" cy="7407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kaavain.fi/includes/goods/3/im_pub/vectors/trafaret/cat_type/big/greek03_.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0274" y="3701263"/>
            <a:ext cx="2515900" cy="28440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c.pics.livejournal.com/biggest_bear/19044580/3731/3731_original.jpg"/>
          <p:cNvPicPr>
            <a:picLocks noChangeAspect="1" noChangeArrowheads="1"/>
          </p:cNvPicPr>
          <p:nvPr/>
        </p:nvPicPr>
        <p:blipFill rotWithShape="1">
          <a:blip r:embed="rId6">
            <a:extLst>
              <a:ext uri="{28A0092B-C50C-407E-A947-70E740481C1C}">
                <a14:useLocalDpi xmlns:a14="http://schemas.microsoft.com/office/drawing/2010/main" val="0"/>
              </a:ext>
            </a:extLst>
          </a:blip>
          <a:srcRect t="23260" b="20361"/>
          <a:stretch/>
        </p:blipFill>
        <p:spPr bwMode="auto">
          <a:xfrm>
            <a:off x="3614130" y="6270594"/>
            <a:ext cx="4238173" cy="58740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466596" y="195880"/>
            <a:ext cx="4541628" cy="530594"/>
          </a:xfrm>
          <a:prstGeom prst="rect">
            <a:avLst/>
          </a:prstGeom>
        </p:spPr>
        <p:txBody>
          <a:bodyPr wrap="none">
            <a:spAutoFit/>
          </a:bodyPr>
          <a:lstStyle/>
          <a:p>
            <a:pPr marL="588645" algn="just">
              <a:lnSpc>
                <a:spcPct val="107000"/>
              </a:lnSpc>
              <a:spcAft>
                <a:spcPts val="0"/>
              </a:spcAft>
            </a:pPr>
            <a:r>
              <a:rPr lang="ru-RU"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Креативное мышление</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43188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57835"/>
          </a:xfrm>
        </p:spPr>
        <p:txBody>
          <a:bodyPr>
            <a:normAutofit fontScale="90000"/>
          </a:bodyPr>
          <a:lstStyle/>
          <a:p>
            <a:pPr algn="ctr"/>
            <a:r>
              <a:rPr lang="ru-RU" dirty="0" smtClean="0"/>
              <a:t>Работы учащихся:</a:t>
            </a:r>
            <a:endParaRPr lang="ru-RU" dirty="0"/>
          </a:p>
        </p:txBody>
      </p:sp>
      <p:pic>
        <p:nvPicPr>
          <p:cNvPr id="3" name="Рисунок 2"/>
          <p:cNvPicPr>
            <a:picLocks noChangeAspect="1"/>
          </p:cNvPicPr>
          <p:nvPr/>
        </p:nvPicPr>
        <p:blipFill rotWithShape="1">
          <a:blip r:embed="rId2"/>
          <a:srcRect l="14961" r="11070" b="2112"/>
          <a:stretch/>
        </p:blipFill>
        <p:spPr>
          <a:xfrm>
            <a:off x="263427" y="1011419"/>
            <a:ext cx="2508069" cy="4697049"/>
          </a:xfrm>
          <a:prstGeom prst="rect">
            <a:avLst/>
          </a:prstGeom>
        </p:spPr>
      </p:pic>
      <p:pic>
        <p:nvPicPr>
          <p:cNvPr id="4" name="Рисунок 3"/>
          <p:cNvPicPr>
            <a:picLocks noChangeAspect="1"/>
          </p:cNvPicPr>
          <p:nvPr/>
        </p:nvPicPr>
        <p:blipFill rotWithShape="1">
          <a:blip r:embed="rId3"/>
          <a:srcRect l="13758" r="13247"/>
          <a:stretch/>
        </p:blipFill>
        <p:spPr>
          <a:xfrm>
            <a:off x="3039305" y="1011419"/>
            <a:ext cx="2351314" cy="4516641"/>
          </a:xfrm>
          <a:prstGeom prst="rect">
            <a:avLst/>
          </a:prstGeom>
        </p:spPr>
      </p:pic>
      <p:pic>
        <p:nvPicPr>
          <p:cNvPr id="5" name="Рисунок 4"/>
          <p:cNvPicPr>
            <a:picLocks noChangeAspect="1"/>
          </p:cNvPicPr>
          <p:nvPr/>
        </p:nvPicPr>
        <p:blipFill>
          <a:blip r:embed="rId4"/>
          <a:stretch>
            <a:fillRect/>
          </a:stretch>
        </p:blipFill>
        <p:spPr>
          <a:xfrm>
            <a:off x="8838437" y="1011419"/>
            <a:ext cx="3154723" cy="4454422"/>
          </a:xfrm>
          <a:prstGeom prst="rect">
            <a:avLst/>
          </a:prstGeom>
        </p:spPr>
      </p:pic>
      <p:pic>
        <p:nvPicPr>
          <p:cNvPr id="6" name="Рисунок 5"/>
          <p:cNvPicPr>
            <a:picLocks noChangeAspect="1"/>
          </p:cNvPicPr>
          <p:nvPr/>
        </p:nvPicPr>
        <p:blipFill rotWithShape="1">
          <a:blip r:embed="rId5"/>
          <a:srcRect l="8107" r="10173" b="9868"/>
          <a:stretch/>
        </p:blipFill>
        <p:spPr>
          <a:xfrm>
            <a:off x="5658428" y="1011419"/>
            <a:ext cx="2991394" cy="4454422"/>
          </a:xfrm>
          <a:prstGeom prst="rect">
            <a:avLst/>
          </a:prstGeom>
        </p:spPr>
      </p:pic>
      <p:sp>
        <p:nvSpPr>
          <p:cNvPr id="7" name="Прямоугольник 6"/>
          <p:cNvSpPr/>
          <p:nvPr/>
        </p:nvSpPr>
        <p:spPr>
          <a:xfrm>
            <a:off x="1759895" y="5915568"/>
            <a:ext cx="8901539" cy="523220"/>
          </a:xfrm>
          <a:prstGeom prst="rect">
            <a:avLst/>
          </a:prstGeom>
        </p:spPr>
        <p:txBody>
          <a:bodyPr wrap="none">
            <a:spAutoFit/>
          </a:bodyPr>
          <a:lstStyle/>
          <a:p>
            <a:r>
              <a:rPr lang="ru-RU" sz="2800" dirty="0" smtClean="0"/>
              <a:t>Экспресс – выставка. Смотрим, анализируем, оцениваем</a:t>
            </a:r>
            <a:endParaRPr lang="ru-RU" sz="2800" dirty="0"/>
          </a:p>
        </p:txBody>
      </p:sp>
    </p:spTree>
    <p:extLst>
      <p:ext uri="{BB962C8B-B14F-4D97-AF65-F5344CB8AC3E}">
        <p14:creationId xmlns:p14="http://schemas.microsoft.com/office/powerpoint/2010/main" val="4182473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99012" y="2037171"/>
            <a:ext cx="10515600" cy="3122658"/>
          </a:xfrm>
        </p:spPr>
        <p:txBody>
          <a:bodyPr>
            <a:normAutofit/>
          </a:bodyPr>
          <a:lstStyle/>
          <a:p>
            <a:pPr algn="ctr"/>
            <a:r>
              <a:rPr lang="ru-RU" b="1" dirty="0">
                <a:solidFill>
                  <a:srgbClr val="FF0000"/>
                </a:solidFill>
              </a:rPr>
              <a:t>Развитие глобальной </a:t>
            </a:r>
            <a:r>
              <a:rPr lang="ru-RU" b="1" dirty="0" smtClean="0">
                <a:solidFill>
                  <a:srgbClr val="FF0000"/>
                </a:solidFill>
              </a:rPr>
              <a:t>компетенции</a:t>
            </a:r>
            <a:br>
              <a:rPr lang="ru-RU" b="1" dirty="0" smtClean="0">
                <a:solidFill>
                  <a:srgbClr val="FF0000"/>
                </a:solidFill>
              </a:rPr>
            </a:br>
            <a:r>
              <a:rPr lang="ru-RU" dirty="0" smtClean="0"/>
              <a:t>Тема: </a:t>
            </a:r>
            <a:r>
              <a:rPr lang="ru-RU" b="1" dirty="0" smtClean="0"/>
              <a:t>Народные праздничные обряды</a:t>
            </a:r>
            <a:r>
              <a:rPr lang="ru-RU" dirty="0" smtClean="0"/>
              <a:t>.</a:t>
            </a:r>
            <a:br>
              <a:rPr lang="ru-RU" dirty="0" smtClean="0"/>
            </a:br>
            <a:r>
              <a:rPr lang="ru-RU" dirty="0" smtClean="0"/>
              <a:t> </a:t>
            </a:r>
            <a:r>
              <a:rPr lang="ru-RU" dirty="0"/>
              <a:t>5 класс</a:t>
            </a:r>
            <a:br>
              <a:rPr lang="ru-RU" dirty="0"/>
            </a:br>
            <a:r>
              <a:rPr lang="ru-RU" dirty="0"/>
              <a:t/>
            </a:r>
            <a:br>
              <a:rPr lang="ru-RU" dirty="0"/>
            </a:br>
            <a:endParaRPr lang="ru-RU" b="1" dirty="0">
              <a:solidFill>
                <a:srgbClr val="FF0000"/>
              </a:solidFill>
            </a:endParaRPr>
          </a:p>
        </p:txBody>
      </p:sp>
    </p:spTree>
    <p:extLst>
      <p:ext uri="{BB962C8B-B14F-4D97-AF65-F5344CB8AC3E}">
        <p14:creationId xmlns:p14="http://schemas.microsoft.com/office/powerpoint/2010/main" val="1767140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3509"/>
            <a:ext cx="11073789" cy="1078606"/>
          </a:xfrm>
        </p:spPr>
        <p:txBody>
          <a:bodyPr>
            <a:normAutofit/>
          </a:bodyPr>
          <a:lstStyle/>
          <a:p>
            <a:r>
              <a:rPr lang="ru-RU" sz="3200" b="1" dirty="0" smtClean="0">
                <a:solidFill>
                  <a:srgbClr val="FF0000"/>
                </a:solidFill>
              </a:rPr>
              <a:t/>
            </a:r>
            <a:br>
              <a:rPr lang="ru-RU" sz="3200" b="1" dirty="0" smtClean="0">
                <a:solidFill>
                  <a:srgbClr val="FF0000"/>
                </a:solidFill>
              </a:rPr>
            </a:br>
            <a:r>
              <a:rPr lang="ru-RU" sz="3200" b="1" dirty="0" smtClean="0"/>
              <a:t> Задание 1. Какой святочный обряд соответствует картинке</a:t>
            </a:r>
            <a:endParaRPr lang="ru-RU" sz="3200" b="1" dirty="0"/>
          </a:p>
        </p:txBody>
      </p:sp>
      <p:graphicFrame>
        <p:nvGraphicFramePr>
          <p:cNvPr id="4" name="Объект 3"/>
          <p:cNvGraphicFramePr>
            <a:graphicFrameLocks noGrp="1"/>
          </p:cNvGraphicFramePr>
          <p:nvPr>
            <p:ph idx="1"/>
            <p:extLst/>
          </p:nvPr>
        </p:nvGraphicFramePr>
        <p:xfrm>
          <a:off x="1947374" y="1465384"/>
          <a:ext cx="8915400" cy="4937760"/>
        </p:xfrm>
        <a:graphic>
          <a:graphicData uri="http://schemas.openxmlformats.org/drawingml/2006/table">
            <a:tbl>
              <a:tblPr firstRow="1" bandRow="1">
                <a:tableStyleId>{5C22544A-7EE6-4342-B048-85BDC9FD1C3A}</a:tableStyleId>
              </a:tblPr>
              <a:tblGrid>
                <a:gridCol w="4457700">
                  <a:extLst>
                    <a:ext uri="{9D8B030D-6E8A-4147-A177-3AD203B41FA5}">
                      <a16:colId xmlns:a16="http://schemas.microsoft.com/office/drawing/2014/main" val="2269450523"/>
                    </a:ext>
                  </a:extLst>
                </a:gridCol>
                <a:gridCol w="4457700">
                  <a:extLst>
                    <a:ext uri="{9D8B030D-6E8A-4147-A177-3AD203B41FA5}">
                      <a16:colId xmlns:a16="http://schemas.microsoft.com/office/drawing/2014/main" val="638375506"/>
                    </a:ext>
                  </a:extLst>
                </a:gridCol>
              </a:tblGrid>
              <a:tr h="370840">
                <a:tc>
                  <a:txBody>
                    <a:bodyPr/>
                    <a:lstStyle/>
                    <a:p>
                      <a:endParaRPr lang="ru-RU" dirty="0" smtClean="0"/>
                    </a:p>
                    <a:p>
                      <a:endParaRPr lang="ru-RU" dirty="0" smtClean="0"/>
                    </a:p>
                    <a:p>
                      <a:endParaRPr lang="ru-RU" dirty="0" smtClean="0"/>
                    </a:p>
                    <a:p>
                      <a:endParaRPr lang="ru-RU" dirty="0" smtClean="0"/>
                    </a:p>
                    <a:p>
                      <a:r>
                        <a:rPr lang="ru-RU" dirty="0" smtClean="0"/>
                        <a:t>1</a:t>
                      </a:r>
                    </a:p>
                    <a:p>
                      <a:endParaRPr lang="ru-RU" dirty="0"/>
                    </a:p>
                  </a:txBody>
                  <a:tcPr/>
                </a:tc>
                <a:tc>
                  <a:txBody>
                    <a:bodyPr/>
                    <a:lstStyle/>
                    <a:p>
                      <a:endParaRPr lang="ru-RU" dirty="0" smtClean="0"/>
                    </a:p>
                    <a:p>
                      <a:endParaRPr lang="ru-RU" dirty="0" smtClean="0"/>
                    </a:p>
                    <a:p>
                      <a:endParaRPr lang="ru-RU" dirty="0" smtClean="0"/>
                    </a:p>
                    <a:p>
                      <a:endParaRPr lang="ru-RU" dirty="0" smtClean="0"/>
                    </a:p>
                    <a:p>
                      <a:r>
                        <a:rPr lang="ru-RU" dirty="0" smtClean="0"/>
                        <a:t>А. Гадание</a:t>
                      </a:r>
                      <a:endParaRPr lang="ru-RU" dirty="0"/>
                    </a:p>
                  </a:txBody>
                  <a:tcPr/>
                </a:tc>
                <a:extLst>
                  <a:ext uri="{0D108BD9-81ED-4DB2-BD59-A6C34878D82A}">
                    <a16:rowId xmlns:a16="http://schemas.microsoft.com/office/drawing/2014/main" val="1299376425"/>
                  </a:ext>
                </a:extLst>
              </a:tr>
              <a:tr h="370840">
                <a:tc>
                  <a:txBody>
                    <a:bodyPr/>
                    <a:lstStyle/>
                    <a:p>
                      <a:endParaRPr lang="ru-RU" dirty="0" smtClean="0"/>
                    </a:p>
                    <a:p>
                      <a:endParaRPr lang="ru-RU" dirty="0" smtClean="0"/>
                    </a:p>
                    <a:p>
                      <a:endParaRPr lang="ru-RU" dirty="0" smtClean="0"/>
                    </a:p>
                    <a:p>
                      <a:endParaRPr lang="ru-RU" dirty="0" smtClean="0"/>
                    </a:p>
                    <a:p>
                      <a:endParaRPr lang="ru-RU" dirty="0" smtClean="0"/>
                    </a:p>
                    <a:p>
                      <a:r>
                        <a:rPr lang="ru-RU" dirty="0" smtClean="0"/>
                        <a:t>2</a:t>
                      </a:r>
                      <a:endParaRPr lang="ru-RU" dirty="0"/>
                    </a:p>
                  </a:txBody>
                  <a:tcPr/>
                </a:tc>
                <a:tc>
                  <a:txBody>
                    <a:bodyPr/>
                    <a:lstStyle/>
                    <a:p>
                      <a:endParaRPr lang="ru-RU" dirty="0" smtClean="0"/>
                    </a:p>
                    <a:p>
                      <a:endParaRPr lang="ru-RU" dirty="0" smtClean="0"/>
                    </a:p>
                    <a:p>
                      <a:endParaRPr lang="ru-RU" dirty="0" smtClean="0"/>
                    </a:p>
                    <a:p>
                      <a:r>
                        <a:rPr lang="ru-RU" dirty="0" smtClean="0"/>
                        <a:t>Б. </a:t>
                      </a:r>
                      <a:r>
                        <a:rPr lang="ru-RU" dirty="0" err="1" smtClean="0"/>
                        <a:t>Ряжение</a:t>
                      </a:r>
                      <a:endParaRPr lang="ru-RU" dirty="0"/>
                    </a:p>
                  </a:txBody>
                  <a:tcPr/>
                </a:tc>
                <a:extLst>
                  <a:ext uri="{0D108BD9-81ED-4DB2-BD59-A6C34878D82A}">
                    <a16:rowId xmlns:a16="http://schemas.microsoft.com/office/drawing/2014/main" val="2069948039"/>
                  </a:ext>
                </a:extLst>
              </a:tr>
              <a:tr h="370840">
                <a:tc>
                  <a:txBody>
                    <a:bodyPr/>
                    <a:lstStyle/>
                    <a:p>
                      <a:endParaRPr lang="ru-RU" dirty="0" smtClean="0"/>
                    </a:p>
                    <a:p>
                      <a:endParaRPr lang="ru-RU" dirty="0" smtClean="0"/>
                    </a:p>
                    <a:p>
                      <a:endParaRPr lang="ru-RU" dirty="0" smtClean="0"/>
                    </a:p>
                    <a:p>
                      <a:endParaRPr lang="ru-RU" dirty="0" smtClean="0"/>
                    </a:p>
                    <a:p>
                      <a:r>
                        <a:rPr lang="ru-RU" dirty="0" smtClean="0"/>
                        <a:t>3</a:t>
                      </a:r>
                      <a:endParaRPr lang="ru-RU" dirty="0"/>
                    </a:p>
                  </a:txBody>
                  <a:tcPr/>
                </a:tc>
                <a:tc>
                  <a:txBody>
                    <a:bodyPr/>
                    <a:lstStyle/>
                    <a:p>
                      <a:endParaRPr lang="ru-RU" dirty="0" smtClean="0"/>
                    </a:p>
                    <a:p>
                      <a:endParaRPr lang="ru-RU" dirty="0" smtClean="0"/>
                    </a:p>
                    <a:p>
                      <a:r>
                        <a:rPr lang="ru-RU" dirty="0" smtClean="0"/>
                        <a:t>В. </a:t>
                      </a:r>
                      <a:r>
                        <a:rPr lang="ru-RU" dirty="0" err="1" smtClean="0"/>
                        <a:t>Колядование</a:t>
                      </a:r>
                      <a:endParaRPr lang="ru-RU" dirty="0" smtClean="0"/>
                    </a:p>
                  </a:txBody>
                  <a:tcPr/>
                </a:tc>
                <a:extLst>
                  <a:ext uri="{0D108BD9-81ED-4DB2-BD59-A6C34878D82A}">
                    <a16:rowId xmlns:a16="http://schemas.microsoft.com/office/drawing/2014/main" val="2089733784"/>
                  </a:ext>
                </a:extLst>
              </a:tr>
            </a:tbl>
          </a:graphicData>
        </a:graphic>
      </p:graphicFrame>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t="17235"/>
          <a:stretch/>
        </p:blipFill>
        <p:spPr>
          <a:xfrm>
            <a:off x="2592925" y="1538653"/>
            <a:ext cx="2434279" cy="1646727"/>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925" y="3258649"/>
            <a:ext cx="2374622" cy="1619250"/>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18794" t="33256" r="26311" b="8003"/>
          <a:stretch/>
        </p:blipFill>
        <p:spPr>
          <a:xfrm>
            <a:off x="2592925" y="4951168"/>
            <a:ext cx="2434279" cy="1465219"/>
          </a:xfrm>
          <a:prstGeom prst="rect">
            <a:avLst/>
          </a:prstGeom>
        </p:spPr>
      </p:pic>
    </p:spTree>
    <p:extLst>
      <p:ext uri="{BB962C8B-B14F-4D97-AF65-F5344CB8AC3E}">
        <p14:creationId xmlns:p14="http://schemas.microsoft.com/office/powerpoint/2010/main" val="34100456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42645" y="3062598"/>
            <a:ext cx="8915400" cy="566738"/>
          </a:xfrm>
        </p:spPr>
        <p:txBody>
          <a:bodyPr/>
          <a:lstStyle/>
          <a:p>
            <a:r>
              <a:rPr lang="ru-RU" b="1" dirty="0" smtClean="0"/>
              <a:t>Правильный ответ</a:t>
            </a:r>
            <a:endParaRPr lang="ru-RU" b="1" dirty="0"/>
          </a:p>
        </p:txBody>
      </p:sp>
      <p:graphicFrame>
        <p:nvGraphicFramePr>
          <p:cNvPr id="7" name="Таблица 6"/>
          <p:cNvGraphicFramePr>
            <a:graphicFrameLocks noGrp="1"/>
          </p:cNvGraphicFramePr>
          <p:nvPr>
            <p:extLst/>
          </p:nvPr>
        </p:nvGraphicFramePr>
        <p:xfrm>
          <a:off x="624253" y="1383942"/>
          <a:ext cx="5951904" cy="1597978"/>
        </p:xfrm>
        <a:graphic>
          <a:graphicData uri="http://schemas.openxmlformats.org/drawingml/2006/table">
            <a:tbl>
              <a:tblPr firstRow="1" firstCol="1" bandRow="1"/>
              <a:tblGrid>
                <a:gridCol w="1776047">
                  <a:extLst>
                    <a:ext uri="{9D8B030D-6E8A-4147-A177-3AD203B41FA5}">
                      <a16:colId xmlns:a16="http://schemas.microsoft.com/office/drawing/2014/main" val="423595758"/>
                    </a:ext>
                  </a:extLst>
                </a:gridCol>
                <a:gridCol w="2198077">
                  <a:extLst>
                    <a:ext uri="{9D8B030D-6E8A-4147-A177-3AD203B41FA5}">
                      <a16:colId xmlns:a16="http://schemas.microsoft.com/office/drawing/2014/main" val="3765183413"/>
                    </a:ext>
                  </a:extLst>
                </a:gridCol>
                <a:gridCol w="1977780">
                  <a:extLst>
                    <a:ext uri="{9D8B030D-6E8A-4147-A177-3AD203B41FA5}">
                      <a16:colId xmlns:a16="http://schemas.microsoft.com/office/drawing/2014/main" val="337827685"/>
                    </a:ext>
                  </a:extLst>
                </a:gridCol>
              </a:tblGrid>
              <a:tr h="0">
                <a:tc>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Гадание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Ряжение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Колядование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444879"/>
                  </a:ext>
                </a:extLst>
              </a:tr>
              <a:tr h="0">
                <a:tc>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059497"/>
                  </a:ext>
                </a:extLst>
              </a:tr>
              <a:tr h="0">
                <a:tc gridSpan="3">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Критерии оценивания : Правильное распределение без ошибок – 2 балла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Одна ошибка – 1 балл</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Две и более ошибок – 0 баллов</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29634075"/>
                  </a:ext>
                </a:extLst>
              </a:tr>
            </a:tbl>
          </a:graphicData>
        </a:graphic>
      </p:graphicFrame>
      <p:sp>
        <p:nvSpPr>
          <p:cNvPr id="8" name="Rectangle 1"/>
          <p:cNvSpPr>
            <a:spLocks noChangeArrowheads="1"/>
          </p:cNvSpPr>
          <p:nvPr/>
        </p:nvSpPr>
        <p:spPr bwMode="auto">
          <a:xfrm>
            <a:off x="110339" y="446158"/>
            <a:ext cx="1139427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Карта </a:t>
            </a:r>
            <a:r>
              <a:rPr kumimoji="0" lang="ru-RU" altLang="ru-RU" sz="20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самооценивания</a:t>
            </a: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к заданию 1.</a:t>
            </a:r>
            <a:endParaRPr kumimoji="0" lang="ru-RU" altLang="ru-RU" sz="105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Рассмотреть иллюстрации. Занести в таблицу номера иллюстрации, соответствующие обрядам:</a:t>
            </a:r>
            <a:endParaRPr kumimoji="0" lang="ru-RU" altLang="ru-RU" sz="2800" b="1" i="0" u="none" strike="noStrike" cap="none" normalizeH="0" baseline="0" dirty="0" smtClean="0">
              <a:ln>
                <a:noFill/>
              </a:ln>
              <a:solidFill>
                <a:schemeClr val="tx1"/>
              </a:solidFill>
              <a:effectLst/>
              <a:latin typeface="Arial" panose="020B0604020202020204" pitchFamily="34" charset="0"/>
            </a:endParaRPr>
          </a:p>
        </p:txBody>
      </p:sp>
      <p:sp>
        <p:nvSpPr>
          <p:cNvPr id="12" name="Rectangle 3"/>
          <p:cNvSpPr>
            <a:spLocks noChangeArrowheads="1"/>
          </p:cNvSpPr>
          <p:nvPr/>
        </p:nvSpPr>
        <p:spPr bwMode="auto">
          <a:xfrm>
            <a:off x="773722" y="74711"/>
            <a:ext cx="1141827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6" name="Таблица 15"/>
          <p:cNvGraphicFramePr>
            <a:graphicFrameLocks noGrp="1"/>
          </p:cNvGraphicFramePr>
          <p:nvPr>
            <p:extLst/>
          </p:nvPr>
        </p:nvGraphicFramePr>
        <p:xfrm>
          <a:off x="1636346" y="3837457"/>
          <a:ext cx="8127999" cy="1833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940981299"/>
                    </a:ext>
                  </a:extLst>
                </a:gridCol>
                <a:gridCol w="2709333">
                  <a:extLst>
                    <a:ext uri="{9D8B030D-6E8A-4147-A177-3AD203B41FA5}">
                      <a16:colId xmlns:a16="http://schemas.microsoft.com/office/drawing/2014/main" val="3902705858"/>
                    </a:ext>
                  </a:extLst>
                </a:gridCol>
                <a:gridCol w="2709333">
                  <a:extLst>
                    <a:ext uri="{9D8B030D-6E8A-4147-A177-3AD203B41FA5}">
                      <a16:colId xmlns:a16="http://schemas.microsoft.com/office/drawing/2014/main" val="660846450"/>
                    </a:ext>
                  </a:extLst>
                </a:gridCol>
              </a:tblGrid>
              <a:tr h="370840">
                <a:tc>
                  <a:txBody>
                    <a:bodyPr/>
                    <a:lstStyle/>
                    <a:p>
                      <a:r>
                        <a:rPr lang="ru-RU" dirty="0" smtClean="0"/>
                        <a:t>Гадание</a:t>
                      </a:r>
                      <a:endParaRPr lang="ru-RU" dirty="0"/>
                    </a:p>
                  </a:txBody>
                  <a:tcPr/>
                </a:tc>
                <a:tc>
                  <a:txBody>
                    <a:bodyPr/>
                    <a:lstStyle/>
                    <a:p>
                      <a:r>
                        <a:rPr lang="ru-RU" dirty="0" err="1" smtClean="0"/>
                        <a:t>Ряжение</a:t>
                      </a:r>
                      <a:endParaRPr lang="ru-RU" dirty="0"/>
                    </a:p>
                  </a:txBody>
                  <a:tcPr/>
                </a:tc>
                <a:tc>
                  <a:txBody>
                    <a:bodyPr/>
                    <a:lstStyle/>
                    <a:p>
                      <a:r>
                        <a:rPr lang="ru-RU" dirty="0" err="1" smtClean="0"/>
                        <a:t>Колядование</a:t>
                      </a:r>
                      <a:endParaRPr lang="ru-RU" dirty="0"/>
                    </a:p>
                  </a:txBody>
                  <a:tcPr/>
                </a:tc>
                <a:extLst>
                  <a:ext uri="{0D108BD9-81ED-4DB2-BD59-A6C34878D82A}">
                    <a16:rowId xmlns:a16="http://schemas.microsoft.com/office/drawing/2014/main" val="3979901214"/>
                  </a:ext>
                </a:extLst>
              </a:tr>
              <a:tr h="370840">
                <a:tc>
                  <a:txBody>
                    <a:bodyPr/>
                    <a:lstStyle/>
                    <a:p>
                      <a:r>
                        <a:rPr lang="ru-RU" dirty="0" smtClean="0"/>
                        <a:t> </a:t>
                      </a:r>
                    </a:p>
                    <a:p>
                      <a:endParaRPr lang="ru-RU" dirty="0" smtClean="0"/>
                    </a:p>
                    <a:p>
                      <a:endParaRPr lang="ru-RU" dirty="0" smtClean="0"/>
                    </a:p>
                    <a:p>
                      <a:endParaRPr lang="ru-RU" dirty="0" smtClean="0"/>
                    </a:p>
                    <a:p>
                      <a:endParaRPr lang="ru-RU" dirty="0"/>
                    </a:p>
                  </a:txBody>
                  <a:tcPr/>
                </a:tc>
                <a:tc>
                  <a:txBody>
                    <a:bodyPr/>
                    <a:lstStyle/>
                    <a:p>
                      <a:endParaRPr lang="ru-RU" dirty="0"/>
                    </a:p>
                  </a:txBody>
                  <a:tcPr/>
                </a:tc>
                <a:tc>
                  <a:txBody>
                    <a:bodyPr/>
                    <a:lstStyle/>
                    <a:p>
                      <a:r>
                        <a:rPr lang="ru-RU" dirty="0" smtClean="0"/>
                        <a:t>  </a:t>
                      </a:r>
                      <a:endParaRPr lang="ru-RU" dirty="0"/>
                    </a:p>
                  </a:txBody>
                  <a:tcPr/>
                </a:tc>
                <a:extLst>
                  <a:ext uri="{0D108BD9-81ED-4DB2-BD59-A6C34878D82A}">
                    <a16:rowId xmlns:a16="http://schemas.microsoft.com/office/drawing/2014/main" val="2182171013"/>
                  </a:ext>
                </a:extLst>
              </a:tr>
            </a:tbl>
          </a:graphicData>
        </a:graphic>
      </p:graphicFrame>
      <p:pic>
        <p:nvPicPr>
          <p:cNvPr id="13" name="Рисунок 12"/>
          <p:cNvPicPr>
            <a:picLocks noChangeAspect="1"/>
          </p:cNvPicPr>
          <p:nvPr/>
        </p:nvPicPr>
        <p:blipFill rotWithShape="1">
          <a:blip r:embed="rId2" cstate="print">
            <a:extLst>
              <a:ext uri="{28A0092B-C50C-407E-A947-70E740481C1C}">
                <a14:useLocalDpi xmlns:a14="http://schemas.microsoft.com/office/drawing/2010/main" val="0"/>
              </a:ext>
            </a:extLst>
          </a:blip>
          <a:srcRect l="18794" t="33256" r="26311" b="8003"/>
          <a:stretch/>
        </p:blipFill>
        <p:spPr>
          <a:xfrm>
            <a:off x="2112779" y="4408968"/>
            <a:ext cx="1887745" cy="1136254"/>
          </a:xfrm>
          <a:prstGeom prst="rect">
            <a:avLst/>
          </a:prstGeom>
        </p:spPr>
      </p:pic>
      <p:pic>
        <p:nvPicPr>
          <p:cNvPr id="14" name="Рисунок 13"/>
          <p:cNvPicPr>
            <a:picLocks noChangeAspect="1"/>
          </p:cNvPicPr>
          <p:nvPr/>
        </p:nvPicPr>
        <p:blipFill rotWithShape="1">
          <a:blip r:embed="rId3" cstate="print">
            <a:extLst>
              <a:ext uri="{28A0092B-C50C-407E-A947-70E740481C1C}">
                <a14:useLocalDpi xmlns:a14="http://schemas.microsoft.com/office/drawing/2010/main" val="0"/>
              </a:ext>
            </a:extLst>
          </a:blip>
          <a:srcRect t="17235"/>
          <a:stretch/>
        </p:blipFill>
        <p:spPr>
          <a:xfrm>
            <a:off x="4915955" y="4351406"/>
            <a:ext cx="1770563" cy="1197740"/>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946" y="4355330"/>
            <a:ext cx="1744971" cy="1189892"/>
          </a:xfrm>
          <a:prstGeom prst="rect">
            <a:avLst/>
          </a:prstGeom>
        </p:spPr>
      </p:pic>
    </p:spTree>
    <p:extLst>
      <p:ext uri="{BB962C8B-B14F-4D97-AF65-F5344CB8AC3E}">
        <p14:creationId xmlns:p14="http://schemas.microsoft.com/office/powerpoint/2010/main" val="2346777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88479" y="0"/>
            <a:ext cx="8911687" cy="668215"/>
          </a:xfrm>
        </p:spPr>
        <p:txBody>
          <a:bodyPr>
            <a:normAutofit/>
          </a:bodyPr>
          <a:lstStyle/>
          <a:p>
            <a:r>
              <a:rPr lang="ru-RU" sz="3200" b="1" dirty="0" smtClean="0"/>
              <a:t>Задание </a:t>
            </a:r>
            <a:r>
              <a:rPr lang="ru-RU" sz="3200" b="1" dirty="0"/>
              <a:t>2</a:t>
            </a:r>
            <a:r>
              <a:rPr lang="ru-RU" sz="3200" b="1" dirty="0" smtClean="0"/>
              <a:t>. Какое дерево символизирует праздник?</a:t>
            </a:r>
            <a:endParaRPr lang="ru-RU" sz="3200" b="1" dirty="0"/>
          </a:p>
        </p:txBody>
      </p:sp>
      <p:graphicFrame>
        <p:nvGraphicFramePr>
          <p:cNvPr id="6" name="Объект 5"/>
          <p:cNvGraphicFramePr>
            <a:graphicFrameLocks noGrp="1"/>
          </p:cNvGraphicFramePr>
          <p:nvPr>
            <p:ph idx="1"/>
            <p:extLst/>
          </p:nvPr>
        </p:nvGraphicFramePr>
        <p:xfrm>
          <a:off x="2188479" y="984738"/>
          <a:ext cx="9316134" cy="5424855"/>
        </p:xfrm>
        <a:graphic>
          <a:graphicData uri="http://schemas.openxmlformats.org/drawingml/2006/table">
            <a:tbl>
              <a:tblPr firstRow="1" bandRow="1">
                <a:tableStyleId>{5C22544A-7EE6-4342-B048-85BDC9FD1C3A}</a:tableStyleId>
              </a:tblPr>
              <a:tblGrid>
                <a:gridCol w="4658067">
                  <a:extLst>
                    <a:ext uri="{9D8B030D-6E8A-4147-A177-3AD203B41FA5}">
                      <a16:colId xmlns:a16="http://schemas.microsoft.com/office/drawing/2014/main" val="1490906311"/>
                    </a:ext>
                  </a:extLst>
                </a:gridCol>
                <a:gridCol w="4658067">
                  <a:extLst>
                    <a:ext uri="{9D8B030D-6E8A-4147-A177-3AD203B41FA5}">
                      <a16:colId xmlns:a16="http://schemas.microsoft.com/office/drawing/2014/main" val="904719184"/>
                    </a:ext>
                  </a:extLst>
                </a:gridCol>
              </a:tblGrid>
              <a:tr h="1661747">
                <a:tc>
                  <a:txBody>
                    <a:bodyPr/>
                    <a:lstStyle/>
                    <a:p>
                      <a:endParaRPr lang="ru-RU" dirty="0" smtClean="0"/>
                    </a:p>
                    <a:p>
                      <a:endParaRPr lang="ru-RU" dirty="0" smtClean="0"/>
                    </a:p>
                    <a:p>
                      <a:endParaRPr lang="ru-RU" dirty="0" smtClean="0"/>
                    </a:p>
                    <a:p>
                      <a:r>
                        <a:rPr lang="ru-RU" dirty="0" smtClean="0"/>
                        <a:t>1</a:t>
                      </a:r>
                      <a:endParaRPr lang="ru-RU" dirty="0"/>
                    </a:p>
                  </a:txBody>
                  <a:tcPr/>
                </a:tc>
                <a:tc>
                  <a:txBody>
                    <a:bodyPr/>
                    <a:lstStyle/>
                    <a:p>
                      <a:endParaRPr lang="ru-RU" dirty="0" smtClean="0"/>
                    </a:p>
                    <a:p>
                      <a:endParaRPr lang="ru-RU" dirty="0" smtClean="0"/>
                    </a:p>
                    <a:p>
                      <a:endParaRPr lang="ru-RU" dirty="0" smtClean="0"/>
                    </a:p>
                    <a:p>
                      <a:r>
                        <a:rPr lang="ru-RU" dirty="0" smtClean="0"/>
                        <a:t> а. Пасха</a:t>
                      </a:r>
                      <a:endParaRPr lang="ru-RU" dirty="0"/>
                    </a:p>
                  </a:txBody>
                  <a:tcPr/>
                </a:tc>
                <a:extLst>
                  <a:ext uri="{0D108BD9-81ED-4DB2-BD59-A6C34878D82A}">
                    <a16:rowId xmlns:a16="http://schemas.microsoft.com/office/drawing/2014/main" val="2195992591"/>
                  </a:ext>
                </a:extLst>
              </a:tr>
              <a:tr h="1881554">
                <a:tc>
                  <a:txBody>
                    <a:bodyPr/>
                    <a:lstStyle/>
                    <a:p>
                      <a:endParaRPr lang="ru-RU" dirty="0" smtClean="0"/>
                    </a:p>
                    <a:p>
                      <a:endParaRPr lang="ru-RU" dirty="0" smtClean="0"/>
                    </a:p>
                    <a:p>
                      <a:endParaRPr lang="ru-RU" dirty="0" smtClean="0"/>
                    </a:p>
                    <a:p>
                      <a:r>
                        <a:rPr lang="ru-RU" dirty="0" smtClean="0"/>
                        <a:t>2</a:t>
                      </a:r>
                      <a:endParaRPr lang="ru-RU" dirty="0"/>
                    </a:p>
                  </a:txBody>
                  <a:tcPr/>
                </a:tc>
                <a:tc>
                  <a:txBody>
                    <a:bodyPr/>
                    <a:lstStyle/>
                    <a:p>
                      <a:endParaRPr lang="ru-RU" dirty="0" smtClean="0"/>
                    </a:p>
                    <a:p>
                      <a:endParaRPr lang="ru-RU" dirty="0" smtClean="0"/>
                    </a:p>
                    <a:p>
                      <a:endParaRPr lang="ru-RU" dirty="0" smtClean="0"/>
                    </a:p>
                    <a:p>
                      <a:r>
                        <a:rPr lang="ru-RU" dirty="0" err="1" smtClean="0"/>
                        <a:t>Б.святки</a:t>
                      </a:r>
                      <a:endParaRPr lang="ru-RU" dirty="0"/>
                    </a:p>
                  </a:txBody>
                  <a:tcPr/>
                </a:tc>
                <a:extLst>
                  <a:ext uri="{0D108BD9-81ED-4DB2-BD59-A6C34878D82A}">
                    <a16:rowId xmlns:a16="http://schemas.microsoft.com/office/drawing/2014/main" val="91469644"/>
                  </a:ext>
                </a:extLst>
              </a:tr>
              <a:tr h="1881554">
                <a:tc>
                  <a:txBody>
                    <a:bodyPr/>
                    <a:lstStyle/>
                    <a:p>
                      <a:endParaRPr lang="ru-RU" dirty="0" smtClean="0"/>
                    </a:p>
                    <a:p>
                      <a:endParaRPr lang="ru-RU" dirty="0" smtClean="0"/>
                    </a:p>
                    <a:p>
                      <a:endParaRPr lang="ru-RU" dirty="0" smtClean="0"/>
                    </a:p>
                    <a:p>
                      <a:r>
                        <a:rPr lang="ru-RU" dirty="0" smtClean="0"/>
                        <a:t>3.</a:t>
                      </a:r>
                      <a:endParaRPr lang="ru-RU" dirty="0"/>
                    </a:p>
                  </a:txBody>
                  <a:tcPr/>
                </a:tc>
                <a:tc>
                  <a:txBody>
                    <a:bodyPr/>
                    <a:lstStyle/>
                    <a:p>
                      <a:endParaRPr lang="ru-RU" dirty="0" smtClean="0"/>
                    </a:p>
                    <a:p>
                      <a:endParaRPr lang="ru-RU" dirty="0" smtClean="0"/>
                    </a:p>
                    <a:p>
                      <a:endParaRPr lang="ru-RU" dirty="0" smtClean="0"/>
                    </a:p>
                    <a:p>
                      <a:r>
                        <a:rPr lang="ru-RU" dirty="0" smtClean="0"/>
                        <a:t>В. Зеленые святки</a:t>
                      </a:r>
                      <a:endParaRPr lang="ru-RU" dirty="0"/>
                    </a:p>
                  </a:txBody>
                  <a:tcPr/>
                </a:tc>
                <a:extLst>
                  <a:ext uri="{0D108BD9-81ED-4DB2-BD59-A6C34878D82A}">
                    <a16:rowId xmlns:a16="http://schemas.microsoft.com/office/drawing/2014/main" val="2888948747"/>
                  </a:ext>
                </a:extLst>
              </a:tr>
            </a:tbl>
          </a:graphicData>
        </a:graphic>
      </p:graphicFrame>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582" y="881714"/>
            <a:ext cx="1168892" cy="1668055"/>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6923" y="2733822"/>
            <a:ext cx="2133600" cy="170688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6615" y="4624755"/>
            <a:ext cx="1342825" cy="1661746"/>
          </a:xfrm>
          <a:prstGeom prst="rect">
            <a:avLst/>
          </a:prstGeom>
        </p:spPr>
      </p:pic>
    </p:spTree>
    <p:extLst>
      <p:ext uri="{BB962C8B-B14F-4D97-AF65-F5344CB8AC3E}">
        <p14:creationId xmlns:p14="http://schemas.microsoft.com/office/powerpoint/2010/main" val="34293567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7274" y="3136568"/>
            <a:ext cx="8915400" cy="566738"/>
          </a:xfrm>
        </p:spPr>
        <p:txBody>
          <a:bodyPr>
            <a:normAutofit/>
          </a:bodyPr>
          <a:lstStyle/>
          <a:p>
            <a:r>
              <a:rPr lang="ru-RU" b="1" dirty="0" smtClean="0"/>
              <a:t>Правильный ответ</a:t>
            </a:r>
            <a:endParaRPr lang="ru-RU" b="1" dirty="0"/>
          </a:p>
        </p:txBody>
      </p:sp>
      <p:graphicFrame>
        <p:nvGraphicFramePr>
          <p:cNvPr id="4" name="Объект 3"/>
          <p:cNvGraphicFramePr>
            <a:graphicFrameLocks noGrp="1"/>
          </p:cNvGraphicFramePr>
          <p:nvPr>
            <p:ph type="pic" idx="1"/>
            <p:extLst/>
          </p:nvPr>
        </p:nvGraphicFramePr>
        <p:xfrm>
          <a:off x="813167" y="1586149"/>
          <a:ext cx="8915400" cy="1141414"/>
        </p:xfrm>
        <a:graphic>
          <a:graphicData uri="http://schemas.openxmlformats.org/drawingml/2006/table">
            <a:tbl>
              <a:tblPr firstRow="1" firstCol="1" bandRow="1"/>
              <a:tblGrid>
                <a:gridCol w="2971800">
                  <a:extLst>
                    <a:ext uri="{9D8B030D-6E8A-4147-A177-3AD203B41FA5}">
                      <a16:colId xmlns:a16="http://schemas.microsoft.com/office/drawing/2014/main" val="1438014830"/>
                    </a:ext>
                  </a:extLst>
                </a:gridCol>
                <a:gridCol w="2971800">
                  <a:extLst>
                    <a:ext uri="{9D8B030D-6E8A-4147-A177-3AD203B41FA5}">
                      <a16:colId xmlns:a16="http://schemas.microsoft.com/office/drawing/2014/main" val="1414701762"/>
                    </a:ext>
                  </a:extLst>
                </a:gridCol>
                <a:gridCol w="2971800">
                  <a:extLst>
                    <a:ext uri="{9D8B030D-6E8A-4147-A177-3AD203B41FA5}">
                      <a16:colId xmlns:a16="http://schemas.microsoft.com/office/drawing/2014/main" val="1922870036"/>
                    </a:ext>
                  </a:extLst>
                </a:gridCol>
              </a:tblGrid>
              <a:tr h="0">
                <a:tc>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Береза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035" marR="10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Верба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035" marR="10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Ель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103035" marR="10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902436"/>
                  </a:ext>
                </a:extLst>
              </a:tr>
              <a:tr h="0">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103035" marR="10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103035" marR="10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103035" marR="10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809327"/>
                  </a:ext>
                </a:extLst>
              </a:tr>
              <a:tr h="0">
                <a:tc gridSpan="3">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Критерии оценивания : Правильное распределение без ошибок – 2 балла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Одна ошибка – 1 балл</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Две и более ошибок – 0 баллов</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035" marR="10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21506093"/>
                  </a:ext>
                </a:extLst>
              </a:tr>
            </a:tbl>
          </a:graphicData>
        </a:graphic>
      </p:graphicFrame>
      <p:sp>
        <p:nvSpPr>
          <p:cNvPr id="6" name="Прямоугольник 5"/>
          <p:cNvSpPr/>
          <p:nvPr/>
        </p:nvSpPr>
        <p:spPr>
          <a:xfrm>
            <a:off x="703385" y="272207"/>
            <a:ext cx="10304583" cy="923330"/>
          </a:xfrm>
          <a:prstGeom prst="rect">
            <a:avLst/>
          </a:prstGeom>
        </p:spPr>
        <p:txBody>
          <a:bodyPr wrap="square">
            <a:spAutoFit/>
          </a:bodyPr>
          <a:lstStyle/>
          <a:p>
            <a:r>
              <a:rPr lang="ru-RU" b="1" dirty="0"/>
              <a:t>Карта </a:t>
            </a:r>
            <a:r>
              <a:rPr lang="ru-RU" b="1" dirty="0" err="1"/>
              <a:t>самооценивания</a:t>
            </a:r>
            <a:r>
              <a:rPr lang="ru-RU" b="1" dirty="0"/>
              <a:t> к Заданию </a:t>
            </a:r>
            <a:r>
              <a:rPr lang="ru-RU" b="1" dirty="0" smtClean="0"/>
              <a:t>№</a:t>
            </a:r>
            <a:r>
              <a:rPr lang="ru-RU" b="1" dirty="0"/>
              <a:t>2</a:t>
            </a:r>
            <a:br>
              <a:rPr lang="ru-RU" b="1" dirty="0"/>
            </a:br>
            <a:r>
              <a:rPr lang="ru-RU" b="1" dirty="0"/>
              <a:t>Рассмотреть иллюстрации. Занести в таблицу название праздника, которому соответствует дерево:</a:t>
            </a:r>
            <a:r>
              <a:rPr lang="ru-RU" dirty="0"/>
              <a:t/>
            </a:r>
            <a:br>
              <a:rPr lang="ru-RU" dirty="0"/>
            </a:br>
            <a:endParaRPr lang="ru-RU" dirty="0"/>
          </a:p>
        </p:txBody>
      </p:sp>
      <p:graphicFrame>
        <p:nvGraphicFramePr>
          <p:cNvPr id="7" name="Таблица 6"/>
          <p:cNvGraphicFramePr>
            <a:graphicFrameLocks noGrp="1"/>
          </p:cNvGraphicFramePr>
          <p:nvPr>
            <p:extLst/>
          </p:nvPr>
        </p:nvGraphicFramePr>
        <p:xfrm>
          <a:off x="1791676" y="3754316"/>
          <a:ext cx="8539287" cy="2769576"/>
        </p:xfrm>
        <a:graphic>
          <a:graphicData uri="http://schemas.openxmlformats.org/drawingml/2006/table">
            <a:tbl>
              <a:tblPr firstRow="1" bandRow="1">
                <a:tableStyleId>{5C22544A-7EE6-4342-B048-85BDC9FD1C3A}</a:tableStyleId>
              </a:tblPr>
              <a:tblGrid>
                <a:gridCol w="2846429">
                  <a:extLst>
                    <a:ext uri="{9D8B030D-6E8A-4147-A177-3AD203B41FA5}">
                      <a16:colId xmlns:a16="http://schemas.microsoft.com/office/drawing/2014/main" val="401790929"/>
                    </a:ext>
                  </a:extLst>
                </a:gridCol>
                <a:gridCol w="2846429">
                  <a:extLst>
                    <a:ext uri="{9D8B030D-6E8A-4147-A177-3AD203B41FA5}">
                      <a16:colId xmlns:a16="http://schemas.microsoft.com/office/drawing/2014/main" val="1702161691"/>
                    </a:ext>
                  </a:extLst>
                </a:gridCol>
                <a:gridCol w="2846429">
                  <a:extLst>
                    <a:ext uri="{9D8B030D-6E8A-4147-A177-3AD203B41FA5}">
                      <a16:colId xmlns:a16="http://schemas.microsoft.com/office/drawing/2014/main" val="3675338339"/>
                    </a:ext>
                  </a:extLst>
                </a:gridCol>
              </a:tblGrid>
              <a:tr h="1926255">
                <a:tc>
                  <a:txBody>
                    <a:bodyPr/>
                    <a:lstStyle/>
                    <a:p>
                      <a:r>
                        <a:rPr lang="ru-RU" dirty="0" smtClean="0"/>
                        <a:t> </a:t>
                      </a:r>
                      <a:endParaRPr lang="ru-RU" dirty="0"/>
                    </a:p>
                  </a:txBody>
                  <a:tcPr/>
                </a:tc>
                <a:tc>
                  <a:txBody>
                    <a:bodyPr/>
                    <a:lstStyle/>
                    <a:p>
                      <a:endParaRPr lang="ru-RU" dirty="0"/>
                    </a:p>
                  </a:txBody>
                  <a:tcPr/>
                </a:tc>
                <a:tc>
                  <a:txBody>
                    <a:bodyPr/>
                    <a:lstStyle/>
                    <a:p>
                      <a:endParaRPr lang="ru-RU" dirty="0"/>
                    </a:p>
                  </a:txBody>
                  <a:tcPr/>
                </a:tc>
                <a:extLst>
                  <a:ext uri="{0D108BD9-81ED-4DB2-BD59-A6C34878D82A}">
                    <a16:rowId xmlns:a16="http://schemas.microsoft.com/office/drawing/2014/main" val="4247962637"/>
                  </a:ext>
                </a:extLst>
              </a:tr>
              <a:tr h="843321">
                <a:tc>
                  <a:txBody>
                    <a:bodyPr/>
                    <a:lstStyle/>
                    <a:p>
                      <a:r>
                        <a:rPr lang="ru-RU" dirty="0" smtClean="0"/>
                        <a:t>В. Зеленые Святки</a:t>
                      </a:r>
                      <a:endParaRPr lang="ru-RU" dirty="0"/>
                    </a:p>
                  </a:txBody>
                  <a:tcPr/>
                </a:tc>
                <a:tc>
                  <a:txBody>
                    <a:bodyPr/>
                    <a:lstStyle/>
                    <a:p>
                      <a:r>
                        <a:rPr lang="ru-RU" dirty="0" smtClean="0"/>
                        <a:t>Б Святки</a:t>
                      </a:r>
                      <a:endParaRPr lang="ru-RU" dirty="0"/>
                    </a:p>
                  </a:txBody>
                  <a:tcPr/>
                </a:tc>
                <a:tc>
                  <a:txBody>
                    <a:bodyPr/>
                    <a:lstStyle/>
                    <a:p>
                      <a:r>
                        <a:rPr lang="ru-RU" dirty="0" smtClean="0"/>
                        <a:t>А. Пасха</a:t>
                      </a:r>
                      <a:endParaRPr lang="ru-RU" dirty="0"/>
                    </a:p>
                  </a:txBody>
                  <a:tcPr/>
                </a:tc>
                <a:extLst>
                  <a:ext uri="{0D108BD9-81ED-4DB2-BD59-A6C34878D82A}">
                    <a16:rowId xmlns:a16="http://schemas.microsoft.com/office/drawing/2014/main" val="1993344127"/>
                  </a:ext>
                </a:extLst>
              </a:tr>
            </a:tbl>
          </a:graphicData>
        </a:graphic>
      </p:graphicFrame>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6282" y="3870468"/>
            <a:ext cx="1168892" cy="1668055"/>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313" y="3886141"/>
            <a:ext cx="2133600" cy="170688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188" y="3931275"/>
            <a:ext cx="1342825" cy="1661746"/>
          </a:xfrm>
          <a:prstGeom prst="rect">
            <a:avLst/>
          </a:prstGeom>
        </p:spPr>
      </p:pic>
    </p:spTree>
    <p:extLst>
      <p:ext uri="{BB962C8B-B14F-4D97-AF65-F5344CB8AC3E}">
        <p14:creationId xmlns:p14="http://schemas.microsoft.com/office/powerpoint/2010/main" val="487605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617" y="143056"/>
            <a:ext cx="6947263" cy="3945618"/>
          </a:xfrm>
        </p:spPr>
        <p:txBody>
          <a:bodyPr>
            <a:normAutofit fontScale="90000"/>
          </a:bodyPr>
          <a:lstStyle/>
          <a:p>
            <a:r>
              <a:rPr lang="ru-RU" sz="2800" b="1" dirty="0"/>
              <a:t>Тема урока: </a:t>
            </a:r>
            <a:r>
              <a:rPr lang="ru-RU" sz="2800" b="1" dirty="0" smtClean="0"/>
              <a:t>О чем рассказывают гербы.</a:t>
            </a:r>
            <a:br>
              <a:rPr lang="ru-RU" sz="2800" b="1" dirty="0" smtClean="0"/>
            </a:br>
            <a:r>
              <a:rPr lang="ru-RU" sz="2800" b="1" dirty="0" smtClean="0"/>
              <a:t>Задание 1.</a:t>
            </a:r>
            <a:r>
              <a:rPr lang="ru-RU" sz="2800" b="1" dirty="0"/>
              <a:t/>
            </a:r>
            <a:br>
              <a:rPr lang="ru-RU" sz="2800" b="1" dirty="0"/>
            </a:br>
            <a:r>
              <a:rPr lang="ru-RU" sz="2800" dirty="0"/>
              <a:t>Выберите верное определение и подчеркните его:</a:t>
            </a:r>
            <a:br>
              <a:rPr lang="ru-RU" sz="2800" dirty="0"/>
            </a:br>
            <a:r>
              <a:rPr lang="ru-RU" sz="2800" dirty="0"/>
              <a:t>А) геральдика – наука о денежных знаках;</a:t>
            </a:r>
            <a:br>
              <a:rPr lang="ru-RU" sz="2800" dirty="0"/>
            </a:br>
            <a:r>
              <a:rPr lang="ru-RU" sz="2800" dirty="0"/>
              <a:t>Б) геральдика – наука о гербах и их прочтении;</a:t>
            </a:r>
            <a:br>
              <a:rPr lang="ru-RU" sz="2800" dirty="0"/>
            </a:br>
            <a:r>
              <a:rPr lang="ru-RU" sz="2800" dirty="0"/>
              <a:t>В</a:t>
            </a:r>
            <a:r>
              <a:rPr lang="ru-RU" sz="2800" dirty="0" smtClean="0"/>
              <a:t>) </a:t>
            </a:r>
            <a:r>
              <a:rPr lang="ru-RU" sz="2800" dirty="0"/>
              <a:t>геральдика – наука о марках.</a:t>
            </a:r>
            <a:br>
              <a:rPr lang="ru-RU" sz="2800" dirty="0"/>
            </a:br>
            <a:r>
              <a:rPr lang="ru-RU" sz="2800" b="1" dirty="0" smtClean="0"/>
              <a:t>Задание 2.</a:t>
            </a:r>
            <a:r>
              <a:rPr lang="ru-RU" sz="2800" dirty="0" smtClean="0"/>
              <a:t/>
            </a:r>
            <a:br>
              <a:rPr lang="ru-RU" sz="2800" dirty="0" smtClean="0"/>
            </a:br>
            <a:r>
              <a:rPr lang="ru-RU" sz="2800" dirty="0" smtClean="0"/>
              <a:t>Рассмотрите </a:t>
            </a:r>
            <a:r>
              <a:rPr lang="ru-RU" sz="2800" dirty="0"/>
              <a:t>фигуры и напишите во второй колонке, какие фигуры являются</a:t>
            </a:r>
            <a:br>
              <a:rPr lang="ru-RU" sz="2800" dirty="0"/>
            </a:br>
            <a:r>
              <a:rPr lang="ru-RU" sz="2800" dirty="0"/>
              <a:t>геральдическими, а какие - негеральдическими.</a:t>
            </a:r>
          </a:p>
        </p:txBody>
      </p:sp>
      <p:pic>
        <p:nvPicPr>
          <p:cNvPr id="3" name="Рисунок 2"/>
          <p:cNvPicPr>
            <a:picLocks noChangeAspect="1"/>
          </p:cNvPicPr>
          <p:nvPr/>
        </p:nvPicPr>
        <p:blipFill>
          <a:blip r:embed="rId2"/>
          <a:stretch>
            <a:fillRect/>
          </a:stretch>
        </p:blipFill>
        <p:spPr>
          <a:xfrm>
            <a:off x="7040880" y="1933394"/>
            <a:ext cx="2468680" cy="2308234"/>
          </a:xfrm>
          <a:prstGeom prst="rect">
            <a:avLst/>
          </a:prstGeom>
        </p:spPr>
      </p:pic>
      <p:pic>
        <p:nvPicPr>
          <p:cNvPr id="4" name="Рисунок 3"/>
          <p:cNvPicPr>
            <a:picLocks noChangeAspect="1"/>
          </p:cNvPicPr>
          <p:nvPr/>
        </p:nvPicPr>
        <p:blipFill>
          <a:blip r:embed="rId3"/>
          <a:stretch>
            <a:fillRect/>
          </a:stretch>
        </p:blipFill>
        <p:spPr>
          <a:xfrm>
            <a:off x="9561323" y="1964514"/>
            <a:ext cx="2382645" cy="2245993"/>
          </a:xfrm>
          <a:prstGeom prst="rect">
            <a:avLst/>
          </a:prstGeom>
        </p:spPr>
      </p:pic>
      <p:sp>
        <p:nvSpPr>
          <p:cNvPr id="5" name="Прямоугольник 4"/>
          <p:cNvSpPr/>
          <p:nvPr/>
        </p:nvSpPr>
        <p:spPr>
          <a:xfrm>
            <a:off x="93617" y="3885817"/>
            <a:ext cx="9468394" cy="2923877"/>
          </a:xfrm>
          <a:prstGeom prst="rect">
            <a:avLst/>
          </a:prstGeom>
        </p:spPr>
        <p:txBody>
          <a:bodyPr wrap="square">
            <a:spAutoFit/>
          </a:bodyPr>
          <a:lstStyle/>
          <a:p>
            <a:r>
              <a:rPr lang="ru-RU" sz="2400" b="1" dirty="0" smtClean="0"/>
              <a:t>Задание 3.</a:t>
            </a:r>
          </a:p>
          <a:p>
            <a:r>
              <a:rPr lang="ru-RU" sz="2400" dirty="0" smtClean="0"/>
              <a:t>Создайте </a:t>
            </a:r>
            <a:r>
              <a:rPr lang="ru-RU" sz="2400" dirty="0"/>
              <a:t>эскиз герба вашей семьи или школы (класса),</a:t>
            </a:r>
          </a:p>
          <a:p>
            <a:r>
              <a:rPr lang="ru-RU" sz="2400" dirty="0"/>
              <a:t>использовав особенности средневековой геральдики.</a:t>
            </a:r>
          </a:p>
          <a:p>
            <a:endParaRPr lang="ru-RU" sz="2000" dirty="0" smtClean="0"/>
          </a:p>
          <a:p>
            <a:endParaRPr lang="ru-RU" sz="2000" dirty="0"/>
          </a:p>
          <a:p>
            <a:r>
              <a:rPr lang="ru-RU" dirty="0" smtClean="0"/>
              <a:t>Описание </a:t>
            </a:r>
            <a:r>
              <a:rPr lang="ru-RU" dirty="0"/>
              <a:t>правильного выполнения работы</a:t>
            </a:r>
          </a:p>
          <a:p>
            <a:r>
              <a:rPr lang="ru-RU" dirty="0"/>
              <a:t>На эскизе представлен вариант герба семьи или школы (класса) в соответствии с</a:t>
            </a:r>
          </a:p>
          <a:p>
            <a:r>
              <a:rPr lang="ru-RU" dirty="0"/>
              <a:t>законами геральдики (наличие сложного, т. е. разделённого на несколько частей,</a:t>
            </a:r>
          </a:p>
          <a:p>
            <a:r>
              <a:rPr lang="ru-RU" dirty="0"/>
              <a:t>гербового поля, символике знаков и цветов).</a:t>
            </a:r>
          </a:p>
        </p:txBody>
      </p:sp>
      <p:sp>
        <p:nvSpPr>
          <p:cNvPr id="6" name="Прямоугольник 5"/>
          <p:cNvSpPr/>
          <p:nvPr/>
        </p:nvSpPr>
        <p:spPr>
          <a:xfrm>
            <a:off x="7116936" y="95599"/>
            <a:ext cx="4965718" cy="830997"/>
          </a:xfrm>
          <a:prstGeom prst="rect">
            <a:avLst/>
          </a:prstGeom>
        </p:spPr>
        <p:txBody>
          <a:bodyPr wrap="none">
            <a:spAutoFit/>
          </a:bodyPr>
          <a:lstStyle/>
          <a:p>
            <a:r>
              <a:rPr lang="ru-RU" sz="2400" b="1" dirty="0">
                <a:solidFill>
                  <a:srgbClr val="FF0000"/>
                </a:solidFill>
                <a:latin typeface="Times New Roman" panose="02020603050405020304" pitchFamily="18" charset="0"/>
                <a:cs typeface="Times New Roman" panose="02020603050405020304" pitchFamily="18" charset="0"/>
              </a:rPr>
              <a:t>Естественнонаучная </a:t>
            </a:r>
            <a:r>
              <a:rPr lang="ru-RU" sz="2400" b="1" dirty="0" smtClean="0">
                <a:solidFill>
                  <a:srgbClr val="FF0000"/>
                </a:solidFill>
                <a:latin typeface="Times New Roman" panose="02020603050405020304" pitchFamily="18" charset="0"/>
                <a:cs typeface="Times New Roman" panose="02020603050405020304" pitchFamily="18" charset="0"/>
              </a:rPr>
              <a:t>грамотность </a:t>
            </a:r>
          </a:p>
          <a:p>
            <a:r>
              <a:rPr lang="ru-RU" sz="2400" b="1" dirty="0" smtClean="0">
                <a:solidFill>
                  <a:srgbClr val="FF0000"/>
                </a:solidFill>
                <a:latin typeface="Times New Roman" panose="02020603050405020304" pitchFamily="18" charset="0"/>
                <a:cs typeface="Times New Roman" panose="02020603050405020304" pitchFamily="18" charset="0"/>
              </a:rPr>
              <a:t>и креативное мышление</a:t>
            </a:r>
            <a:endParaRPr lang="ru-RU"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422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5900" y="114300"/>
            <a:ext cx="10348545" cy="1169377"/>
          </a:xfrm>
        </p:spPr>
        <p:txBody>
          <a:bodyPr>
            <a:normAutofit fontScale="90000"/>
          </a:bodyPr>
          <a:lstStyle/>
          <a:p>
            <a:r>
              <a:rPr lang="ru-RU" dirty="0" smtClean="0"/>
              <a:t>Задание </a:t>
            </a:r>
            <a:r>
              <a:rPr lang="ru-RU" dirty="0"/>
              <a:t>3</a:t>
            </a:r>
            <a:r>
              <a:rPr lang="ru-RU" dirty="0" smtClean="0"/>
              <a:t>. Какой праздник соответствует обряду на картинке слева. Найди соответствие</a:t>
            </a:r>
            <a:endParaRPr lang="ru-RU" dirty="0"/>
          </a:p>
        </p:txBody>
      </p:sp>
      <p:graphicFrame>
        <p:nvGraphicFramePr>
          <p:cNvPr id="4" name="Объект 3"/>
          <p:cNvGraphicFramePr>
            <a:graphicFrameLocks noGrp="1"/>
          </p:cNvGraphicFramePr>
          <p:nvPr>
            <p:ph idx="1"/>
            <p:extLst/>
          </p:nvPr>
        </p:nvGraphicFramePr>
        <p:xfrm>
          <a:off x="1837591" y="1169374"/>
          <a:ext cx="9667022" cy="5539156"/>
        </p:xfrm>
        <a:graphic>
          <a:graphicData uri="http://schemas.openxmlformats.org/drawingml/2006/table">
            <a:tbl>
              <a:tblPr firstRow="1" bandRow="1">
                <a:tableStyleId>{5C22544A-7EE6-4342-B048-85BDC9FD1C3A}</a:tableStyleId>
              </a:tblPr>
              <a:tblGrid>
                <a:gridCol w="4833511">
                  <a:extLst>
                    <a:ext uri="{9D8B030D-6E8A-4147-A177-3AD203B41FA5}">
                      <a16:colId xmlns:a16="http://schemas.microsoft.com/office/drawing/2014/main" val="4086986976"/>
                    </a:ext>
                  </a:extLst>
                </a:gridCol>
                <a:gridCol w="4833511">
                  <a:extLst>
                    <a:ext uri="{9D8B030D-6E8A-4147-A177-3AD203B41FA5}">
                      <a16:colId xmlns:a16="http://schemas.microsoft.com/office/drawing/2014/main" val="503734024"/>
                    </a:ext>
                  </a:extLst>
                </a:gridCol>
              </a:tblGrid>
              <a:tr h="1384789">
                <a:tc>
                  <a:txBody>
                    <a:bodyPr/>
                    <a:lstStyle/>
                    <a:p>
                      <a:r>
                        <a:rPr lang="ru-RU" dirty="0" smtClean="0"/>
                        <a:t>1.</a:t>
                      </a:r>
                      <a:endParaRPr lang="ru-RU" dirty="0"/>
                    </a:p>
                  </a:txBody>
                  <a:tcPr/>
                </a:tc>
                <a:tc>
                  <a:txBody>
                    <a:bodyPr/>
                    <a:lstStyle/>
                    <a:p>
                      <a:endParaRPr lang="ru-RU" dirty="0" smtClean="0"/>
                    </a:p>
                    <a:p>
                      <a:endParaRPr lang="ru-RU" dirty="0" smtClean="0"/>
                    </a:p>
                    <a:p>
                      <a:r>
                        <a:rPr lang="ru-RU" dirty="0" smtClean="0"/>
                        <a:t>а).</a:t>
                      </a:r>
                      <a:r>
                        <a:rPr lang="ru-RU" baseline="0" dirty="0" smtClean="0"/>
                        <a:t> Масленица</a:t>
                      </a:r>
                      <a:endParaRPr lang="ru-RU" dirty="0"/>
                    </a:p>
                  </a:txBody>
                  <a:tcPr/>
                </a:tc>
                <a:extLst>
                  <a:ext uri="{0D108BD9-81ED-4DB2-BD59-A6C34878D82A}">
                    <a16:rowId xmlns:a16="http://schemas.microsoft.com/office/drawing/2014/main" val="4067278702"/>
                  </a:ext>
                </a:extLst>
              </a:tr>
              <a:tr h="1384789">
                <a:tc>
                  <a:txBody>
                    <a:bodyPr/>
                    <a:lstStyle/>
                    <a:p>
                      <a:r>
                        <a:rPr lang="ru-RU" dirty="0" smtClean="0"/>
                        <a:t>2.</a:t>
                      </a:r>
                      <a:endParaRPr lang="ru-RU" dirty="0"/>
                    </a:p>
                  </a:txBody>
                  <a:tcPr/>
                </a:tc>
                <a:tc>
                  <a:txBody>
                    <a:bodyPr/>
                    <a:lstStyle/>
                    <a:p>
                      <a:endParaRPr lang="ru-RU" dirty="0" smtClean="0"/>
                    </a:p>
                    <a:p>
                      <a:endParaRPr lang="ru-RU" dirty="0" smtClean="0"/>
                    </a:p>
                    <a:p>
                      <a:r>
                        <a:rPr lang="ru-RU" dirty="0" smtClean="0"/>
                        <a:t>б).Зеленые</a:t>
                      </a:r>
                      <a:r>
                        <a:rPr lang="ru-RU" baseline="0" dirty="0" smtClean="0"/>
                        <a:t> святки</a:t>
                      </a:r>
                      <a:endParaRPr lang="ru-RU" dirty="0"/>
                    </a:p>
                  </a:txBody>
                  <a:tcPr/>
                </a:tc>
                <a:extLst>
                  <a:ext uri="{0D108BD9-81ED-4DB2-BD59-A6C34878D82A}">
                    <a16:rowId xmlns:a16="http://schemas.microsoft.com/office/drawing/2014/main" val="2418418754"/>
                  </a:ext>
                </a:extLst>
              </a:tr>
              <a:tr h="1384789">
                <a:tc>
                  <a:txBody>
                    <a:bodyPr/>
                    <a:lstStyle/>
                    <a:p>
                      <a:r>
                        <a:rPr lang="ru-RU" dirty="0" smtClean="0"/>
                        <a:t>3.</a:t>
                      </a:r>
                      <a:endParaRPr lang="ru-RU" dirty="0"/>
                    </a:p>
                  </a:txBody>
                  <a:tcPr/>
                </a:tc>
                <a:tc>
                  <a:txBody>
                    <a:bodyPr/>
                    <a:lstStyle/>
                    <a:p>
                      <a:endParaRPr lang="ru-RU" dirty="0" smtClean="0"/>
                    </a:p>
                    <a:p>
                      <a:endParaRPr lang="ru-RU" dirty="0" smtClean="0"/>
                    </a:p>
                    <a:p>
                      <a:r>
                        <a:rPr lang="ru-RU" dirty="0" smtClean="0"/>
                        <a:t>в).святки</a:t>
                      </a:r>
                      <a:endParaRPr lang="ru-RU" dirty="0"/>
                    </a:p>
                  </a:txBody>
                  <a:tcPr/>
                </a:tc>
                <a:extLst>
                  <a:ext uri="{0D108BD9-81ED-4DB2-BD59-A6C34878D82A}">
                    <a16:rowId xmlns:a16="http://schemas.microsoft.com/office/drawing/2014/main" val="1495613372"/>
                  </a:ext>
                </a:extLst>
              </a:tr>
              <a:tr h="1384789">
                <a:tc>
                  <a:txBody>
                    <a:bodyPr/>
                    <a:lstStyle/>
                    <a:p>
                      <a:r>
                        <a:rPr lang="ru-RU" dirty="0" smtClean="0"/>
                        <a:t>4.</a:t>
                      </a:r>
                      <a:endParaRPr lang="ru-RU" dirty="0"/>
                    </a:p>
                  </a:txBody>
                  <a:tcPr/>
                </a:tc>
                <a:tc>
                  <a:txBody>
                    <a:bodyPr/>
                    <a:lstStyle/>
                    <a:p>
                      <a:endParaRPr lang="ru-RU" dirty="0" smtClean="0"/>
                    </a:p>
                    <a:p>
                      <a:r>
                        <a:rPr lang="ru-RU" dirty="0" smtClean="0"/>
                        <a:t>г).</a:t>
                      </a:r>
                      <a:r>
                        <a:rPr lang="ru-RU" baseline="0" dirty="0" smtClean="0"/>
                        <a:t> </a:t>
                      </a:r>
                      <a:r>
                        <a:rPr lang="ru-RU" dirty="0" err="1" smtClean="0"/>
                        <a:t>Осенины</a:t>
                      </a:r>
                      <a:endParaRPr lang="ru-RU" dirty="0"/>
                    </a:p>
                  </a:txBody>
                  <a:tcPr/>
                </a:tc>
                <a:extLst>
                  <a:ext uri="{0D108BD9-81ED-4DB2-BD59-A6C34878D82A}">
                    <a16:rowId xmlns:a16="http://schemas.microsoft.com/office/drawing/2014/main" val="2332175591"/>
                  </a:ext>
                </a:extLst>
              </a:tr>
            </a:tbl>
          </a:graphicData>
        </a:graphic>
      </p:graphicFrame>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215" y="1283677"/>
            <a:ext cx="1575202" cy="1074127"/>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7199" y="5394301"/>
            <a:ext cx="1345232" cy="1211507"/>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8215" y="4047301"/>
            <a:ext cx="1575202" cy="1195754"/>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191431" y="2687890"/>
            <a:ext cx="1776768" cy="118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930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3229" y="545733"/>
            <a:ext cx="11131061" cy="1280890"/>
          </a:xfrm>
        </p:spPr>
        <p:txBody>
          <a:bodyPr>
            <a:normAutofit fontScale="90000"/>
          </a:bodyPr>
          <a:lstStyle/>
          <a:p>
            <a:r>
              <a:rPr lang="ru-RU" dirty="0"/>
              <a:t>Карта </a:t>
            </a:r>
            <a:r>
              <a:rPr lang="ru-RU" dirty="0" err="1"/>
              <a:t>самооценивания</a:t>
            </a:r>
            <a:r>
              <a:rPr lang="ru-RU" dirty="0"/>
              <a:t> к Заданию № 3</a:t>
            </a:r>
            <a:br>
              <a:rPr lang="ru-RU" dirty="0"/>
            </a:br>
            <a:r>
              <a:rPr lang="ru-RU" dirty="0" smtClean="0"/>
              <a:t>Какой обряд на картинке соответствует празднику?</a:t>
            </a:r>
            <a:endParaRPr lang="ru-RU" dirty="0"/>
          </a:p>
        </p:txBody>
      </p:sp>
      <p:graphicFrame>
        <p:nvGraphicFramePr>
          <p:cNvPr id="4" name="Объект 3"/>
          <p:cNvGraphicFramePr>
            <a:graphicFrameLocks noGrp="1"/>
          </p:cNvGraphicFramePr>
          <p:nvPr>
            <p:ph idx="1"/>
            <p:extLst/>
          </p:nvPr>
        </p:nvGraphicFramePr>
        <p:xfrm>
          <a:off x="965382" y="4469451"/>
          <a:ext cx="10466388" cy="1835025"/>
        </p:xfrm>
        <a:graphic>
          <a:graphicData uri="http://schemas.openxmlformats.org/drawingml/2006/table">
            <a:tbl>
              <a:tblPr firstRow="1" bandRow="1">
                <a:tableStyleId>{5C22544A-7EE6-4342-B048-85BDC9FD1C3A}</a:tableStyleId>
              </a:tblPr>
              <a:tblGrid>
                <a:gridCol w="2616597">
                  <a:extLst>
                    <a:ext uri="{9D8B030D-6E8A-4147-A177-3AD203B41FA5}">
                      <a16:colId xmlns:a16="http://schemas.microsoft.com/office/drawing/2014/main" val="1845085786"/>
                    </a:ext>
                  </a:extLst>
                </a:gridCol>
                <a:gridCol w="2616597">
                  <a:extLst>
                    <a:ext uri="{9D8B030D-6E8A-4147-A177-3AD203B41FA5}">
                      <a16:colId xmlns:a16="http://schemas.microsoft.com/office/drawing/2014/main" val="1593100674"/>
                    </a:ext>
                  </a:extLst>
                </a:gridCol>
                <a:gridCol w="2616597">
                  <a:extLst>
                    <a:ext uri="{9D8B030D-6E8A-4147-A177-3AD203B41FA5}">
                      <a16:colId xmlns:a16="http://schemas.microsoft.com/office/drawing/2014/main" val="1412458848"/>
                    </a:ext>
                  </a:extLst>
                </a:gridCol>
                <a:gridCol w="2616597">
                  <a:extLst>
                    <a:ext uri="{9D8B030D-6E8A-4147-A177-3AD203B41FA5}">
                      <a16:colId xmlns:a16="http://schemas.microsoft.com/office/drawing/2014/main" val="361109066"/>
                    </a:ext>
                  </a:extLst>
                </a:gridCol>
              </a:tblGrid>
              <a:tr h="1464185">
                <a:tc>
                  <a:txBody>
                    <a:bodyPr/>
                    <a:lstStyle/>
                    <a:p>
                      <a:endParaRPr lang="ru-RU" dirty="0" smtClean="0"/>
                    </a:p>
                    <a:p>
                      <a:endParaRPr lang="ru-RU" dirty="0" smtClean="0"/>
                    </a:p>
                    <a:p>
                      <a:endParaRPr lang="ru-RU" dirty="0" smtClean="0"/>
                    </a:p>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extLst>
                  <a:ext uri="{0D108BD9-81ED-4DB2-BD59-A6C34878D82A}">
                    <a16:rowId xmlns:a16="http://schemas.microsoft.com/office/drawing/2014/main" val="2936005921"/>
                  </a:ext>
                </a:extLst>
              </a:tr>
              <a:tr h="370840">
                <a:tc>
                  <a:txBody>
                    <a:bodyPr/>
                    <a:lstStyle/>
                    <a:p>
                      <a:r>
                        <a:rPr lang="ru-RU" dirty="0" smtClean="0"/>
                        <a:t>Святки</a:t>
                      </a:r>
                      <a:endParaRPr lang="ru-RU" dirty="0"/>
                    </a:p>
                  </a:txBody>
                  <a:tcPr/>
                </a:tc>
                <a:tc>
                  <a:txBody>
                    <a:bodyPr/>
                    <a:lstStyle/>
                    <a:p>
                      <a:r>
                        <a:rPr lang="ru-RU" dirty="0" err="1" smtClean="0"/>
                        <a:t>Осенины</a:t>
                      </a:r>
                      <a:endParaRPr lang="ru-RU" dirty="0"/>
                    </a:p>
                  </a:txBody>
                  <a:tcPr/>
                </a:tc>
                <a:tc>
                  <a:txBody>
                    <a:bodyPr/>
                    <a:lstStyle/>
                    <a:p>
                      <a:r>
                        <a:rPr lang="ru-RU" sz="1400" dirty="0" smtClean="0"/>
                        <a:t>Масленица</a:t>
                      </a:r>
                      <a:endParaRPr lang="ru-RU" sz="1400" dirty="0"/>
                    </a:p>
                  </a:txBody>
                  <a:tcPr/>
                </a:tc>
                <a:tc>
                  <a:txBody>
                    <a:bodyPr/>
                    <a:lstStyle/>
                    <a:p>
                      <a:r>
                        <a:rPr lang="ru-RU" sz="1400" dirty="0" smtClean="0"/>
                        <a:t>Зеленые святки</a:t>
                      </a:r>
                      <a:endParaRPr lang="ru-RU" sz="1400" dirty="0"/>
                    </a:p>
                  </a:txBody>
                  <a:tcPr/>
                </a:tc>
                <a:extLst>
                  <a:ext uri="{0D108BD9-81ED-4DB2-BD59-A6C34878D82A}">
                    <a16:rowId xmlns:a16="http://schemas.microsoft.com/office/drawing/2014/main" val="1454365115"/>
                  </a:ext>
                </a:extLst>
              </a:tr>
            </a:tbl>
          </a:graphicData>
        </a:graphic>
      </p:graphicFrame>
      <p:graphicFrame>
        <p:nvGraphicFramePr>
          <p:cNvPr id="5" name="Таблица 4"/>
          <p:cNvGraphicFramePr>
            <a:graphicFrameLocks noGrp="1"/>
          </p:cNvGraphicFramePr>
          <p:nvPr>
            <p:extLst/>
          </p:nvPr>
        </p:nvGraphicFramePr>
        <p:xfrm>
          <a:off x="965382" y="2171701"/>
          <a:ext cx="7922244" cy="1853320"/>
        </p:xfrm>
        <a:graphic>
          <a:graphicData uri="http://schemas.openxmlformats.org/drawingml/2006/table">
            <a:tbl>
              <a:tblPr firstRow="1" firstCol="1" bandRow="1"/>
              <a:tblGrid>
                <a:gridCol w="1980349">
                  <a:extLst>
                    <a:ext uri="{9D8B030D-6E8A-4147-A177-3AD203B41FA5}">
                      <a16:colId xmlns:a16="http://schemas.microsoft.com/office/drawing/2014/main" val="3005855290"/>
                    </a:ext>
                  </a:extLst>
                </a:gridCol>
                <a:gridCol w="1980349">
                  <a:extLst>
                    <a:ext uri="{9D8B030D-6E8A-4147-A177-3AD203B41FA5}">
                      <a16:colId xmlns:a16="http://schemas.microsoft.com/office/drawing/2014/main" val="3294718751"/>
                    </a:ext>
                  </a:extLst>
                </a:gridCol>
                <a:gridCol w="1980349">
                  <a:extLst>
                    <a:ext uri="{9D8B030D-6E8A-4147-A177-3AD203B41FA5}">
                      <a16:colId xmlns:a16="http://schemas.microsoft.com/office/drawing/2014/main" val="167111080"/>
                    </a:ext>
                  </a:extLst>
                </a:gridCol>
                <a:gridCol w="1981197">
                  <a:extLst>
                    <a:ext uri="{9D8B030D-6E8A-4147-A177-3AD203B41FA5}">
                      <a16:colId xmlns:a16="http://schemas.microsoft.com/office/drawing/2014/main" val="1956010834"/>
                    </a:ext>
                  </a:extLst>
                </a:gridCol>
              </a:tblGrid>
              <a:tr h="349189">
                <a:tc>
                  <a:txBody>
                    <a:bodyPr/>
                    <a:lstStyle/>
                    <a:p>
                      <a:pPr marL="0" marR="0" indent="0" algn="l" defTabSz="457200" rtl="0" eaLnBrk="1" fontAlgn="auto" latinLnBrk="0" hangingPunct="1">
                        <a:lnSpc>
                          <a:spcPct val="107000"/>
                        </a:lnSpc>
                        <a:spcBef>
                          <a:spcPts val="0"/>
                        </a:spcBef>
                        <a:spcAft>
                          <a:spcPts val="0"/>
                        </a:spcAft>
                        <a:buClrTx/>
                        <a:buSzTx/>
                        <a:buFontTx/>
                        <a:buNone/>
                        <a:tabLst/>
                        <a:defRPr/>
                      </a:pPr>
                      <a:r>
                        <a:rPr lang="ru-RU" sz="1400" dirty="0" err="1" smtClean="0">
                          <a:effectLst/>
                          <a:latin typeface="Times New Roman" panose="02020603050405020304" pitchFamily="18" charset="0"/>
                          <a:ea typeface="Calibri" panose="020F0502020204030204" pitchFamily="34" charset="0"/>
                          <a:cs typeface="Times New Roman" panose="02020603050405020304" pitchFamily="18" charset="0"/>
                        </a:rPr>
                        <a:t>Колядование</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Овощные</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ярмарки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Сжигания соломенного</a:t>
                      </a:r>
                      <a:r>
                        <a:rPr lang="ru-RU"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чучела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Хоровод вокруг березы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2337127"/>
                  </a:ext>
                </a:extLst>
              </a:tr>
              <a:tr h="349189">
                <a:tc>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6192894"/>
                  </a:ext>
                </a:extLst>
              </a:tr>
              <a:tr h="1047566">
                <a:tc gridSpan="4">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Критерии оценивания : Правильное распределение без ошибок – 2 балла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Одна ошибка – 1 балл</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Две и более ошибок – 0 баллов</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78101457"/>
                  </a:ext>
                </a:extLst>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859" y="4707734"/>
            <a:ext cx="1573212"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712" y="4646432"/>
            <a:ext cx="1575202" cy="1195754"/>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0530" y="4596064"/>
            <a:ext cx="1345232" cy="1211507"/>
          </a:xfrm>
          <a:prstGeom prst="rect">
            <a:avLst/>
          </a:prstGeom>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46" t="9206" r="4719" b="10068"/>
          <a:stretch/>
        </p:blipFill>
        <p:spPr bwMode="auto">
          <a:xfrm>
            <a:off x="4016522" y="4535068"/>
            <a:ext cx="1568155" cy="130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70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07572" y="1096646"/>
            <a:ext cx="10515600" cy="3122658"/>
          </a:xfrm>
        </p:spPr>
        <p:txBody>
          <a:bodyPr>
            <a:normAutofit fontScale="90000"/>
          </a:bodyPr>
          <a:lstStyle/>
          <a:p>
            <a:pPr algn="ctr"/>
            <a:r>
              <a:rPr lang="ru-RU" b="1" dirty="0" smtClean="0">
                <a:solidFill>
                  <a:srgbClr val="FF0000"/>
                </a:solidFill>
              </a:rPr>
              <a:t/>
            </a:r>
            <a:br>
              <a:rPr lang="ru-RU" b="1" dirty="0" smtClean="0">
                <a:solidFill>
                  <a:srgbClr val="FF0000"/>
                </a:solidFill>
              </a:rPr>
            </a:br>
            <a:r>
              <a:rPr lang="ru-RU" b="1" dirty="0" smtClean="0">
                <a:solidFill>
                  <a:srgbClr val="FF0000"/>
                </a:solidFill>
              </a:rPr>
              <a:t>Развитие финансовой грамотности</a:t>
            </a:r>
            <a:br>
              <a:rPr lang="ru-RU" b="1" dirty="0" smtClean="0">
                <a:solidFill>
                  <a:srgbClr val="FF0000"/>
                </a:solidFill>
              </a:rPr>
            </a:br>
            <a:r>
              <a:rPr lang="ru-RU" dirty="0" smtClean="0"/>
              <a:t>Тема</a:t>
            </a:r>
            <a:r>
              <a:rPr lang="ru-RU" dirty="0"/>
              <a:t>: Что такое эмблемы, зачем они нужны. Роль декоративного искусства в жизни человека и общества</a:t>
            </a:r>
            <a:r>
              <a:rPr lang="ru-RU" dirty="0" smtClean="0"/>
              <a:t>.</a:t>
            </a:r>
            <a:br>
              <a:rPr lang="ru-RU" dirty="0" smtClean="0"/>
            </a:br>
            <a:r>
              <a:rPr lang="ru-RU" dirty="0" smtClean="0"/>
              <a:t> 5 </a:t>
            </a:r>
            <a:r>
              <a:rPr lang="ru-RU" dirty="0"/>
              <a:t>класс</a:t>
            </a:r>
            <a:br>
              <a:rPr lang="ru-RU" dirty="0"/>
            </a:br>
            <a:r>
              <a:rPr lang="ru-RU" dirty="0"/>
              <a:t/>
            </a:r>
            <a:br>
              <a:rPr lang="ru-RU" dirty="0"/>
            </a:br>
            <a:endParaRPr lang="ru-RU" b="1" dirty="0">
              <a:solidFill>
                <a:srgbClr val="FF0000"/>
              </a:solidFill>
            </a:endParaRPr>
          </a:p>
        </p:txBody>
      </p:sp>
    </p:spTree>
    <p:extLst>
      <p:ext uri="{BB962C8B-B14F-4D97-AF65-F5344CB8AC3E}">
        <p14:creationId xmlns:p14="http://schemas.microsoft.com/office/powerpoint/2010/main" val="3294207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4503" y="110149"/>
            <a:ext cx="11926388" cy="3893366"/>
          </a:xfrm>
        </p:spPr>
        <p:txBody>
          <a:bodyPr>
            <a:normAutofit/>
          </a:bodyPr>
          <a:lstStyle/>
          <a:p>
            <a:r>
              <a:rPr lang="ru-RU" sz="3200" b="1" dirty="0"/>
              <a:t>Денежные купюры как объект изобразительного </a:t>
            </a:r>
            <a:r>
              <a:rPr lang="ru-RU" sz="3200" b="1" dirty="0" smtClean="0"/>
              <a:t>искусства.</a:t>
            </a:r>
            <a:r>
              <a:rPr lang="ru-RU" sz="3200" dirty="0"/>
              <a:t/>
            </a:r>
            <a:br>
              <a:rPr lang="ru-RU" sz="3200" dirty="0"/>
            </a:br>
            <a:r>
              <a:rPr lang="ru-RU" sz="3200" dirty="0"/>
              <a:t>Перед </a:t>
            </a:r>
            <a:r>
              <a:rPr lang="ru-RU" sz="3200" dirty="0" smtClean="0"/>
              <a:t>вами купюры нашей страны разных городов. Обратите внимание на их </a:t>
            </a:r>
            <a:r>
              <a:rPr lang="ru-RU" sz="3200" dirty="0"/>
              <a:t>внешность. Представьте, что через некоторое время наш город прославиться и его изобразят на банкноте в 10.000 рублей. </a:t>
            </a:r>
            <a:r>
              <a:rPr lang="ru-RU" sz="3200" dirty="0" smtClean="0"/>
              <a:t>Что бы </a:t>
            </a:r>
            <a:r>
              <a:rPr lang="ru-RU" sz="3200" dirty="0"/>
              <a:t>вы нарисовали? </a:t>
            </a:r>
            <a:br>
              <a:rPr lang="ru-RU" sz="3200" dirty="0"/>
            </a:br>
            <a:r>
              <a:rPr lang="ru-RU" sz="3200" b="1" dirty="0"/>
              <a:t>Задание. </a:t>
            </a:r>
            <a:r>
              <a:rPr lang="ru-RU" sz="3200" dirty="0"/>
              <a:t>Создайте эскиз своей банкноты по законам бонистики.</a:t>
            </a:r>
          </a:p>
        </p:txBody>
      </p:sp>
      <p:pic>
        <p:nvPicPr>
          <p:cNvPr id="6" name="Рисунок 5"/>
          <p:cNvPicPr>
            <a:picLocks noChangeAspect="1"/>
          </p:cNvPicPr>
          <p:nvPr/>
        </p:nvPicPr>
        <p:blipFill rotWithShape="1">
          <a:blip r:embed="rId2"/>
          <a:srcRect l="3285" t="6095" r="3715"/>
          <a:stretch/>
        </p:blipFill>
        <p:spPr>
          <a:xfrm>
            <a:off x="7632986" y="3552596"/>
            <a:ext cx="4088752" cy="3096398"/>
          </a:xfrm>
          <a:prstGeom prst="rect">
            <a:avLst/>
          </a:prstGeom>
        </p:spPr>
      </p:pic>
      <p:sp>
        <p:nvSpPr>
          <p:cNvPr id="7" name="Прямоугольник 6"/>
          <p:cNvSpPr/>
          <p:nvPr/>
        </p:nvSpPr>
        <p:spPr>
          <a:xfrm>
            <a:off x="1480004" y="5003089"/>
            <a:ext cx="5508624" cy="646331"/>
          </a:xfrm>
          <a:prstGeom prst="rect">
            <a:avLst/>
          </a:prstGeom>
        </p:spPr>
        <p:txBody>
          <a:bodyPr wrap="none">
            <a:spAutoFit/>
          </a:bodyPr>
          <a:lstStyle/>
          <a:p>
            <a:r>
              <a:rPr lang="ru-RU" sz="3600" b="1" dirty="0">
                <a:solidFill>
                  <a:srgbClr val="FF0000"/>
                </a:solidFill>
                <a:latin typeface="Times New Roman" panose="02020603050405020304" pitchFamily="18" charset="0"/>
                <a:ea typeface="Times New Roman" panose="02020603050405020304" pitchFamily="18" charset="0"/>
              </a:rPr>
              <a:t>Финансовая грамотность</a:t>
            </a:r>
            <a:endParaRPr lang="ru-RU" sz="3600" b="1" dirty="0">
              <a:solidFill>
                <a:srgbClr val="FF0000"/>
              </a:solidFill>
            </a:endParaRPr>
          </a:p>
        </p:txBody>
      </p:sp>
    </p:spTree>
    <p:extLst>
      <p:ext uri="{BB962C8B-B14F-4D97-AF65-F5344CB8AC3E}">
        <p14:creationId xmlns:p14="http://schemas.microsoft.com/office/powerpoint/2010/main" val="744515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4" y="738404"/>
            <a:ext cx="11665132" cy="5688522"/>
          </a:xfrm>
        </p:spPr>
        <p:txBody>
          <a:bodyPr>
            <a:normAutofit fontScale="90000"/>
          </a:bodyPr>
          <a:lstStyle/>
          <a:p>
            <a:r>
              <a:rPr lang="ru-RU" sz="2400" dirty="0" smtClean="0"/>
              <a:t>Тема урока: </a:t>
            </a:r>
            <a:r>
              <a:rPr lang="ru-RU" sz="2400" b="1" dirty="0" smtClean="0"/>
              <a:t>Современное </a:t>
            </a:r>
            <a:r>
              <a:rPr lang="ru-RU" sz="2400" b="1" dirty="0"/>
              <a:t>повседневное декоративное искусство. Что такое дизайн</a:t>
            </a:r>
            <a:r>
              <a:rPr lang="ru-RU" sz="2400" b="1" dirty="0" smtClean="0"/>
              <a:t>.</a:t>
            </a:r>
            <a:br>
              <a:rPr lang="ru-RU" sz="2400" b="1" dirty="0" smtClean="0"/>
            </a:br>
            <a:r>
              <a:rPr lang="ru-RU" sz="2400" b="1" dirty="0" smtClean="0"/>
              <a:t>«Парта будущего».</a:t>
            </a:r>
            <a:br>
              <a:rPr lang="ru-RU" sz="2400" b="1" dirty="0" smtClean="0"/>
            </a:br>
            <a:r>
              <a:rPr lang="ru-RU" sz="2400" b="1" dirty="0" smtClean="0"/>
              <a:t>Прочитайте текст. </a:t>
            </a:r>
            <a:r>
              <a:rPr lang="ru-RU" sz="2400" dirty="0" smtClean="0"/>
              <a:t/>
            </a:r>
            <a:br>
              <a:rPr lang="ru-RU" sz="2400" dirty="0" smtClean="0"/>
            </a:br>
            <a:r>
              <a:rPr lang="ru-RU" sz="1800" dirty="0" smtClean="0"/>
              <a:t>Парты </a:t>
            </a:r>
            <a:r>
              <a:rPr lang="ru-RU" sz="1800" dirty="0"/>
              <a:t>есть в каждой школе. Но они не всегда были такими. И, конечно, будут еще меняться. Как вы думаете, какой может стать школьная парта в будущем? Как можно усовершенствовать парту, чтобы появились новые функции, дополнительные возможности ее использования? Проявите свое воображение. </a:t>
            </a:r>
            <a:r>
              <a:rPr lang="ru-RU" sz="1800" dirty="0" smtClean="0"/>
              <a:t/>
            </a:r>
            <a:br>
              <a:rPr lang="ru-RU" sz="1800" dirty="0" smtClean="0"/>
            </a:br>
            <a:r>
              <a:rPr lang="ru-RU" sz="1800" dirty="0" smtClean="0"/>
              <a:t>Желаю </a:t>
            </a:r>
            <a:r>
              <a:rPr lang="ru-RU" sz="1800" dirty="0"/>
              <a:t>удачи! </a:t>
            </a:r>
            <a:r>
              <a:rPr lang="ru-RU" sz="1800" dirty="0" smtClean="0"/>
              <a:t/>
            </a:r>
            <a:br>
              <a:rPr lang="ru-RU" sz="1800" dirty="0" smtClean="0"/>
            </a:br>
            <a:r>
              <a:rPr lang="ru-RU" sz="1800" dirty="0" smtClean="0"/>
              <a:t>Задание. </a:t>
            </a:r>
            <a:br>
              <a:rPr lang="ru-RU" sz="1800" dirty="0" smtClean="0"/>
            </a:br>
            <a:r>
              <a:rPr lang="ru-RU" sz="1800" dirty="0" smtClean="0"/>
              <a:t>Предложите </a:t>
            </a:r>
            <a:r>
              <a:rPr lang="ru-RU" sz="1800" dirty="0"/>
              <a:t>три различных изменения, при помощи которых можно было бы усовершенствовать школьную парту и расширить возможности ее использования в учебных целях. </a:t>
            </a:r>
            <a:r>
              <a:rPr lang="ru-RU" sz="1800" dirty="0" smtClean="0"/>
              <a:t/>
            </a:r>
            <a:br>
              <a:rPr lang="ru-RU" sz="1800" dirty="0" smtClean="0"/>
            </a:br>
            <a:r>
              <a:rPr lang="ru-RU" sz="1800" dirty="0" smtClean="0"/>
              <a:t>Основное </a:t>
            </a:r>
            <a:r>
              <a:rPr lang="ru-RU" sz="1800" dirty="0"/>
              <a:t>назначение парты как рабочего места ученика должно быть сохранено. </a:t>
            </a:r>
            <a:r>
              <a:rPr lang="ru-RU" sz="1800" dirty="0" smtClean="0"/>
              <a:t/>
            </a:r>
            <a:br>
              <a:rPr lang="ru-RU" sz="1800" dirty="0" smtClean="0"/>
            </a:br>
            <a:r>
              <a:rPr lang="ru-RU" sz="1800" dirty="0" smtClean="0"/>
              <a:t>Запишите </a:t>
            </a:r>
            <a:r>
              <a:rPr lang="ru-RU" sz="1800" dirty="0"/>
              <a:t>свои предложения. </a:t>
            </a:r>
            <a:r>
              <a:rPr lang="ru-RU" sz="1800" dirty="0" smtClean="0"/>
              <a:t/>
            </a:r>
            <a:br>
              <a:rPr lang="ru-RU" sz="1800" dirty="0" smtClean="0"/>
            </a:br>
            <a:r>
              <a:rPr lang="ru-RU" sz="1800" dirty="0" smtClean="0"/>
              <a:t>Усовершенствование 1</a:t>
            </a:r>
            <a:r>
              <a:rPr lang="ru-RU" sz="1800" dirty="0"/>
              <a:t>: __________ </a:t>
            </a:r>
            <a:r>
              <a:rPr lang="ru-RU" sz="1800" dirty="0" smtClean="0"/>
              <a:t/>
            </a:r>
            <a:br>
              <a:rPr lang="ru-RU" sz="1800" dirty="0" smtClean="0"/>
            </a:br>
            <a:r>
              <a:rPr lang="ru-RU" sz="1800" dirty="0" smtClean="0"/>
              <a:t>Усовершенствование </a:t>
            </a:r>
            <a:r>
              <a:rPr lang="ru-RU" sz="1800" dirty="0"/>
              <a:t>2: __________ </a:t>
            </a:r>
            <a:r>
              <a:rPr lang="ru-RU" sz="1800" dirty="0" smtClean="0"/>
              <a:t/>
            </a:r>
            <a:br>
              <a:rPr lang="ru-RU" sz="1800" dirty="0" smtClean="0"/>
            </a:br>
            <a:r>
              <a:rPr lang="ru-RU" sz="1800" dirty="0" smtClean="0"/>
              <a:t>Усовершенствование </a:t>
            </a:r>
            <a:r>
              <a:rPr lang="ru-RU" sz="1800" dirty="0"/>
              <a:t>3: __________ </a:t>
            </a:r>
            <a:r>
              <a:rPr lang="ru-RU" sz="1800" dirty="0" smtClean="0"/>
              <a:t/>
            </a:r>
            <a:br>
              <a:rPr lang="ru-RU" sz="1800" dirty="0" smtClean="0"/>
            </a:br>
            <a:r>
              <a:rPr lang="ru-RU" sz="1800" dirty="0" smtClean="0"/>
              <a:t>Выберите </a:t>
            </a:r>
            <a:r>
              <a:rPr lang="ru-RU" sz="1800" dirty="0"/>
              <a:t>среди своих усовершенствований самое полезное, интересное и оригинальное. Оно должно сохранять основное назначение парты как рабочего места ученика, но расширить возможности использования парты в процессе учения. Вы можете предложить и новую, 4-ю идею.  </a:t>
            </a:r>
            <a:r>
              <a:rPr lang="ru-RU" sz="1800" dirty="0" smtClean="0"/>
              <a:t/>
            </a:r>
            <a:br>
              <a:rPr lang="ru-RU" sz="1800" dirty="0" smtClean="0"/>
            </a:br>
            <a:r>
              <a:rPr lang="ru-RU" sz="1800" dirty="0"/>
              <a:t/>
            </a:r>
            <a:br>
              <a:rPr lang="ru-RU" sz="1800" dirty="0"/>
            </a:br>
            <a:r>
              <a:rPr lang="ru-RU" sz="1800" dirty="0" smtClean="0"/>
              <a:t>В </a:t>
            </a:r>
            <a:r>
              <a:rPr lang="ru-RU" sz="1800" dirty="0"/>
              <a:t>таких заданиях критерии правильно/неправильно очень эфемерны: можно дать верный ответ, но не прокомментировать его — в таком случае высший балл ожидать не стоит. Не растолковывайте детям задания: пусть ученики поймут, как важно читать инструкцию. Если они решили преобразить парту, скажем, в качели — пусть это будет опытом их читательской грамотности. Дети сами должны увидеть, как важно правильно понимать смысл задания и внимательно прочитывать тексты.</a:t>
            </a:r>
            <a:br>
              <a:rPr lang="ru-RU" sz="1800" dirty="0"/>
            </a:br>
            <a:r>
              <a:rPr lang="ru-RU" sz="1800" dirty="0"/>
              <a:t/>
            </a:r>
            <a:br>
              <a:rPr lang="ru-RU" sz="1800" dirty="0"/>
            </a:br>
            <a:r>
              <a:rPr lang="ru-RU" sz="1800" dirty="0" smtClean="0"/>
              <a:t> </a:t>
            </a:r>
            <a:endParaRPr lang="ru-RU" sz="1800" dirty="0"/>
          </a:p>
        </p:txBody>
      </p:sp>
      <p:sp>
        <p:nvSpPr>
          <p:cNvPr id="3" name="Прямоугольник 2"/>
          <p:cNvSpPr/>
          <p:nvPr/>
        </p:nvSpPr>
        <p:spPr>
          <a:xfrm>
            <a:off x="3613315" y="0"/>
            <a:ext cx="8688276" cy="523220"/>
          </a:xfrm>
          <a:prstGeom prst="rect">
            <a:avLst/>
          </a:prstGeom>
        </p:spPr>
        <p:txBody>
          <a:bodyPr wrap="none">
            <a:spAutoFit/>
          </a:bodyPr>
          <a:lstStyle/>
          <a:p>
            <a:pPr lvl="0"/>
            <a:r>
              <a:rPr lang="ru-RU" sz="2800" b="1" dirty="0">
                <a:solidFill>
                  <a:srgbClr val="FF0000"/>
                </a:solidFill>
                <a:latin typeface="Times New Roman" panose="02020603050405020304" pitchFamily="18" charset="0"/>
                <a:cs typeface="Times New Roman" panose="02020603050405020304" pitchFamily="18" charset="0"/>
              </a:rPr>
              <a:t>Креативное </a:t>
            </a:r>
            <a:r>
              <a:rPr lang="ru-RU" sz="2800" b="1" dirty="0" smtClean="0">
                <a:solidFill>
                  <a:srgbClr val="FF0000"/>
                </a:solidFill>
                <a:latin typeface="Times New Roman" panose="02020603050405020304" pitchFamily="18" charset="0"/>
                <a:cs typeface="Times New Roman" panose="02020603050405020304" pitchFamily="18" charset="0"/>
              </a:rPr>
              <a:t>мышление и читательская грамотность</a:t>
            </a:r>
            <a:endParaRPr lang="ru-RU"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12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677138"/>
          </a:xfrm>
        </p:spPr>
        <p:txBody>
          <a:bodyPr>
            <a:normAutofit/>
          </a:bodyPr>
          <a:lstStyle/>
          <a:p>
            <a:pPr algn="ctr"/>
            <a:r>
              <a:rPr lang="ru-RU" dirty="0" smtClean="0">
                <a:solidFill>
                  <a:srgbClr val="FF0000"/>
                </a:solidFill>
              </a:rPr>
              <a:t/>
            </a:r>
            <a:br>
              <a:rPr lang="ru-RU" dirty="0" smtClean="0">
                <a:solidFill>
                  <a:srgbClr val="FF0000"/>
                </a:solidFill>
              </a:rPr>
            </a:br>
            <a:r>
              <a:rPr lang="ru-RU" dirty="0" smtClean="0"/>
              <a:t>Тема урока: </a:t>
            </a:r>
            <a:r>
              <a:rPr lang="ru-RU" b="1" dirty="0" smtClean="0"/>
              <a:t>«Украшения в жизни древних обществ. Роль декоративного искусства в эпоху Древнего Египта».</a:t>
            </a:r>
            <a:endParaRPr lang="ru-RU" b="1" dirty="0"/>
          </a:p>
        </p:txBody>
      </p:sp>
    </p:spTree>
    <p:extLst>
      <p:ext uri="{BB962C8B-B14F-4D97-AF65-F5344CB8AC3E}">
        <p14:creationId xmlns:p14="http://schemas.microsoft.com/office/powerpoint/2010/main" val="338284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383" y="365125"/>
            <a:ext cx="11704320" cy="6231618"/>
          </a:xfrm>
        </p:spPr>
        <p:txBody>
          <a:bodyPr>
            <a:noAutofit/>
          </a:bodyPr>
          <a:lstStyle/>
          <a:p>
            <a:r>
              <a:rPr lang="ru-RU" sz="3200" b="1" dirty="0" smtClean="0"/>
              <a:t>Виды заданий, направленных на формирование функциональной грамотности на уроках изобразительного искусства:</a:t>
            </a:r>
            <a:br>
              <a:rPr lang="ru-RU" sz="3200" b="1" dirty="0" smtClean="0"/>
            </a:br>
            <a:r>
              <a:rPr lang="ru-RU" sz="3200" b="1" dirty="0" smtClean="0"/>
              <a:t>-</a:t>
            </a:r>
            <a:r>
              <a:rPr lang="ru-RU" sz="3200" dirty="0" smtClean="0"/>
              <a:t>Владение способом стилизации (упрощения) сложной формы</a:t>
            </a:r>
            <a:br>
              <a:rPr lang="ru-RU" sz="3200" dirty="0" smtClean="0"/>
            </a:br>
            <a:r>
              <a:rPr lang="ru-RU" sz="3200" dirty="0" smtClean="0"/>
              <a:t>-Применение полученных знаний и способов изображение сложной формы</a:t>
            </a:r>
            <a:br>
              <a:rPr lang="ru-RU" sz="3200" dirty="0" smtClean="0"/>
            </a:br>
            <a:r>
              <a:rPr lang="ru-RU" sz="3200" dirty="0" smtClean="0"/>
              <a:t>-Выявление основных визуальных характеристик предметов, самоанализ</a:t>
            </a:r>
            <a:br>
              <a:rPr lang="ru-RU" sz="3200" dirty="0" smtClean="0"/>
            </a:br>
            <a:r>
              <a:rPr lang="ru-RU" sz="3200" dirty="0" smtClean="0"/>
              <a:t>-Нахождение ошибок в изображении</a:t>
            </a:r>
            <a:br>
              <a:rPr lang="ru-RU" sz="3200" dirty="0" smtClean="0"/>
            </a:br>
            <a:r>
              <a:rPr lang="ru-RU" sz="3200" dirty="0" smtClean="0"/>
              <a:t>-Опыт работы в роли эксперта</a:t>
            </a:r>
            <a:br>
              <a:rPr lang="ru-RU" sz="3200" dirty="0" smtClean="0"/>
            </a:br>
            <a:r>
              <a:rPr lang="ru-RU" sz="3200" dirty="0" smtClean="0"/>
              <a:t>-Выявление критерий оценивания</a:t>
            </a:r>
            <a:br>
              <a:rPr lang="ru-RU" sz="3200" dirty="0" smtClean="0"/>
            </a:br>
            <a:r>
              <a:rPr lang="ru-RU" sz="3200" dirty="0" smtClean="0"/>
              <a:t>-Практическая работа по предложенной инструкции</a:t>
            </a:r>
            <a:br>
              <a:rPr lang="ru-RU" sz="3200" dirty="0" smtClean="0"/>
            </a:br>
            <a:endParaRPr lang="ru-RU" sz="3200" dirty="0"/>
          </a:p>
        </p:txBody>
      </p:sp>
    </p:spTree>
    <p:extLst>
      <p:ext uri="{BB962C8B-B14F-4D97-AF65-F5344CB8AC3E}">
        <p14:creationId xmlns:p14="http://schemas.microsoft.com/office/powerpoint/2010/main" val="2557612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826669"/>
          </a:xfrm>
        </p:spPr>
        <p:txBody>
          <a:bodyPr>
            <a:noAutofit/>
          </a:bodyPr>
          <a:lstStyle/>
          <a:p>
            <a:pPr algn="ctr"/>
            <a:r>
              <a:rPr lang="ru-RU" sz="3200" b="1" dirty="0" smtClean="0">
                <a:solidFill>
                  <a:schemeClr val="accent2">
                    <a:lumMod val="75000"/>
                  </a:schemeClr>
                </a:solidFill>
              </a:rPr>
              <a:t>Комплексное задание</a:t>
            </a:r>
            <a:br>
              <a:rPr lang="ru-RU" sz="3200" b="1" dirty="0" smtClean="0">
                <a:solidFill>
                  <a:schemeClr val="accent2">
                    <a:lumMod val="75000"/>
                  </a:schemeClr>
                </a:solidFill>
              </a:rPr>
            </a:br>
            <a:r>
              <a:rPr lang="ru-RU" sz="3200" b="1" dirty="0" smtClean="0"/>
              <a:t> «Освоение приемов выразительного изображения украшений Древнего Египта».  (3 задания).</a:t>
            </a:r>
            <a:br>
              <a:rPr lang="ru-RU" sz="3200" b="1" dirty="0" smtClean="0"/>
            </a:br>
            <a:r>
              <a:rPr lang="ru-RU" sz="3200" b="1" dirty="0" smtClean="0"/>
              <a:t/>
            </a:r>
            <a:br>
              <a:rPr lang="ru-RU" sz="3200" b="1" dirty="0" smtClean="0"/>
            </a:br>
            <a:r>
              <a:rPr lang="ru-RU" sz="3200" b="1" dirty="0" smtClean="0"/>
              <a:t>Прочитайте текст и выполните задания 1-3.</a:t>
            </a:r>
            <a:br>
              <a:rPr lang="ru-RU" sz="3200" b="1" dirty="0" smtClean="0"/>
            </a:br>
            <a:r>
              <a:rPr lang="ru-RU" sz="3200" dirty="0" smtClean="0"/>
              <a:t>Основным ремеслом Древнего Египта было ювелирное искусство. Египтяне верили, что драгоценности несут определённый магический смысл.</a:t>
            </a:r>
            <a:br>
              <a:rPr lang="ru-RU" sz="3200" dirty="0" smtClean="0"/>
            </a:br>
            <a:r>
              <a:rPr lang="ru-RU" sz="3200" dirty="0" smtClean="0"/>
              <a:t>Основными украшениями были: подвески, ожерелья, браслеты, серьги. На них можно увидеть знаки- обереги, древние символы богов и царей, вы строенные в узор с символическим значением.</a:t>
            </a:r>
            <a:br>
              <a:rPr lang="ru-RU" sz="3200" dirty="0" smtClean="0"/>
            </a:br>
            <a:endParaRPr lang="ru-RU" sz="3200" dirty="0"/>
          </a:p>
        </p:txBody>
      </p:sp>
    </p:spTree>
    <p:extLst>
      <p:ext uri="{BB962C8B-B14F-4D97-AF65-F5344CB8AC3E}">
        <p14:creationId xmlns:p14="http://schemas.microsoft.com/office/powerpoint/2010/main" val="387686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34077" y="571345"/>
            <a:ext cx="11039170" cy="3491201"/>
          </a:xfrm>
          <a:prstGeom prst="rect">
            <a:avLst/>
          </a:prstGeom>
        </p:spPr>
      </p:pic>
      <p:pic>
        <p:nvPicPr>
          <p:cNvPr id="5" name="Рисунок 4"/>
          <p:cNvPicPr>
            <a:picLocks noChangeAspect="1"/>
          </p:cNvPicPr>
          <p:nvPr/>
        </p:nvPicPr>
        <p:blipFill>
          <a:blip r:embed="rId3"/>
          <a:stretch>
            <a:fillRect/>
          </a:stretch>
        </p:blipFill>
        <p:spPr>
          <a:xfrm>
            <a:off x="412741" y="4062546"/>
            <a:ext cx="10142048" cy="2578866"/>
          </a:xfrm>
          <a:prstGeom prst="rect">
            <a:avLst/>
          </a:prstGeom>
        </p:spPr>
      </p:pic>
      <p:sp>
        <p:nvSpPr>
          <p:cNvPr id="2" name="Прямоугольник 1"/>
          <p:cNvSpPr/>
          <p:nvPr/>
        </p:nvSpPr>
        <p:spPr>
          <a:xfrm>
            <a:off x="6976859" y="48125"/>
            <a:ext cx="4688528" cy="523220"/>
          </a:xfrm>
          <a:prstGeom prst="rect">
            <a:avLst/>
          </a:prstGeom>
        </p:spPr>
        <p:txBody>
          <a:bodyPr wrap="none">
            <a:spAutoFit/>
          </a:bodyPr>
          <a:lstStyle/>
          <a:p>
            <a:r>
              <a:rPr lang="ru-RU" sz="2800" dirty="0">
                <a:solidFill>
                  <a:srgbClr val="FF0000"/>
                </a:solidFill>
                <a:latin typeface="Times New Roman" panose="02020603050405020304" pitchFamily="18" charset="0"/>
                <a:cs typeface="Times New Roman" panose="02020603050405020304" pitchFamily="18" charset="0"/>
              </a:rPr>
              <a:t>Математическая грамотность</a:t>
            </a:r>
          </a:p>
        </p:txBody>
      </p:sp>
    </p:spTree>
    <p:extLst>
      <p:ext uri="{BB962C8B-B14F-4D97-AF65-F5344CB8AC3E}">
        <p14:creationId xmlns:p14="http://schemas.microsoft.com/office/powerpoint/2010/main" val="2170983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748" y="1311075"/>
            <a:ext cx="11661828" cy="1077218"/>
          </a:xfrm>
          <a:prstGeom prst="rect">
            <a:avLst/>
          </a:prstGeom>
        </p:spPr>
        <p:txBody>
          <a:bodyPr wrap="square">
            <a:spAutoFit/>
          </a:bodyPr>
          <a:lstStyle/>
          <a:p>
            <a:r>
              <a:rPr lang="ru-RU" sz="3200" dirty="0" smtClean="0">
                <a:latin typeface="Times New Roman" panose="02020603050405020304" pitchFamily="18" charset="0"/>
                <a:cs typeface="Times New Roman" panose="02020603050405020304" pitchFamily="18" charset="0"/>
              </a:rPr>
              <a:t>Б) Проанализируй приведенные здесь изображение украшений и переведи их в схематические изображения, в 1 этап:</a:t>
            </a:r>
            <a:endParaRPr lang="ru-RU" sz="32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409628" y="3042301"/>
            <a:ext cx="4278440" cy="1477447"/>
          </a:xfrm>
          <a:prstGeom prst="rect">
            <a:avLst/>
          </a:prstGeom>
        </p:spPr>
      </p:pic>
      <p:pic>
        <p:nvPicPr>
          <p:cNvPr id="6" name="Рисунок 5"/>
          <p:cNvPicPr>
            <a:picLocks noChangeAspect="1"/>
          </p:cNvPicPr>
          <p:nvPr/>
        </p:nvPicPr>
        <p:blipFill rotWithShape="1">
          <a:blip r:embed="rId3"/>
          <a:srcRect l="23254"/>
          <a:stretch/>
        </p:blipFill>
        <p:spPr>
          <a:xfrm>
            <a:off x="5956662" y="3042300"/>
            <a:ext cx="3625305" cy="1477447"/>
          </a:xfrm>
          <a:prstGeom prst="rect">
            <a:avLst/>
          </a:prstGeom>
        </p:spPr>
      </p:pic>
      <p:sp>
        <p:nvSpPr>
          <p:cNvPr id="7" name="Прямоугольник 6"/>
          <p:cNvSpPr/>
          <p:nvPr/>
        </p:nvSpPr>
        <p:spPr>
          <a:xfrm>
            <a:off x="6976859" y="48125"/>
            <a:ext cx="4688528" cy="523220"/>
          </a:xfrm>
          <a:prstGeom prst="rect">
            <a:avLst/>
          </a:prstGeom>
        </p:spPr>
        <p:txBody>
          <a:bodyPr wrap="none">
            <a:spAutoFit/>
          </a:bodyPr>
          <a:lstStyle/>
          <a:p>
            <a:r>
              <a:rPr lang="ru-RU" sz="2800" dirty="0">
                <a:solidFill>
                  <a:srgbClr val="FF0000"/>
                </a:solidFill>
                <a:latin typeface="Times New Roman" panose="02020603050405020304" pitchFamily="18" charset="0"/>
                <a:cs typeface="Times New Roman" panose="02020603050405020304" pitchFamily="18" charset="0"/>
              </a:rPr>
              <a:t>Математическая грамотность</a:t>
            </a:r>
          </a:p>
        </p:txBody>
      </p:sp>
    </p:spTree>
    <p:extLst>
      <p:ext uri="{BB962C8B-B14F-4D97-AF65-F5344CB8AC3E}">
        <p14:creationId xmlns:p14="http://schemas.microsoft.com/office/powerpoint/2010/main" val="309353891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719</Words>
  <Application>Microsoft Office PowerPoint</Application>
  <PresentationFormat>Широкоэкранный</PresentationFormat>
  <Paragraphs>212</Paragraphs>
  <Slides>33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33</vt:i4>
      </vt:variant>
    </vt:vector>
  </HeadingPairs>
  <TitlesOfParts>
    <vt:vector size="39" baseType="lpstr">
      <vt:lpstr>Arial</vt:lpstr>
      <vt:lpstr>Calibri</vt:lpstr>
      <vt:lpstr>Calibri Light</vt:lpstr>
      <vt:lpstr>Times New Roman</vt:lpstr>
      <vt:lpstr>YS Text</vt:lpstr>
      <vt:lpstr>Тема Office</vt:lpstr>
      <vt:lpstr>Задания на развитие функциональной грамотности на уроках изобразительного искусства. </vt:lpstr>
      <vt:lpstr>Задание на формирование функциональной грамотности на уроке изобразительного искусства.  5 класс.</vt:lpstr>
      <vt:lpstr>Тема урока: О чем рассказывают гербы. Задание 1. Выберите верное определение и подчеркните его: А) геральдика – наука о денежных знаках; Б) геральдика – наука о гербах и их прочтении; В) геральдика – наука о марках. Задание 2. Рассмотрите фигуры и напишите во второй колонке, какие фигуры являются геральдическими, а какие - негеральдическими.</vt:lpstr>
      <vt:lpstr>Тема урока: Современное повседневное декоративное искусство. Что такое дизайн. «Парта будущего». Прочитайте текст.  Парты есть в каждой школе. Но они не всегда были такими. И, конечно, будут еще меняться. Как вы думаете, какой может стать школьная парта в будущем? Как можно усовершенствовать парту, чтобы появились новые функции, дополнительные возможности ее использования? Проявите свое воображение.  Желаю удачи!  Задание.  Предложите три различных изменения, при помощи которых можно было бы усовершенствовать школьную парту и расширить возможности ее использования в учебных целях.  Основное назначение парты как рабочего места ученика должно быть сохранено.  Запишите свои предложения.  Усовершенствование 1: __________  Усовершенствование 2: __________  Усовершенствование 3: __________  Выберите среди своих усовершенствований самое полезное, интересное и оригинальное. Оно должно сохранять основное назначение парты как рабочего места ученика, но расширить возможности использования парты в процессе учения. Вы можете предложить и новую, 4-ю идею.    В таких заданиях критерии правильно/неправильно очень эфемерны: можно дать верный ответ, но не прокомментировать его — в таком случае высший балл ожидать не стоит. Не растолковывайте детям задания: пусть ученики поймут, как важно читать инструкцию. Если они решили преобразить парту, скажем, в качели — пусть это будет опытом их читательской грамотности. Дети сами должны увидеть, как важно правильно понимать смысл задания и внимательно прочитывать тексты.   </vt:lpstr>
      <vt:lpstr> Тема урока: «Украшения в жизни древних обществ. Роль декоративного искусства в эпоху Древнего Египта».</vt:lpstr>
      <vt:lpstr>Виды заданий, направленных на формирование функциональной грамотности на уроках изобразительного искусства: -Владение способом стилизации (упрощения) сложной формы -Применение полученных знаний и способов изображение сложной формы -Выявление основных визуальных характеристик предметов, самоанализ -Нахождение ошибок в изображении -Опыт работы в роли эксперта -Выявление критерий оценивания -Практическая работа по предложенной инструкции </vt:lpstr>
      <vt:lpstr>Комплексное задание  «Освоение приемов выразительного изображения украшений Древнего Египта».  (3 задания).  Прочитайте текст и выполните задания 1-3. Основным ремеслом Древнего Египта было ювелирное искусство. Египтяне верили, что драгоценности несут определённый магический смысл. Основными украшениями были: подвески, ожерелья, браслеты, серьги. На них можно увидеть знаки- обереги, древние символы богов и царей, вы строенные в узор с символическим значением.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5 класс Тема: Греческая керамика. Вазопись.</vt:lpstr>
      <vt:lpstr>Сформулируйте тему урока.  О чем пойдет речь?</vt:lpstr>
      <vt:lpstr>Презентация PowerPoint</vt:lpstr>
      <vt:lpstr>ВСТАВЬТЕ ПРОПУЩЕННОЕ СЛОВО    и любой предмет, какой бы то ни было формы, можно разложить на сумму основных _____________фигур – треугольников, кругов и овалов </vt:lpstr>
      <vt:lpstr>Презентация PowerPoint</vt:lpstr>
      <vt:lpstr>Презентация PowerPoint</vt:lpstr>
      <vt:lpstr>Презентация PowerPoint</vt:lpstr>
      <vt:lpstr>Задание № 1. Найдите в стихотворении фразы, характеризующие греческие вазы. Ответ: </vt:lpstr>
      <vt:lpstr>Задание № 3. Написать синквейн: 1.Существительное (придумайте название стихотворения) (вазы) 2. два прилагательных (краснофигурные, чернофигурные) 3. три глагола (разминать, обжигать, расписывать) 4. фраза (Крупнейшая в мире коллекция ваз) 5. Существительное синоним первому существительному (керамика)  Ответ: </vt:lpstr>
      <vt:lpstr>  Задание № 4: Практическая работа                                                                                                                              1.Придумайте форму для будущей вазы.                                                                                    2.Решите, для чего она могла бы служить.                                                                        3.Придумайте сюжет для ее украшения.                                                                       4.В своей работе используйте два цвета (красный или оранжевый, черный). </vt:lpstr>
      <vt:lpstr>Работы учащихся:</vt:lpstr>
      <vt:lpstr>Развитие глобальной компетенции Тема: Народные праздничные обряды.  5 класс  </vt:lpstr>
      <vt:lpstr>  Задание 1. Какой святочный обряд соответствует картинке</vt:lpstr>
      <vt:lpstr>Правильный ответ</vt:lpstr>
      <vt:lpstr>Задание 2. Какое дерево символизирует праздник?</vt:lpstr>
      <vt:lpstr>Правильный ответ</vt:lpstr>
      <vt:lpstr>Задание 3. Какой праздник соответствует обряду на картинке слева. Найди соответствие</vt:lpstr>
      <vt:lpstr>Карта самооценивания к Заданию № 3 Какой обряд на картинке соответствует празднику?</vt:lpstr>
      <vt:lpstr> Развитие финансовой грамотности Тема: Что такое эмблемы, зачем они нужны. Роль декоративного искусства в жизни человека и общества.  5 класс  </vt:lpstr>
      <vt:lpstr>Денежные купюры как объект изобразительного искусства. Перед вами купюры нашей страны разных городов. Обратите внимание на их внешность. Представьте, что через некоторое время наш город прославиться и его изобразят на банкноте в 10.000 рублей. Что бы вы нарисовали?  Задание. Создайте эскиз своей банкноты по законам бонистики.</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Развитие креативного мышления на уроках изобразительного искусства.</dc:title>
  <dc:creator>Пользователь Windows</dc:creator>
  <cp:lastModifiedBy>Пользователь Windows</cp:lastModifiedBy>
  <cp:revision>33</cp:revision>
  <dcterms:created xsi:type="dcterms:W3CDTF">2021-12-26T05:27:59Z</dcterms:created>
  <dcterms:modified xsi:type="dcterms:W3CDTF">2022-10-27T15:39:01Z</dcterms:modified>
</cp:coreProperties>
</file>