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1" r:id="rId1"/>
  </p:sldMasterIdLst>
  <p:sldIdLst>
    <p:sldId id="256" r:id="rId2"/>
    <p:sldId id="257" r:id="rId3"/>
    <p:sldId id="274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61" r:id="rId18"/>
    <p:sldId id="273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-93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24406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43217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74317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1843029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37797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18626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587001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829276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156811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0363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85492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1196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83944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497074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25323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70683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2945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308326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0" cstate="print">
            <a:alphaModFix amt="7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087EBD23-AA4F-4BF8-8BFB-7030114FAADD}" type="datetimeFigureOut">
              <a:rPr lang="ru-RU" smtClean="0"/>
              <a:pPr/>
              <a:t>20.12.2021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C391A5D-0664-4D48-9F52-8FADFC63AD9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792890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87" r:id="rId6"/>
    <p:sldLayoutId id="2147483788" r:id="rId7"/>
    <p:sldLayoutId id="2147483789" r:id="rId8"/>
    <p:sldLayoutId id="2147483790" r:id="rId9"/>
    <p:sldLayoutId id="2147483791" r:id="rId10"/>
    <p:sldLayoutId id="2147483792" r:id="rId11"/>
    <p:sldLayoutId id="2147483793" r:id="rId12"/>
    <p:sldLayoutId id="2147483794" r:id="rId13"/>
    <p:sldLayoutId id="2147483795" r:id="rId14"/>
    <p:sldLayoutId id="2147483796" r:id="rId15"/>
    <p:sldLayoutId id="2147483797" r:id="rId16"/>
    <p:sldLayoutId id="2147483798" r:id="rId17"/>
    <p:sldLayoutId id="2147483799" r:id="rId18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6.jpe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7.jpe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0.jpe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33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5.gif"/><Relationship Id="rId5" Type="http://schemas.openxmlformats.org/officeDocument/2006/relationships/image" Target="../media/image34.png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6.jpeg"/><Relationship Id="rId4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18.xml"/><Relationship Id="rId18" Type="http://schemas.microsoft.com/office/2007/relationships/hdphoto" Target="../media/hdphoto2.wdp"/><Relationship Id="rId26" Type="http://schemas.openxmlformats.org/officeDocument/2006/relationships/slide" Target="slide12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slide" Target="slide17.xml"/><Relationship Id="rId25" Type="http://schemas.openxmlformats.org/officeDocument/2006/relationships/image" Target="../media/image11.png"/><Relationship Id="rId2" Type="http://schemas.openxmlformats.org/officeDocument/2006/relationships/slide" Target="slide4.xml"/><Relationship Id="rId20" Type="http://schemas.openxmlformats.org/officeDocument/2006/relationships/image" Target="../media/image8.png"/><Relationship Id="rId29" Type="http://schemas.openxmlformats.org/officeDocument/2006/relationships/image" Target="../media/image13.png"/><Relationship Id="rId1" Type="http://schemas.openxmlformats.org/officeDocument/2006/relationships/slideLayout" Target="../slideLayouts/slideLayout18.xml"/><Relationship Id="rId6" Type="http://schemas.openxmlformats.org/officeDocument/2006/relationships/slide" Target="slide9.xml"/><Relationship Id="rId11" Type="http://schemas.openxmlformats.org/officeDocument/2006/relationships/slide" Target="slide16.xml"/><Relationship Id="rId24" Type="http://schemas.openxmlformats.org/officeDocument/2006/relationships/image" Target="../media/image10.jpeg"/><Relationship Id="rId5" Type="http://schemas.openxmlformats.org/officeDocument/2006/relationships/slide" Target="slide5.xml"/><Relationship Id="rId15" Type="http://schemas.openxmlformats.org/officeDocument/2006/relationships/image" Target="../media/image6.png"/><Relationship Id="rId23" Type="http://schemas.openxmlformats.org/officeDocument/2006/relationships/image" Target="../media/image9.png"/><Relationship Id="rId28" Type="http://schemas.openxmlformats.org/officeDocument/2006/relationships/slide" Target="slide13.xml"/><Relationship Id="rId10" Type="http://schemas.openxmlformats.org/officeDocument/2006/relationships/slide" Target="slide15.xml"/><Relationship Id="rId19" Type="http://schemas.openxmlformats.org/officeDocument/2006/relationships/image" Target="../media/image7.png"/><Relationship Id="rId4" Type="http://schemas.openxmlformats.org/officeDocument/2006/relationships/slide" Target="slide6.xml"/><Relationship Id="rId9" Type="http://schemas.openxmlformats.org/officeDocument/2006/relationships/slide" Target="slide14.xml"/><Relationship Id="rId14" Type="http://schemas.openxmlformats.org/officeDocument/2006/relationships/slide" Target="slide19.xml"/><Relationship Id="rId22" Type="http://schemas.microsoft.com/office/2007/relationships/hdphoto" Target="../media/hdphoto1.wdp"/><Relationship Id="rId27" Type="http://schemas.openxmlformats.org/officeDocument/2006/relationships/image" Target="../media/image12.jpeg"/><Relationship Id="rId30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7.jpeg"/><Relationship Id="rId4" Type="http://schemas.openxmlformats.org/officeDocument/2006/relationships/slide" Target="slid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8.xml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slide" Target="slide3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5.pn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142232" y="1834819"/>
            <a:ext cx="4572000" cy="172354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Экологическая викторина </a:t>
            </a:r>
            <a:endParaRPr lang="ru-RU" sz="3200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1200"/>
              </a:spcAft>
            </a:pPr>
            <a:r>
              <a:rPr lang="ru-RU" sz="32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«</a:t>
            </a:r>
            <a:r>
              <a:rPr lang="ru-RU" sz="32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Вода – чудо природы»</a:t>
            </a:r>
            <a:endParaRPr lang="ru-RU" sz="3200" dirty="0">
              <a:solidFill>
                <a:schemeClr val="bg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64547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02920" y="271195"/>
            <a:ext cx="3959352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мы делаем с помощью воды?</a:t>
            </a: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8072" y="430325"/>
            <a:ext cx="3546698" cy="2143952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827445" y="3623709"/>
            <a:ext cx="4187952" cy="1754326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>
              <a:spcAft>
                <a:spcPts val="1200"/>
              </a:spcAft>
            </a:pP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пьём, варим еду, стираем, плаваем, купаемся, моемся, создаём материальные блага (создание производств возможно только с использованием воды), поливаем растения, поим животных.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2213164"/>
            <a:ext cx="4681728" cy="3511296"/>
          </a:xfrm>
          <a:prstGeom prst="rect">
            <a:avLst/>
          </a:prstGeom>
        </p:spPr>
      </p:pic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5955625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47415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284813" y="371779"/>
            <a:ext cx="8649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агрегатные состояния воды вы знаете?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57784" y="1313611"/>
            <a:ext cx="773582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твёрдое (лёд, снег), жидкое (вода), газообразное (пар).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1327" y="1904399"/>
            <a:ext cx="5604129" cy="420414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9835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320040" y="225475"/>
            <a:ext cx="672084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Что появилось на Земле раньше: вода или жизнь?</a:t>
            </a:r>
            <a:endParaRPr lang="ru-RU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86400" y="949325"/>
            <a:ext cx="3392424" cy="215167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угольник 6"/>
          <p:cNvSpPr/>
          <p:nvPr/>
        </p:nvSpPr>
        <p:spPr>
          <a:xfrm>
            <a:off x="667512" y="1889683"/>
            <a:ext cx="4572000" cy="1384995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появилась значительно раньше жизни.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64158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65273" y="738878"/>
            <a:ext cx="534191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Почему лёд плавает в воде?</a:t>
            </a:r>
            <a:endParaRPr lang="ru-R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65392" y="429768"/>
            <a:ext cx="2109216" cy="210921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488" y="1448878"/>
            <a:ext cx="5700776" cy="4275582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3815207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381" y="418838"/>
            <a:ext cx="4713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в природе встречается вода?</a:t>
            </a:r>
            <a:endParaRPr lang="ru-RU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48056" y="1185595"/>
            <a:ext cx="6638544" cy="369332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реке, в ручье, в озере, в море, в роднике, в болоте, в луже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8176" y="1938844"/>
            <a:ext cx="5047488" cy="3785616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704617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176229" y="528566"/>
            <a:ext cx="33881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Где можно взять воду?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30034" y="1205222"/>
            <a:ext cx="3680495" cy="369332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крана, реки, колодца, в роднике.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3691" y="2202470"/>
            <a:ext cx="2535661" cy="1689384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52489" y="2214467"/>
            <a:ext cx="2516080" cy="1677387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81706" y="2214467"/>
            <a:ext cx="2516080" cy="1677387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61682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3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758381" y="446270"/>
            <a:ext cx="4370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Какую воду можно пить? </a:t>
            </a:r>
            <a:endParaRPr lang="ru-RU" sz="28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89231" y="1186934"/>
            <a:ext cx="4156331" cy="369332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кипячёную, минеральную, родниковую.</a:t>
            </a:r>
            <a:endParaRPr lang="ru-RU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47104" y="186308"/>
            <a:ext cx="2322576" cy="2322576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94360" y="2609403"/>
            <a:ext cx="5367528" cy="301923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8250735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59536" y="518083"/>
            <a:ext cx="62636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Что используют на заводах и фабриках для очистки воды? </a:t>
            </a:r>
            <a:endParaRPr lang="ru-RU" sz="36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49705" y="1940188"/>
            <a:ext cx="1918741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800" i="1" dirty="0" smtClean="0"/>
              <a:t>фильтры</a:t>
            </a:r>
            <a:endParaRPr lang="ru-RU" sz="2800" dirty="0"/>
          </a:p>
        </p:txBody>
      </p:sp>
      <p:pic>
        <p:nvPicPr>
          <p:cNvPr id="4097" name="Picture 1" descr="E:\вода\373761273_w500_h500_sorbtsionnyj-filtr-dly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10475" y="2227679"/>
            <a:ext cx="4762500" cy="3571875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942273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6209156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07009" y="464558"/>
            <a:ext cx="741305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Какие знаете способы экономии воды?</a:t>
            </a:r>
            <a:endParaRPr lang="ru-RU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850393" y="1997839"/>
            <a:ext cx="7424928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принимать вместо ванны  душ</a:t>
            </a:r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установить двойной смыв в баке унитаза; стиральную, посудомоечную машины включать при   полной загрузке;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мытья автомобиля использовать вместо шланга ведро с водой;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во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время чистки зубов выключать кран;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краны немного подтекают, надо устранить протечку; установить прибор учёта воды (счётчик воды) и т. д.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96316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1431482"/>
            <a:ext cx="9144000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Вода – это основа жизни.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Берегите воду!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жизненно необходимо.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Расходуйте воду экономно.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засоряйте водоёмы.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88136" y="681195"/>
            <a:ext cx="683056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Если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посмотреть на глобус, какого цвета на нём больше всего? </a:t>
            </a:r>
            <a:endParaRPr lang="ru-RU" sz="2800" b="1" i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Чему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соответствует этот цвет?</a:t>
            </a:r>
            <a: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48293" y="2411180"/>
            <a:ext cx="2093265" cy="175432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сине-голубого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Это цвет океанов,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морей, рек, озёр,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водохранилищ,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прудов.</a:t>
            </a:r>
            <a:endParaRPr lang="ru-RU" sz="1600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266687" y="2208676"/>
            <a:ext cx="2789353" cy="1200329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b="1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изумрудно-зеленого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цвет полей, деревьев,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лугов, лесов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6556648" y="2471141"/>
            <a:ext cx="2137316" cy="147732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b="1" i="1" dirty="0" smtClean="0">
                <a:latin typeface="Calibri" panose="020F0502020204030204" pitchFamily="34" charset="0"/>
                <a:cs typeface="Times New Roman" panose="02020603050405020304" pitchFamily="18" charset="0"/>
              </a:rPr>
              <a:t>чёрно-желтого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Это цвет пустынь,</a:t>
            </a: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земли</a:t>
            </a:r>
          </a:p>
          <a:p>
            <a:endParaRPr lang="ru-RU" i="1" dirty="0" smtClean="0"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11" name="Рисунок 10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02478" y="5347664"/>
            <a:ext cx="800578" cy="1144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2856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Прямоугольник 21">
            <a:hlinkClick r:id="rId2" action="ppaction://hlinksldjump"/>
          </p:cNvPr>
          <p:cNvSpPr/>
          <p:nvPr/>
        </p:nvSpPr>
        <p:spPr>
          <a:xfrm>
            <a:off x="999134" y="1115445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В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6" name="Прямоугольник 25">
            <a:hlinkClick r:id="rId3" action="ppaction://hlinksldjump"/>
          </p:cNvPr>
          <p:cNvSpPr/>
          <p:nvPr/>
        </p:nvSpPr>
        <p:spPr>
          <a:xfrm>
            <a:off x="5548060" y="1173946"/>
            <a:ext cx="6046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А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5" name="Прямоугольник 24">
            <a:hlinkClick r:id="rId4" action="ppaction://hlinksldjump"/>
          </p:cNvPr>
          <p:cNvSpPr/>
          <p:nvPr/>
        </p:nvSpPr>
        <p:spPr>
          <a:xfrm>
            <a:off x="4116201" y="1124464"/>
            <a:ext cx="65114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4" name="Прямоугольник 23">
            <a:hlinkClick r:id="rId5" action="ppaction://hlinksldjump"/>
          </p:cNvPr>
          <p:cNvSpPr/>
          <p:nvPr/>
        </p:nvSpPr>
        <p:spPr>
          <a:xfrm>
            <a:off x="2409983" y="1160414"/>
            <a:ext cx="65274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О</a:t>
            </a:r>
            <a:endParaRPr lang="ru-RU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6395135" y="1228477"/>
            <a:ext cx="40107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-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23" name="Прямоугольник 22">
            <a:hlinkClick r:id="rId6" action="ppaction://hlinksldjump"/>
          </p:cNvPr>
          <p:cNvSpPr/>
          <p:nvPr/>
        </p:nvSpPr>
        <p:spPr>
          <a:xfrm>
            <a:off x="7234042" y="1168516"/>
            <a:ext cx="6719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7" name="Прямоугольник 26">
            <a:hlinkClick r:id="rId7" action="ppaction://hlinksldjump"/>
          </p:cNvPr>
          <p:cNvSpPr/>
          <p:nvPr/>
        </p:nvSpPr>
        <p:spPr>
          <a:xfrm>
            <a:off x="1073656" y="2715002"/>
            <a:ext cx="61587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8" name="Прямоугольник 27">
            <a:hlinkClick r:id="rId8" action="ppaction://hlinksldjump"/>
          </p:cNvPr>
          <p:cNvSpPr/>
          <p:nvPr/>
        </p:nvSpPr>
        <p:spPr>
          <a:xfrm>
            <a:off x="2361530" y="2655041"/>
            <a:ext cx="678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1" name="Прямоугольник 30">
            <a:hlinkClick r:id="rId9" action="ppaction://hlinksldjump"/>
          </p:cNvPr>
          <p:cNvSpPr/>
          <p:nvPr/>
        </p:nvSpPr>
        <p:spPr>
          <a:xfrm>
            <a:off x="6757188" y="279245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2" name="Прямоугольник 31">
            <a:hlinkClick r:id="rId10" action="ppaction://hlinksldjump"/>
          </p:cNvPr>
          <p:cNvSpPr/>
          <p:nvPr/>
        </p:nvSpPr>
        <p:spPr>
          <a:xfrm>
            <a:off x="922570" y="4591270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3" name="Прямоугольник 32">
            <a:hlinkClick r:id="rId11" action="ppaction://hlinksldjump"/>
          </p:cNvPr>
          <p:cNvSpPr/>
          <p:nvPr/>
        </p:nvSpPr>
        <p:spPr>
          <a:xfrm>
            <a:off x="2365071" y="4561291"/>
            <a:ext cx="646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4" name="Прямоугольник 33">
            <a:hlinkClick r:id="rId12" action="ppaction://hlinksldjump"/>
          </p:cNvPr>
          <p:cNvSpPr/>
          <p:nvPr/>
        </p:nvSpPr>
        <p:spPr>
          <a:xfrm>
            <a:off x="3750664" y="4572001"/>
            <a:ext cx="716406" cy="9276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5" name="Прямоугольник 34">
            <a:hlinkClick r:id="rId13" action="ppaction://hlinksldjump"/>
          </p:cNvPr>
          <p:cNvSpPr/>
          <p:nvPr/>
        </p:nvSpPr>
        <p:spPr>
          <a:xfrm>
            <a:off x="5302102" y="4531311"/>
            <a:ext cx="67839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36" name="Прямоугольник 35">
            <a:hlinkClick r:id="rId14" action="ppaction://hlinksldjump"/>
          </p:cNvPr>
          <p:cNvSpPr/>
          <p:nvPr/>
        </p:nvSpPr>
        <p:spPr>
          <a:xfrm>
            <a:off x="6708944" y="4576281"/>
            <a:ext cx="8627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Ы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 xmlns="">
                  <a14:imgLayer r:embed="rId18">
                    <a14:imgEffect>
                      <a14:backgroundRemoval t="2902" b="98884" l="4457" r="9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97614" y="704539"/>
            <a:ext cx="1594511" cy="1552915"/>
          </a:xfrm>
          <a:prstGeom prst="rect">
            <a:avLst/>
          </a:prstGeom>
        </p:spPr>
      </p:pic>
      <p:pic>
        <p:nvPicPr>
          <p:cNvPr id="38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72425" y="942031"/>
            <a:ext cx="1050228" cy="1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2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4459" y="2535048"/>
            <a:ext cx="1050228" cy="1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2902" b="98884" l="4457" r="9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57212" y="2284880"/>
            <a:ext cx="1558563" cy="1517905"/>
          </a:xfrm>
          <a:prstGeom prst="rect">
            <a:avLst/>
          </a:prstGeom>
        </p:spPr>
      </p:pic>
      <p:pic>
        <p:nvPicPr>
          <p:cNvPr id="47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498578" y="2484618"/>
            <a:ext cx="1050228" cy="1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3334" y="4184923"/>
            <a:ext cx="1685892" cy="1506541"/>
          </a:xfrm>
          <a:prstGeom prst="rect">
            <a:avLst/>
          </a:prstGeom>
        </p:spPr>
      </p:pic>
      <p:pic>
        <p:nvPicPr>
          <p:cNvPr id="49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09815" y="4208489"/>
            <a:ext cx="1050228" cy="1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20" cstate="print">
            <a:extLst>
              <a:ext uri="{BEBA8EAE-BF5A-486C-A8C5-ECC9F3942E4B}">
                <a14:imgProps xmlns:a14="http://schemas.microsoft.com/office/drawing/2010/main" xmlns="">
                  <a14:imgLayer r:embed="rId22">
                    <a14:imgEffect>
                      <a14:backgroundRemoval t="2902" b="98884" l="4457" r="976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35892" y="4162183"/>
            <a:ext cx="1558563" cy="1517905"/>
          </a:xfrm>
          <a:prstGeom prst="rect">
            <a:avLst/>
          </a:prstGeom>
        </p:spPr>
      </p:pic>
      <p:pic>
        <p:nvPicPr>
          <p:cNvPr id="51" name="Picture 2" descr="D:\Мои рисунки\смайлики\капелька.gif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102429" y="4363987"/>
            <a:ext cx="1050228" cy="132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78816" y="4199913"/>
            <a:ext cx="1685892" cy="1506541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7897386" y="4511321"/>
            <a:ext cx="32893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8" name="Picture 4" descr="E:\вода\9_229.jpg"/>
          <p:cNvPicPr>
            <a:picLocks noChangeAspect="1" noChangeArrowheads="1"/>
          </p:cNvPicPr>
          <p:nvPr/>
        </p:nvPicPr>
        <p:blipFill>
          <a:blip r:embed="rId2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276538" y="672566"/>
            <a:ext cx="1154242" cy="1650206"/>
          </a:xfrm>
          <a:prstGeom prst="rect">
            <a:avLst/>
          </a:prstGeom>
          <a:noFill/>
        </p:spPr>
      </p:pic>
      <p:pic>
        <p:nvPicPr>
          <p:cNvPr id="1030" name="Picture 6" descr="E:\вода\капля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3573983" y="883062"/>
            <a:ext cx="1552653" cy="1387477"/>
          </a:xfrm>
          <a:prstGeom prst="rect">
            <a:avLst/>
          </a:prstGeom>
          <a:noFill/>
        </p:spPr>
      </p:pic>
      <p:sp>
        <p:nvSpPr>
          <p:cNvPr id="43" name="Прямоугольник 42">
            <a:hlinkClick r:id="rId26" action="ppaction://hlinksldjump"/>
          </p:cNvPr>
          <p:cNvSpPr/>
          <p:nvPr/>
        </p:nvSpPr>
        <p:spPr>
          <a:xfrm>
            <a:off x="3850597" y="2637552"/>
            <a:ext cx="72327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3" name="Picture 9" descr="E:\вода\9_229.jpg"/>
          <p:cNvPicPr>
            <a:picLocks noChangeAspect="1" noChangeArrowheads="1"/>
          </p:cNvPicPr>
          <p:nvPr/>
        </p:nvPicPr>
        <p:blipFill>
          <a:blip r:embed="rId2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52669" y="2215734"/>
            <a:ext cx="1249179" cy="1785936"/>
          </a:xfrm>
          <a:prstGeom prst="rect">
            <a:avLst/>
          </a:prstGeom>
          <a:noFill/>
        </p:spPr>
      </p:pic>
      <p:sp>
        <p:nvSpPr>
          <p:cNvPr id="54" name="Прямоугольник 53">
            <a:hlinkClick r:id="rId28" action="ppaction://hlinksldjump"/>
          </p:cNvPr>
          <p:cNvSpPr/>
          <p:nvPr/>
        </p:nvSpPr>
        <p:spPr>
          <a:xfrm>
            <a:off x="5339671" y="2817434"/>
            <a:ext cx="6832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34" name="Picture 10" descr="E:\вода\капля.png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823174" y="2429293"/>
            <a:ext cx="1667567" cy="1490166"/>
          </a:xfrm>
          <a:prstGeom prst="rect">
            <a:avLst/>
          </a:prstGeom>
          <a:noFill/>
        </p:spPr>
      </p:pic>
      <p:pic>
        <p:nvPicPr>
          <p:cNvPr id="1035" name="Picture 11" descr="E:\вода\капля.png"/>
          <p:cNvPicPr>
            <a:picLocks noChangeAspect="1" noChangeArrowheads="1"/>
          </p:cNvPicPr>
          <p:nvPr/>
        </p:nvPicPr>
        <p:blipFill>
          <a:blip r:embed="rId30" cstate="print"/>
          <a:srcRect/>
          <a:stretch>
            <a:fillRect/>
          </a:stretch>
        </p:blipFill>
        <p:spPr bwMode="auto">
          <a:xfrm>
            <a:off x="6760565" y="723684"/>
            <a:ext cx="1663908" cy="14868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41582536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35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6" fill="hold">
                      <p:stCondLst>
                        <p:cond delay="0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0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5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1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0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0"/>
                  </p:tgtEl>
                </p:cond>
              </p:nextCondLst>
            </p:seq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10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3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0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4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10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35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54683" y="353491"/>
            <a:ext cx="581558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Какие свойства воды вы знаете?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27845" y="5946481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8847" y="830544"/>
            <a:ext cx="8607255" cy="5115937"/>
          </a:xfrm>
          <a:prstGeom prst="rect">
            <a:avLst/>
          </a:prstGeom>
        </p:spPr>
      </p:pic>
      <p:pic>
        <p:nvPicPr>
          <p:cNvPr id="8" name="Рисунок 7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62110" y="5797296"/>
            <a:ext cx="684351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65609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22960" y="536371"/>
            <a:ext cx="30083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Можно ли пить воду океанов, морей?</a:t>
            </a:r>
            <a: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2800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8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3168" y="448062"/>
            <a:ext cx="4151376" cy="2594610"/>
          </a:xfrm>
          <a:prstGeom prst="rect">
            <a:avLst/>
          </a:prstGeom>
          <a:ln w="5715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466344" y="3330574"/>
            <a:ext cx="8260080" cy="2677656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справки: 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Вода из океана и моря не пригодна для питья!!</a:t>
            </a:r>
          </a:p>
          <a:p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ней растворено множество солей35г/л, для выведения которых затрачивается дополнительных 0, 5 л. </a:t>
            </a:r>
            <a:r>
              <a:rPr lang="ru-RU" sz="28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</a:t>
            </a:r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идкости из собственных ресурсов организма.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92836" y="2210286"/>
            <a:ext cx="3322320" cy="523220"/>
          </a:xfrm>
          <a:prstGeom prst="rect">
            <a:avLst/>
          </a:prstGeom>
          <a:ln w="5715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i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Нет, она соленная.</a:t>
            </a:r>
            <a:endParaRPr 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30949" y="6139640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37629" y="5797612"/>
            <a:ext cx="684351" cy="978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61562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624" y="260711"/>
            <a:ext cx="32186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чём заключается бережное отношение к воде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46888" y="4247132"/>
            <a:ext cx="5888736" cy="1200329"/>
          </a:xfrm>
          <a:prstGeom prst="rect">
            <a:avLst/>
          </a:prstGeom>
          <a:ln w="76200">
            <a:solidFill>
              <a:srgbClr val="0070C0"/>
            </a:solidFill>
          </a:ln>
        </p:spPr>
        <p:txBody>
          <a:bodyPr wrap="square">
            <a:spAutoFit/>
          </a:bodyPr>
          <a:lstStyle/>
          <a:p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расходовать её бездумно, </a:t>
            </a:r>
            <a:endParaRPr lang="ru-RU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не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засорять водоёмы, </a:t>
            </a:r>
            <a:endParaRPr lang="ru-RU" i="1" dirty="0" smtClean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следить 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за тем, чтобы кран был полностью закрыт, когда не идёт использование воды.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ru-RU" dirty="0"/>
          </a:p>
        </p:txBody>
      </p:sp>
      <p:pic>
        <p:nvPicPr>
          <p:cNvPr id="5" name="Picture 4" descr="чистая вода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4818888" y="528763"/>
            <a:ext cx="3704844" cy="3040064"/>
          </a:xfrm>
          <a:noFill/>
          <a:ln w="76200">
            <a:solidFill>
              <a:srgbClr val="0070C0"/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5955625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715292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5800" y="390067"/>
            <a:ext cx="54772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Может ли человек прожить без воды?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ru-RU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8" descr="сканирование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6445360" y="588342"/>
            <a:ext cx="2230515" cy="4633198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1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5955625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685800" y="1559308"/>
            <a:ext cx="3329951" cy="64633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нет, не может.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65760" y="2592672"/>
            <a:ext cx="5797296" cy="1754326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r>
              <a:rPr lang="ru-RU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справки: </a:t>
            </a:r>
            <a:endParaRPr lang="ru-RU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примером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важной роли воды в организме может служить сам человек. В младенческом возрасте её количество в нашем теле составляет 86%. </a:t>
            </a:r>
            <a:endParaRPr lang="ru-RU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ru-RU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мере роста и развития организма, доля воды снижается. У взрослого оно не более — 60%.</a:t>
            </a:r>
            <a:endParaRPr lang="ru-RU" sz="1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Стрелка вправо 7">
            <a:hlinkClick r:id="rId4" action="ppaction://hlinksldjump"/>
          </p:cNvPr>
          <p:cNvSpPr/>
          <p:nvPr/>
        </p:nvSpPr>
        <p:spPr>
          <a:xfrm>
            <a:off x="6364224" y="6035040"/>
            <a:ext cx="2084832" cy="640080"/>
          </a:xfrm>
          <a:prstGeom prst="rightArrow">
            <a:avLst/>
          </a:prstGeom>
          <a:solidFill>
            <a:schemeClr val="accent2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16915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22261" y="5724460"/>
            <a:ext cx="684351" cy="9784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464" y="228600"/>
            <a:ext cx="291188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Вода 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в организме</a:t>
            </a:r>
          </a:p>
          <a:p>
            <a:pPr algn="ctr"/>
            <a:r>
              <a:rPr lang="ru-RU" sz="3200" b="1" dirty="0" smtClean="0">
                <a:solidFill>
                  <a:srgbClr val="FF0000"/>
                </a:solidFill>
                <a:latin typeface="Georgia" panose="02040502050405020303" pitchFamily="18" charset="0"/>
              </a:rPr>
              <a:t> человека</a:t>
            </a:r>
            <a:endParaRPr lang="ru-RU" sz="3200" b="1" dirty="0">
              <a:solidFill>
                <a:srgbClr val="FF0000"/>
              </a:solidFill>
              <a:latin typeface="Georgia" panose="02040502050405020303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758183" y="314899"/>
            <a:ext cx="5104037" cy="2966721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82879" y="3523051"/>
            <a:ext cx="7531145" cy="3179817"/>
          </a:xfrm>
          <a:prstGeom prst="rect">
            <a:avLst/>
          </a:prstGeom>
          <a:ln w="76200">
            <a:solidFill>
              <a:srgbClr val="00B0F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27973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39381" y="5724460"/>
            <a:ext cx="684351" cy="978408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420624" y="33386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Могут ли растения и животные прожить без воды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?</a:t>
            </a:r>
            <a:endParaRPr lang="ru-RU" sz="24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21224" y="531723"/>
            <a:ext cx="3627120" cy="2566187"/>
          </a:xfrm>
          <a:prstGeom prst="rect">
            <a:avLst/>
          </a:prstGeom>
          <a:ln w="57150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548516" y="1726430"/>
            <a:ext cx="2982483" cy="646331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non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нет, не могут</a:t>
            </a:r>
            <a:endParaRPr lang="ru-RU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95581" y="3295180"/>
            <a:ext cx="7543800" cy="2400657"/>
          </a:xfrm>
          <a:prstGeom prst="rect">
            <a:avLst/>
          </a:prstGeom>
          <a:ln w="76200">
            <a:solidFill>
              <a:srgbClr val="00B0F0"/>
            </a:solidFill>
          </a:ln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ru-RU" sz="2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Для справки: </a:t>
            </a:r>
            <a:endParaRPr lang="ru-RU" sz="2800" b="1" i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ru-RU" sz="28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животные </a:t>
            </a:r>
            <a:r>
              <a:rPr lang="ru-RU" sz="28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 растения в значительной мере состоят из воды. Процентное содержание воды в растениях и животных варьируется от 50 до 99%.</a:t>
            </a:r>
            <a:endParaRPr lang="ru-RU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7" name="Picture 1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8381" y="5955625"/>
            <a:ext cx="1719262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84586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theme/theme1.xml><?xml version="1.0" encoding="utf-8"?>
<a:theme xmlns:a="http://schemas.openxmlformats.org/drawingml/2006/main" name="Капля">
  <a:themeElements>
    <a:clrScheme name="Капл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Капля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апл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TM04033925[[fn=Капля]]</Template>
  <TotalTime>512</TotalTime>
  <Words>471</Words>
  <Application>Microsoft Office PowerPoint</Application>
  <PresentationFormat>Экран (4:3)</PresentationFormat>
  <Paragraphs>80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Капля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Комп</dc:creator>
  <cp:lastModifiedBy>ЦВР</cp:lastModifiedBy>
  <cp:revision>59</cp:revision>
  <dcterms:created xsi:type="dcterms:W3CDTF">2021-12-14T02:25:43Z</dcterms:created>
  <dcterms:modified xsi:type="dcterms:W3CDTF">2021-12-20T01:46:30Z</dcterms:modified>
</cp:coreProperties>
</file>