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Forum" panose="020B0604020202020204" charset="0"/>
      <p:regular r:id="rId17"/>
    </p:embeddedFont>
    <p:embeddedFont>
      <p:font typeface="Raleway Thin" panose="020B0604020202020204" charset="-52"/>
      <p:regular r:id="rId18"/>
    </p:embeddedFont>
    <p:embeddedFont>
      <p:font typeface="Open Sans Ligh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" panose="020B0604020202020204" charset="-52"/>
      <p:regular r:id="rId24"/>
    </p:embeddedFont>
    <p:embeddedFont>
      <p:font typeface="Open San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4428" y="2162812"/>
            <a:ext cx="13519144" cy="5154681"/>
            <a:chOff x="0" y="-1834534"/>
            <a:chExt cx="18025526" cy="6872908"/>
          </a:xfrm>
        </p:grpSpPr>
        <p:sp>
          <p:nvSpPr>
            <p:cNvPr id="3" name="AutoShape 3"/>
            <p:cNvSpPr/>
            <p:nvPr/>
          </p:nvSpPr>
          <p:spPr>
            <a:xfrm>
              <a:off x="0" y="4266652"/>
              <a:ext cx="18025526" cy="12781"/>
            </a:xfrm>
            <a:prstGeom prst="rect">
              <a:avLst/>
            </a:prstGeom>
            <a:solidFill>
              <a:srgbClr val="F0F2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834534"/>
              <a:ext cx="18025526" cy="6872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ru-RU" sz="8000" dirty="0" smtClean="0">
                  <a:solidFill>
                    <a:srgbClr val="F0F2F4"/>
                  </a:solidFill>
                  <a:latin typeface="Forum"/>
                </a:rPr>
                <a:t>Использование картинок-схем </a:t>
              </a:r>
              <a:r>
                <a:rPr lang="ru-RU" sz="8000" dirty="0">
                  <a:solidFill>
                    <a:srgbClr val="F0F2F4"/>
                  </a:solidFill>
                  <a:latin typeface="Forum"/>
                </a:rPr>
                <a:t>в обучении детей связной речи</a:t>
              </a:r>
            </a:p>
            <a:p>
              <a:pPr algn="ctr">
                <a:lnSpc>
                  <a:spcPts val="10000"/>
                </a:lnSpc>
              </a:pPr>
              <a:r>
                <a:rPr lang="ru-RU" sz="8000" dirty="0">
                  <a:solidFill>
                    <a:srgbClr val="F0F2F4"/>
                  </a:solidFill>
                  <a:latin typeface="Forum"/>
                </a:rPr>
                <a:t> с детьми ЗПР</a:t>
              </a:r>
            </a:p>
            <a:p>
              <a:pPr algn="ctr">
                <a:lnSpc>
                  <a:spcPts val="10000"/>
                </a:lnSpc>
              </a:pPr>
              <a:endParaRPr lang="en-US" sz="10000" dirty="0">
                <a:solidFill>
                  <a:srgbClr val="F0F2F4"/>
                </a:solidFill>
                <a:latin typeface="Forum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4990" y="7886700"/>
            <a:ext cx="12638019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55" dirty="0">
                <a:solidFill>
                  <a:srgbClr val="F0F2F4"/>
                </a:solidFill>
                <a:latin typeface="Raleway Thin"/>
              </a:rPr>
              <a:t>УЧИТЕЛЬ-ДЕФЕКТОЛОГ РОЖКОВА Н.С.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0F2F4"/>
                </a:solidFill>
                <a:latin typeface="Raleway Thin"/>
              </a:rPr>
              <a:t>МАДОУ «ДСКВ №35»П. БУГРЫ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124185" y="211768"/>
            <a:ext cx="10161467" cy="9560247"/>
          </a:xfrm>
          <a:custGeom>
            <a:avLst/>
            <a:gdLst/>
            <a:ahLst/>
            <a:cxnLst/>
            <a:rect l="l" t="t" r="r" b="b"/>
            <a:pathLst>
              <a:path w="10161467" h="9560247">
                <a:moveTo>
                  <a:pt x="0" y="0"/>
                </a:moveTo>
                <a:lnTo>
                  <a:pt x="10161467" y="0"/>
                </a:lnTo>
                <a:lnTo>
                  <a:pt x="10161467" y="9560247"/>
                </a:lnTo>
                <a:lnTo>
                  <a:pt x="0" y="9560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4336" y="9191625"/>
            <a:ext cx="43216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*ОП - опорные слова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58125" y="1869866"/>
            <a:ext cx="10571750" cy="7928813"/>
          </a:xfrm>
          <a:custGeom>
            <a:avLst/>
            <a:gdLst/>
            <a:ahLst/>
            <a:cxnLst/>
            <a:rect l="l" t="t" r="r" b="b"/>
            <a:pathLst>
              <a:path w="10571750" h="7928813">
                <a:moveTo>
                  <a:pt x="0" y="0"/>
                </a:moveTo>
                <a:lnTo>
                  <a:pt x="10571750" y="0"/>
                </a:lnTo>
                <a:lnTo>
                  <a:pt x="10571750" y="7928812"/>
                </a:lnTo>
                <a:lnTo>
                  <a:pt x="0" y="7928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58125" y="58846"/>
            <a:ext cx="1112579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Алгоритмы составления рассказов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Описательные рассказы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03391" y="1326006"/>
            <a:ext cx="10881218" cy="7634988"/>
          </a:xfrm>
          <a:custGeom>
            <a:avLst/>
            <a:gdLst/>
            <a:ahLst/>
            <a:cxnLst/>
            <a:rect l="l" t="t" r="r" b="b"/>
            <a:pathLst>
              <a:path w="10881218" h="7634988">
                <a:moveTo>
                  <a:pt x="0" y="0"/>
                </a:moveTo>
                <a:lnTo>
                  <a:pt x="10881218" y="0"/>
                </a:lnTo>
                <a:lnTo>
                  <a:pt x="10881218" y="7634988"/>
                </a:lnTo>
                <a:lnTo>
                  <a:pt x="0" y="7634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1170" y="1378855"/>
            <a:ext cx="13365660" cy="7529291"/>
          </a:xfrm>
          <a:custGeom>
            <a:avLst/>
            <a:gdLst/>
            <a:ahLst/>
            <a:cxnLst/>
            <a:rect l="l" t="t" r="r" b="b"/>
            <a:pathLst>
              <a:path w="13365660" h="7529291">
                <a:moveTo>
                  <a:pt x="0" y="0"/>
                </a:moveTo>
                <a:lnTo>
                  <a:pt x="13365660" y="0"/>
                </a:lnTo>
                <a:lnTo>
                  <a:pt x="13365660" y="7529290"/>
                </a:lnTo>
                <a:lnTo>
                  <a:pt x="0" y="7529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03678" y="58846"/>
            <a:ext cx="132346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Сюжетный рассказ (повествовательный)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96126" y="607595"/>
            <a:ext cx="12095747" cy="9071810"/>
          </a:xfrm>
          <a:custGeom>
            <a:avLst/>
            <a:gdLst/>
            <a:ahLst/>
            <a:cxnLst/>
            <a:rect l="l" t="t" r="r" b="b"/>
            <a:pathLst>
              <a:path w="12095747" h="9071810">
                <a:moveTo>
                  <a:pt x="0" y="0"/>
                </a:moveTo>
                <a:lnTo>
                  <a:pt x="12095748" y="0"/>
                </a:lnTo>
                <a:lnTo>
                  <a:pt x="12095748" y="9071810"/>
                </a:lnTo>
                <a:lnTo>
                  <a:pt x="0" y="907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5129" y="4023694"/>
            <a:ext cx="12957742" cy="111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11B1E"/>
                </a:solidFill>
                <a:latin typeface="Forum"/>
              </a:rPr>
              <a:t>Благодарю за внимание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488" y="1992937"/>
            <a:ext cx="11159036" cy="146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535D6B"/>
                </a:solidFill>
                <a:latin typeface="Forum"/>
              </a:rPr>
              <a:t>Связная речь —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47747" y="3722024"/>
            <a:ext cx="10911553" cy="3509712"/>
            <a:chOff x="0" y="0"/>
            <a:chExt cx="14548737" cy="4679616"/>
          </a:xfrm>
        </p:grpSpPr>
        <p:sp>
          <p:nvSpPr>
            <p:cNvPr id="4" name="TextBox 4"/>
            <p:cNvSpPr txBox="1"/>
            <p:nvPr/>
          </p:nvSpPr>
          <p:spPr>
            <a:xfrm>
              <a:off x="0" y="-85725"/>
              <a:ext cx="14548737" cy="3415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158"/>
                </a:lnSpc>
                <a:spcBef>
                  <a:spcPct val="0"/>
                </a:spcBef>
              </a:pPr>
              <a:r>
                <a:rPr lang="en-US" sz="3684" spc="36">
                  <a:solidFill>
                    <a:srgbClr val="111B1E"/>
                  </a:solidFill>
                  <a:latin typeface="Raleway"/>
                </a:rPr>
                <a:t>это развёрнутое, законченное, композиционно и грамматически оформленное, смысловое и эмоциональное высказывание, состоящее из ряда логически связанных предложений. 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65929"/>
              <a:ext cx="14548737" cy="377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92355" y="5478588"/>
            <a:ext cx="13503290" cy="9547"/>
          </a:xfrm>
          <a:prstGeom prst="rect">
            <a:avLst/>
          </a:prstGeom>
          <a:solidFill>
            <a:srgbClr val="F0F2F4"/>
          </a:solidFill>
        </p:spPr>
      </p:sp>
      <p:grpSp>
        <p:nvGrpSpPr>
          <p:cNvPr id="3" name="Group 3"/>
          <p:cNvGrpSpPr/>
          <p:nvPr/>
        </p:nvGrpSpPr>
        <p:grpSpPr>
          <a:xfrm>
            <a:off x="8649855" y="1480554"/>
            <a:ext cx="988290" cy="988290"/>
            <a:chOff x="0" y="0"/>
            <a:chExt cx="1317720" cy="131772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317720" cy="1317720"/>
              <a:chOff x="-2540" y="-254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0F2F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80594" y="274067"/>
              <a:ext cx="956531" cy="656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4"/>
                </a:lnSpc>
                <a:spcBef>
                  <a:spcPct val="0"/>
                </a:spcBef>
              </a:pPr>
              <a:r>
                <a:rPr lang="en-US" sz="2903">
                  <a:solidFill>
                    <a:srgbClr val="F0F2F4"/>
                  </a:solidFill>
                  <a:latin typeface="Forum Bold"/>
                </a:rPr>
                <a:t>СПБ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692266" y="5331539"/>
            <a:ext cx="303645" cy="303645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0F2F4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292089" y="5331539"/>
            <a:ext cx="303645" cy="303645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7464398" y="126019"/>
            <a:ext cx="3346650" cy="5017481"/>
          </a:xfrm>
          <a:custGeom>
            <a:avLst/>
            <a:gdLst/>
            <a:ahLst/>
            <a:cxnLst/>
            <a:rect l="l" t="t" r="r" b="b"/>
            <a:pathLst>
              <a:path w="3346650" h="5017481">
                <a:moveTo>
                  <a:pt x="0" y="0"/>
                </a:moveTo>
                <a:lnTo>
                  <a:pt x="3346649" y="0"/>
                </a:lnTo>
                <a:lnTo>
                  <a:pt x="3346649" y="5017481"/>
                </a:lnTo>
                <a:lnTo>
                  <a:pt x="0" y="5017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46795" y="5989158"/>
            <a:ext cx="2582032" cy="70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085" spc="40">
                <a:solidFill>
                  <a:srgbClr val="F0F2F4"/>
                </a:solidFill>
                <a:latin typeface="Raleway"/>
              </a:rPr>
              <a:t>Звуки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46618" y="5998683"/>
            <a:ext cx="2582032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39">
                <a:solidFill>
                  <a:srgbClr val="F0F2F4"/>
                </a:solidFill>
                <a:latin typeface="Raleway"/>
              </a:rPr>
              <a:t>Слова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324415" y="0"/>
            <a:ext cx="11639170" cy="11902500"/>
          </a:xfrm>
          <a:custGeom>
            <a:avLst/>
            <a:gdLst/>
            <a:ahLst/>
            <a:cxnLst/>
            <a:rect l="l" t="t" r="r" b="b"/>
            <a:pathLst>
              <a:path w="11639170" h="11902500">
                <a:moveTo>
                  <a:pt x="0" y="0"/>
                </a:moveTo>
                <a:lnTo>
                  <a:pt x="11639170" y="0"/>
                </a:lnTo>
                <a:lnTo>
                  <a:pt x="11639170" y="11902500"/>
                </a:lnTo>
                <a:lnTo>
                  <a:pt x="0" y="1190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7069" y="1891654"/>
            <a:ext cx="6520703" cy="6863779"/>
          </a:xfrm>
          <a:custGeom>
            <a:avLst/>
            <a:gdLst/>
            <a:ahLst/>
            <a:cxnLst/>
            <a:rect l="l" t="t" r="r" b="b"/>
            <a:pathLst>
              <a:path w="6520703" h="6863779">
                <a:moveTo>
                  <a:pt x="0" y="0"/>
                </a:moveTo>
                <a:lnTo>
                  <a:pt x="6520703" y="0"/>
                </a:lnTo>
                <a:lnTo>
                  <a:pt x="6520703" y="6863779"/>
                </a:lnTo>
                <a:lnTo>
                  <a:pt x="0" y="686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90112" y="1891654"/>
            <a:ext cx="6520703" cy="6863779"/>
          </a:xfrm>
          <a:custGeom>
            <a:avLst/>
            <a:gdLst/>
            <a:ahLst/>
            <a:cxnLst/>
            <a:rect l="l" t="t" r="r" b="b"/>
            <a:pathLst>
              <a:path w="6520703" h="6863779">
                <a:moveTo>
                  <a:pt x="0" y="0"/>
                </a:moveTo>
                <a:lnTo>
                  <a:pt x="6520703" y="0"/>
                </a:lnTo>
                <a:lnTo>
                  <a:pt x="6520703" y="6863779"/>
                </a:lnTo>
                <a:lnTo>
                  <a:pt x="0" y="686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40799" y="1891654"/>
            <a:ext cx="6520703" cy="6863779"/>
          </a:xfrm>
          <a:custGeom>
            <a:avLst/>
            <a:gdLst/>
            <a:ahLst/>
            <a:cxnLst/>
            <a:rect l="l" t="t" r="r" b="b"/>
            <a:pathLst>
              <a:path w="6520703" h="6863779">
                <a:moveTo>
                  <a:pt x="0" y="0"/>
                </a:moveTo>
                <a:lnTo>
                  <a:pt x="6520703" y="0"/>
                </a:lnTo>
                <a:lnTo>
                  <a:pt x="6520703" y="6863779"/>
                </a:lnTo>
                <a:lnTo>
                  <a:pt x="0" y="686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01464" y="1891654"/>
            <a:ext cx="6520703" cy="6863779"/>
          </a:xfrm>
          <a:custGeom>
            <a:avLst/>
            <a:gdLst/>
            <a:ahLst/>
            <a:cxnLst/>
            <a:rect l="l" t="t" r="r" b="b"/>
            <a:pathLst>
              <a:path w="6520703" h="6863779">
                <a:moveTo>
                  <a:pt x="0" y="0"/>
                </a:moveTo>
                <a:lnTo>
                  <a:pt x="6520703" y="0"/>
                </a:lnTo>
                <a:lnTo>
                  <a:pt x="6520703" y="6863779"/>
                </a:lnTo>
                <a:lnTo>
                  <a:pt x="0" y="686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693100" y="560492"/>
            <a:ext cx="8901800" cy="8998981"/>
          </a:xfrm>
          <a:custGeom>
            <a:avLst/>
            <a:gdLst/>
            <a:ahLst/>
            <a:cxnLst/>
            <a:rect l="l" t="t" r="r" b="b"/>
            <a:pathLst>
              <a:path w="8901800" h="8998981">
                <a:moveTo>
                  <a:pt x="0" y="0"/>
                </a:moveTo>
                <a:lnTo>
                  <a:pt x="8901800" y="0"/>
                </a:lnTo>
                <a:lnTo>
                  <a:pt x="8901800" y="8998981"/>
                </a:lnTo>
                <a:lnTo>
                  <a:pt x="0" y="8998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2" b="-512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738249" y="727527"/>
            <a:ext cx="8811503" cy="8998981"/>
          </a:xfrm>
          <a:custGeom>
            <a:avLst/>
            <a:gdLst/>
            <a:ahLst/>
            <a:cxnLst/>
            <a:rect l="l" t="t" r="r" b="b"/>
            <a:pathLst>
              <a:path w="8811503" h="8998981">
                <a:moveTo>
                  <a:pt x="0" y="0"/>
                </a:moveTo>
                <a:lnTo>
                  <a:pt x="8811502" y="0"/>
                </a:lnTo>
                <a:lnTo>
                  <a:pt x="8811502" y="8998981"/>
                </a:lnTo>
                <a:lnTo>
                  <a:pt x="0" y="8998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962504" y="504779"/>
            <a:ext cx="9247716" cy="9444476"/>
          </a:xfrm>
          <a:custGeom>
            <a:avLst/>
            <a:gdLst/>
            <a:ahLst/>
            <a:cxnLst/>
            <a:rect l="l" t="t" r="r" b="b"/>
            <a:pathLst>
              <a:path w="9247716" h="9444476">
                <a:moveTo>
                  <a:pt x="0" y="0"/>
                </a:moveTo>
                <a:lnTo>
                  <a:pt x="9247716" y="0"/>
                </a:lnTo>
                <a:lnTo>
                  <a:pt x="9247716" y="9444477"/>
                </a:lnTo>
                <a:lnTo>
                  <a:pt x="0" y="944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1460" y="8677910"/>
            <a:ext cx="43216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*ОП - опорные слова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2609" y="5059982"/>
            <a:ext cx="661787" cy="167035"/>
            <a:chOff x="0" y="0"/>
            <a:chExt cx="2012677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716767" cy="76200"/>
            </a:xfrm>
            <a:custGeom>
              <a:avLst/>
              <a:gdLst/>
              <a:ahLst/>
              <a:cxnLst/>
              <a:rect l="l" t="t" r="r" b="b"/>
              <a:pathLst>
                <a:path w="1716767" h="76200">
                  <a:moveTo>
                    <a:pt x="0" y="0"/>
                  </a:moveTo>
                  <a:lnTo>
                    <a:pt x="1716767" y="0"/>
                  </a:lnTo>
                  <a:lnTo>
                    <a:pt x="17167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0F2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3802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0F2F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81460" y="149272"/>
            <a:ext cx="12550939" cy="9988456"/>
          </a:xfrm>
          <a:custGeom>
            <a:avLst/>
            <a:gdLst/>
            <a:ahLst/>
            <a:cxnLst/>
            <a:rect l="l" t="t" r="r" b="b"/>
            <a:pathLst>
              <a:path w="12550939" h="9988456">
                <a:moveTo>
                  <a:pt x="0" y="0"/>
                </a:moveTo>
                <a:lnTo>
                  <a:pt x="12550939" y="0"/>
                </a:lnTo>
                <a:lnTo>
                  <a:pt x="12550939" y="9988456"/>
                </a:lnTo>
                <a:lnTo>
                  <a:pt x="0" y="998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1460" y="8677910"/>
            <a:ext cx="43216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*ОП - опорные слова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Произвольный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Forum</vt:lpstr>
      <vt:lpstr>Forum Bold</vt:lpstr>
      <vt:lpstr>Raleway Thin</vt:lpstr>
      <vt:lpstr>Arial</vt:lpstr>
      <vt:lpstr>Open Sans Light</vt:lpstr>
      <vt:lpstr>Calibri</vt:lpstr>
      <vt:lpstr>Raleway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Пастельная Пузыри Базовая Простая Презентация</dc:title>
  <cp:lastModifiedBy>Пользователь</cp:lastModifiedBy>
  <cp:revision>2</cp:revision>
  <dcterms:created xsi:type="dcterms:W3CDTF">2006-08-16T00:00:00Z</dcterms:created>
  <dcterms:modified xsi:type="dcterms:W3CDTF">2024-02-24T11:52:08Z</dcterms:modified>
  <dc:identifier>DAFL6RZbt6k</dc:identifier>
</cp:coreProperties>
</file>