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742" r:id="rId1"/>
  </p:sldMasterIdLst>
  <p:sldIdLst>
    <p:sldId id="256" r:id="rId2"/>
    <p:sldId id="265" r:id="rId3"/>
    <p:sldId id="266" r:id="rId4"/>
    <p:sldId id="267" r:id="rId5"/>
    <p:sldId id="260" r:id="rId6"/>
    <p:sldId id="261" r:id="rId7"/>
    <p:sldId id="262" r:id="rId8"/>
    <p:sldId id="277" r:id="rId9"/>
    <p:sldId id="278" r:id="rId10"/>
    <p:sldId id="279" r:id="rId11"/>
    <p:sldId id="282" r:id="rId12"/>
    <p:sldId id="321" r:id="rId13"/>
    <p:sldId id="322" r:id="rId14"/>
    <p:sldId id="323" r:id="rId15"/>
    <p:sldId id="312" r:id="rId16"/>
    <p:sldId id="317" r:id="rId17"/>
    <p:sldId id="325" r:id="rId18"/>
    <p:sldId id="324" r:id="rId19"/>
    <p:sldId id="316" r:id="rId20"/>
    <p:sldId id="315" r:id="rId21"/>
    <p:sldId id="326" r:id="rId22"/>
    <p:sldId id="319" r:id="rId23"/>
    <p:sldId id="320" r:id="rId24"/>
    <p:sldId id="328" r:id="rId25"/>
    <p:sldId id="283" r:id="rId26"/>
    <p:sldId id="264" r:id="rId27"/>
    <p:sldId id="303" r:id="rId28"/>
    <p:sldId id="308" r:id="rId29"/>
    <p:sldId id="309" r:id="rId30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" Type="http://schemas.openxmlformats.org/officeDocument/2006/relationships/slide" Target="slides/slide2.xml" /><Relationship Id="rId30" Type="http://schemas.openxmlformats.org/officeDocument/2006/relationships/slide" Target="slides/slide29.xml" /><Relationship Id="rId31" Type="http://schemas.openxmlformats.org/officeDocument/2006/relationships/tags" Target="tags/tag1.xml" /><Relationship Id="rId32" Type="http://schemas.openxmlformats.org/officeDocument/2006/relationships/presProps" Target="presProps.xml" /><Relationship Id="rId33" Type="http://schemas.openxmlformats.org/officeDocument/2006/relationships/viewProps" Target="viewProps.xml" /><Relationship Id="rId34" Type="http://schemas.openxmlformats.org/officeDocument/2006/relationships/theme" Target="theme/theme1.xml" /><Relationship Id="rId35" Type="http://schemas.openxmlformats.org/officeDocument/2006/relationships/tableStyles" Target="tableStyles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F0DB3-9FEE-480C-880B-4E4F62778C06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BB6F-D20F-4E40-BFCF-84B990D4A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59590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F0DB3-9FEE-480C-880B-4E4F62778C06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BB6F-D20F-4E40-BFCF-84B990D4A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89330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66E5C-D442-4E24-8532-E82E30853556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9B9F-BFD1-458A-8A23-E55C29E54A8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266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F0DB3-9FEE-480C-880B-4E4F62778C06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1A83BB6F-D20F-4E40-BFCF-84B990D4A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99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59" r:id="rId3"/>
  </p:sldLayoutIdLst>
  <p:transition/>
  <p:timing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.jpeg" /><Relationship Id="rId3" Type="http://schemas.openxmlformats.org/officeDocument/2006/relationships/image" Target="../media/image15.jpeg" /><Relationship Id="rId4" Type="http://schemas.openxmlformats.org/officeDocument/2006/relationships/image" Target="../media/image1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.jpeg" /><Relationship Id="rId3" Type="http://schemas.openxmlformats.org/officeDocument/2006/relationships/image" Target="../media/image18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.jpeg" /><Relationship Id="rId3" Type="http://schemas.openxmlformats.org/officeDocument/2006/relationships/image" Target="../media/image20.jpeg" /><Relationship Id="rId4" Type="http://schemas.openxmlformats.org/officeDocument/2006/relationships/image" Target="../media/image21.jpeg" /><Relationship Id="rId5" Type="http://schemas.openxmlformats.org/officeDocument/2006/relationships/image" Target="../media/image22.jpeg" /><Relationship Id="rId6" Type="http://schemas.openxmlformats.org/officeDocument/2006/relationships/image" Target="../media/image23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.jpeg" /><Relationship Id="rId3" Type="http://schemas.openxmlformats.org/officeDocument/2006/relationships/image" Target="../media/image25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.jpeg" /><Relationship Id="rId3" Type="http://schemas.openxmlformats.org/officeDocument/2006/relationships/image" Target="../media/image27.jpeg" /><Relationship Id="rId4" Type="http://schemas.openxmlformats.org/officeDocument/2006/relationships/image" Target="../media/image28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.jpeg" /><Relationship Id="rId3" Type="http://schemas.openxmlformats.org/officeDocument/2006/relationships/image" Target="../media/image30.jpeg" /><Relationship Id="rId4" Type="http://schemas.openxmlformats.org/officeDocument/2006/relationships/image" Target="../media/image31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.jpeg" /><Relationship Id="rId3" Type="http://schemas.openxmlformats.org/officeDocument/2006/relationships/image" Target="../media/image33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4.jpeg" /><Relationship Id="rId3" Type="http://schemas.openxmlformats.org/officeDocument/2006/relationships/image" Target="../media/image35.jpeg" /><Relationship Id="rId4" Type="http://schemas.openxmlformats.org/officeDocument/2006/relationships/image" Target="../media/image36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7.jpeg" /><Relationship Id="rId3" Type="http://schemas.openxmlformats.org/officeDocument/2006/relationships/image" Target="../media/image38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9.jpeg" /><Relationship Id="rId3" Type="http://schemas.openxmlformats.org/officeDocument/2006/relationships/image" Target="../media/image40.jpeg" /><Relationship Id="rId4" Type="http://schemas.openxmlformats.org/officeDocument/2006/relationships/image" Target="../media/image41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2.jpeg" /><Relationship Id="rId3" Type="http://schemas.openxmlformats.org/officeDocument/2006/relationships/image" Target="../media/image43.jpeg" /><Relationship Id="rId4" Type="http://schemas.openxmlformats.org/officeDocument/2006/relationships/image" Target="../media/image44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5.jpeg" /><Relationship Id="rId3" Type="http://schemas.openxmlformats.org/officeDocument/2006/relationships/image" Target="../media/image46.jpeg" /><Relationship Id="rId4" Type="http://schemas.openxmlformats.org/officeDocument/2006/relationships/image" Target="../media/image47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48.jpeg" /><Relationship Id="rId4" Type="http://schemas.openxmlformats.org/officeDocument/2006/relationships/image" Target="../media/image49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0.jpeg" /><Relationship Id="rId3" Type="http://schemas.openxmlformats.org/officeDocument/2006/relationships/image" Target="../media/image51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2.jpeg" /><Relationship Id="rId3" Type="http://schemas.openxmlformats.org/officeDocument/2006/relationships/image" Target="../media/image53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4.jpeg" /><Relationship Id="rId3" Type="http://schemas.openxmlformats.org/officeDocument/2006/relationships/image" Target="../media/image55.jpeg" /><Relationship Id="rId4" Type="http://schemas.openxmlformats.org/officeDocument/2006/relationships/image" Target="../media/image56.jpeg" /><Relationship Id="rId5" Type="http://schemas.openxmlformats.org/officeDocument/2006/relationships/image" Target="../media/image57.jpeg" /><Relationship Id="rId6" Type="http://schemas.openxmlformats.org/officeDocument/2006/relationships/image" Target="../media/image58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9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jpeg" /><Relationship Id="rId3" Type="http://schemas.openxmlformats.org/officeDocument/2006/relationships/image" Target="../media/image5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Relationship Id="rId3" Type="http://schemas.openxmlformats.org/officeDocument/2006/relationships/image" Target="../media/image7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image" Target="../media/image9.jpeg" /><Relationship Id="rId4" Type="http://schemas.openxmlformats.org/officeDocument/2006/relationships/image" Target="../media/image10.jpeg" /><Relationship Id="rId5" Type="http://schemas.openxmlformats.org/officeDocument/2006/relationships/image" Target="../media/image11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.jpeg" /><Relationship Id="rId3" Type="http://schemas.openxmlformats.org/officeDocument/2006/relationships/image" Target="../media/image13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5B83D6-0328-914F-D0D4-D14325838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2778" y="1688047"/>
            <a:ext cx="8638078" cy="2971801"/>
          </a:xfrm>
        </p:spPr>
        <p:txBody>
          <a:bodyPr>
            <a:normAutofit/>
          </a:bodyPr>
          <a:lstStyle/>
          <a:p>
            <a:r>
              <a:rPr lang="ru-RU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на тему: </a:t>
            </a:r>
            <a:br>
              <a:rPr lang="ru-RU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«Экспериментальная деятельность </a:t>
            </a:r>
            <a:br>
              <a:rPr lang="ru-RU" sz="42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растениями»</a:t>
            </a:r>
            <a:endParaRPr lang="ru-RU" sz="4200" i="1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AB0E10-7DB4-5D33-AA89-6A39F40DF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2287" y="5165407"/>
            <a:ext cx="6400800" cy="1947333"/>
          </a:xfrm>
        </p:spPr>
        <p:txBody>
          <a:bodyPr/>
          <a:lstStyle/>
          <a:p>
            <a:pPr algn="r">
              <a:spcBef>
                <a:spcPts val="600"/>
              </a:spcBef>
            </a:pPr>
            <a:r>
              <a:rPr 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 воспитатели 18-Б группы</a:t>
            </a:r>
          </a:p>
          <a:p>
            <a:pPr algn="r">
              <a:spcBef>
                <a:spcPts val="600"/>
              </a:spcBef>
            </a:pPr>
            <a:r>
              <a:rPr 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Смелянец П.М., Субботина О.С.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8BD8C8-2D22-8384-AAC0-CA14A2891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8166" y="523042"/>
            <a:ext cx="1227854" cy="122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5C10D2-59F6-767A-9B4A-26BE57E0D52C}"/>
              </a:ext>
            </a:extLst>
          </p:cNvPr>
          <p:cNvSpPr txBox="1"/>
          <p:nvPr/>
        </p:nvSpPr>
        <p:spPr>
          <a:xfrm>
            <a:off x="3249890" y="523042"/>
            <a:ext cx="610385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И НАУКИ ГОРОДА МОСКВЫ</a:t>
            </a:r>
            <a:endParaRPr kumimoji="0" lang="ru-RU" altLang="ru-RU" sz="1400" b="0" i="0" u="none" strike="noStrike" cap="none" normalizeH="0" baseline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400" b="1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ГОРОДА МОСКВЫ</a:t>
            </a:r>
            <a:endParaRPr kumimoji="0" lang="ru-RU" altLang="ru-RU" sz="1400" b="0" i="0" u="none" strike="noStrike" cap="none" normalizeH="0" baseline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400" b="1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«ШКОЛА № 1279 «ЭВРИКА»</a:t>
            </a:r>
            <a:endParaRPr kumimoji="0" lang="ru-RU" altLang="ru-RU" sz="1400" b="0" i="0" u="none" strike="noStrike" cap="none" normalizeH="0" baseline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117149, Москва, Азовская улица, д.2, корп.2</a:t>
            </a:r>
            <a:endParaRPr lang="ru-RU" sz="14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B670D2-5CB1-6DAE-CD9B-B914D0EFD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13" y="3341258"/>
            <a:ext cx="4718434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81827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25C55D-EE39-C32F-1881-AF21EED9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3" r="15220" b="18258"/>
          <a:stretch>
            <a:fillRect/>
          </a:stretch>
        </p:blipFill>
        <p:spPr>
          <a:xfrm rot="5749447">
            <a:off x="7151736" y="1666412"/>
            <a:ext cx="4314748" cy="3197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96DFDE-4B9D-6F87-AACB-BB69D3C34CC5}"/>
              </a:ext>
            </a:extLst>
          </p:cNvPr>
          <p:cNvSpPr txBox="1"/>
          <p:nvPr/>
        </p:nvSpPr>
        <p:spPr>
          <a:xfrm>
            <a:off x="3864990" y="578073"/>
            <a:ext cx="375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лилии в землю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F08ADC-3D47-EFAF-2562-EABA5A176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1" t="3299" r="14811" b="7491"/>
          <a:stretch>
            <a:fillRect/>
          </a:stretch>
        </p:blipFill>
        <p:spPr>
          <a:xfrm>
            <a:off x="4368191" y="1652795"/>
            <a:ext cx="3455618" cy="43147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2C1D11-EC91-0D6C-5C67-DD775B1A6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3" r="23261"/>
          <a:stretch>
            <a:fillRect/>
          </a:stretch>
        </p:blipFill>
        <p:spPr>
          <a:xfrm rot="21338956">
            <a:off x="1143857" y="1216742"/>
            <a:ext cx="3215473" cy="4424516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Прямоугольник 5"/>
          <p:cNvSpPr/>
          <p:nvPr/>
        </p:nvSpPr>
        <p:spPr>
          <a:xfrm>
            <a:off x="1480008" y="603799"/>
            <a:ext cx="9379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сломанных веточек березы и сирени в емкость с водой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4A0ACA-DC58-219F-8CE8-D60956D00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3370"/>
          <a:stretch>
            <a:fillRect/>
          </a:stretch>
        </p:blipFill>
        <p:spPr>
          <a:xfrm rot="300075">
            <a:off x="5580199" y="1517322"/>
            <a:ext cx="3988658" cy="48583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C0A433-7486-819B-3BB6-02FD5F0A2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5108">
            <a:off x="2099560" y="1599878"/>
            <a:ext cx="3631104" cy="4841472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рямоугольник 6"/>
          <p:cNvSpPr/>
          <p:nvPr/>
        </p:nvSpPr>
        <p:spPr>
          <a:xfrm>
            <a:off x="3102377" y="505309"/>
            <a:ext cx="6145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наблюдение за растениями</a:t>
            </a:r>
          </a:p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день наблюдения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BF0DCE-05FB-D502-FA1B-0BD90370F912}"/>
              </a:ext>
            </a:extLst>
          </p:cNvPr>
          <p:cNvSpPr/>
          <p:nvPr/>
        </p:nvSpPr>
        <p:spPr>
          <a:xfrm>
            <a:off x="996578" y="5671803"/>
            <a:ext cx="6145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Изменения: посадки без изменений, на ветках появились почки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78ED42-D095-7DF0-D845-4A4C47C88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1561">
            <a:off x="-13436" y="1691313"/>
            <a:ext cx="3214933" cy="24112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823E137-A963-F49A-805A-D8A741D6D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/>
          <a:stretch>
            <a:fillRect/>
          </a:stretch>
        </p:blipFill>
        <p:spPr>
          <a:xfrm rot="196732">
            <a:off x="7811852" y="1547262"/>
            <a:ext cx="3543672" cy="22848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155F11-DA19-3342-B8D0-7594C21A7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6050" y="2437999"/>
            <a:ext cx="3396813" cy="25476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15BE63-78E0-2ABD-371D-06FFB14E8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1438">
            <a:off x="2239968" y="1735056"/>
            <a:ext cx="3466705" cy="260002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05153E2-13E7-35A2-EAAE-F3BAF6328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2" b="5761"/>
          <a:stretch>
            <a:fillRect/>
          </a:stretch>
        </p:blipFill>
        <p:spPr>
          <a:xfrm rot="408351">
            <a:off x="7630511" y="3736131"/>
            <a:ext cx="3773267" cy="247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92799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рямоугольник 6"/>
          <p:cNvSpPr/>
          <p:nvPr/>
        </p:nvSpPr>
        <p:spPr>
          <a:xfrm>
            <a:off x="2791292" y="736141"/>
            <a:ext cx="6145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день наблюдения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B74A1F-24EA-09DA-C2F1-A378039C01C9}"/>
              </a:ext>
            </a:extLst>
          </p:cNvPr>
          <p:cNvSpPr/>
          <p:nvPr/>
        </p:nvSpPr>
        <p:spPr>
          <a:xfrm>
            <a:off x="2272818" y="5843207"/>
            <a:ext cx="6145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Изменения: пробились первые перья на одной из луковиц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F530DC-7382-1F68-1613-52BB5879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 b="3639"/>
          <a:stretch>
            <a:fillRect/>
          </a:stretch>
        </p:blipFill>
        <p:spPr>
          <a:xfrm rot="328218">
            <a:off x="6855437" y="1565176"/>
            <a:ext cx="3327049" cy="40052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CAD7AD-3A5E-5D94-80BF-45BE26EAA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4"/>
          <a:stretch>
            <a:fillRect/>
          </a:stretch>
        </p:blipFill>
        <p:spPr>
          <a:xfrm rot="21099020">
            <a:off x="1068462" y="1781994"/>
            <a:ext cx="5470689" cy="368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07424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рямоугольник 6"/>
          <p:cNvSpPr/>
          <p:nvPr/>
        </p:nvSpPr>
        <p:spPr>
          <a:xfrm>
            <a:off x="2791292" y="736141"/>
            <a:ext cx="6145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день наблюдения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B74A1F-24EA-09DA-C2F1-A378039C01C9}"/>
              </a:ext>
            </a:extLst>
          </p:cNvPr>
          <p:cNvSpPr/>
          <p:nvPr/>
        </p:nvSpPr>
        <p:spPr>
          <a:xfrm>
            <a:off x="1367845" y="5836761"/>
            <a:ext cx="6145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Изменения: на ветках сирени появились первые листочки, а на березе - почки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639372-66EC-3CD1-02B1-5472D78AC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1780">
            <a:off x="3388652" y="1921816"/>
            <a:ext cx="3739258" cy="28044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87CB04-E5E5-9CF1-2C61-37B7468FE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4657" flipV="1">
            <a:off x="529293" y="2294299"/>
            <a:ext cx="3733812" cy="28003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7D5352-F4CC-CFBF-B316-2F0478862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146">
            <a:off x="6553978" y="1643398"/>
            <a:ext cx="4765264" cy="357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72173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рямоугольник 6"/>
          <p:cNvSpPr/>
          <p:nvPr/>
        </p:nvSpPr>
        <p:spPr>
          <a:xfrm>
            <a:off x="3138967" y="677220"/>
            <a:ext cx="6145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день наблюдения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B74A1F-24EA-09DA-C2F1-A378039C01C9}"/>
              </a:ext>
            </a:extLst>
          </p:cNvPr>
          <p:cNvSpPr/>
          <p:nvPr/>
        </p:nvSpPr>
        <p:spPr>
          <a:xfrm>
            <a:off x="1388643" y="5522004"/>
            <a:ext cx="6145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Изменения: корни стали длиннее, вода стала  мутнее, изменила цвет – стала светло коричневой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4FC27F-7831-CB68-C6AC-E46B57CF2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258">
            <a:off x="5545422" y="1499452"/>
            <a:ext cx="3977079" cy="31051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AF898A8-4D35-1C2D-9843-F7FC252B2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r="2652" b="12074"/>
          <a:stretch>
            <a:fillRect/>
          </a:stretch>
        </p:blipFill>
        <p:spPr>
          <a:xfrm rot="21143854">
            <a:off x="487181" y="1659732"/>
            <a:ext cx="5129332" cy="354166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0834BBC-7011-FCA2-15D5-0C7DC63BA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149">
            <a:off x="8294164" y="3961382"/>
            <a:ext cx="3488360" cy="261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90638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030897-AAD5-A426-D68E-D353571E7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8524">
            <a:off x="1287558" y="1419158"/>
            <a:ext cx="5503925" cy="41279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5F3AB1-80AC-6F5D-B527-40B3782DC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0976">
            <a:off x="6446234" y="1918495"/>
            <a:ext cx="4384469" cy="328835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5F82833-006C-86ED-F7C0-3FA4885B6243}"/>
              </a:ext>
            </a:extLst>
          </p:cNvPr>
          <p:cNvSpPr/>
          <p:nvPr/>
        </p:nvSpPr>
        <p:spPr>
          <a:xfrm>
            <a:off x="3309767" y="571898"/>
            <a:ext cx="6145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день наблюдения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BC41C64-393D-6FEB-ECE6-812D851DDCFE}"/>
              </a:ext>
            </a:extLst>
          </p:cNvPr>
          <p:cNvSpPr/>
          <p:nvPr/>
        </p:nvSpPr>
        <p:spPr>
          <a:xfrm>
            <a:off x="1621410" y="5752730"/>
            <a:ext cx="7266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Изменения: перья у луковицы стали длиннее, у других луковиц пока не пробились</a:t>
            </a:r>
          </a:p>
        </p:txBody>
      </p:sp>
    </p:spTree>
    <p:extLst>
      <p:ext uri="{BB962C8B-B14F-4D97-AF65-F5344CB8AC3E}">
        <p14:creationId xmlns:p14="http://schemas.microsoft.com/office/powerpoint/2010/main" val="2204589002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рямоугольник 6"/>
          <p:cNvSpPr/>
          <p:nvPr/>
        </p:nvSpPr>
        <p:spPr>
          <a:xfrm>
            <a:off x="2904414" y="703272"/>
            <a:ext cx="6145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день наблюдения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55CF0F-3932-CAD3-6416-2EE7E230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2" b="34166"/>
          <a:stretch>
            <a:fillRect/>
          </a:stretch>
        </p:blipFill>
        <p:spPr>
          <a:xfrm rot="21149624">
            <a:off x="618985" y="1711787"/>
            <a:ext cx="4410104" cy="32160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4AD361-85B3-6CB3-FE97-7D25D7DE8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58231" y="2237234"/>
            <a:ext cx="4338161" cy="325362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FB55367-26CA-CBD3-0D50-0D808BF93D29}"/>
              </a:ext>
            </a:extLst>
          </p:cNvPr>
          <p:cNvSpPr/>
          <p:nvPr/>
        </p:nvSpPr>
        <p:spPr>
          <a:xfrm>
            <a:off x="933253" y="5739229"/>
            <a:ext cx="65838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Изменения: корни стали еще длиннее, вода такая же мутная, коричневого цвета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3DB511-8BC3-5F63-E814-168EC0FEB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18604">
            <a:off x="4459260" y="2099463"/>
            <a:ext cx="4201307" cy="315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67648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рямоугольник 6"/>
          <p:cNvSpPr/>
          <p:nvPr/>
        </p:nvSpPr>
        <p:spPr>
          <a:xfrm>
            <a:off x="2894988" y="446769"/>
            <a:ext cx="6145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день наблюдения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2DEA90-B0FE-7CE7-9BB4-EBCF027FD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0560">
            <a:off x="919166" y="1252181"/>
            <a:ext cx="4930844" cy="369813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1DEC29-348C-6077-20E2-0604E4BB4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781">
            <a:off x="5786937" y="1233814"/>
            <a:ext cx="5404701" cy="405352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543369B-BB0F-4880-5A67-DCA0437618F9}"/>
              </a:ext>
            </a:extLst>
          </p:cNvPr>
          <p:cNvSpPr/>
          <p:nvPr/>
        </p:nvSpPr>
        <p:spPr>
          <a:xfrm>
            <a:off x="1310327" y="5349402"/>
            <a:ext cx="7403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Изменения: на ветках березы распустились первые листочки, на ветках сирени листья стали больше размером</a:t>
            </a:r>
          </a:p>
        </p:txBody>
      </p:sp>
    </p:spTree>
    <p:extLst>
      <p:ext uri="{BB962C8B-B14F-4D97-AF65-F5344CB8AC3E}">
        <p14:creationId xmlns:p14="http://schemas.microsoft.com/office/powerpoint/2010/main" val="516498212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рямоугольник 6"/>
          <p:cNvSpPr/>
          <p:nvPr/>
        </p:nvSpPr>
        <p:spPr>
          <a:xfrm>
            <a:off x="3102377" y="505309"/>
            <a:ext cx="6145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день наблюдения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A2A5CC-9E80-F9DC-1A4E-DF999AD2F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6632">
            <a:off x="3128580" y="2142619"/>
            <a:ext cx="3899344" cy="29245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719043-EACB-B163-C635-287EF8897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933">
            <a:off x="6596310" y="1348033"/>
            <a:ext cx="4792984" cy="35947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DD9AB3-2F80-BD13-D90D-2DFDDDA69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9598">
            <a:off x="339328" y="1807688"/>
            <a:ext cx="3838456" cy="287884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A78E01C-F869-7748-9AE8-F77DDB5E7AF3}"/>
              </a:ext>
            </a:extLst>
          </p:cNvPr>
          <p:cNvSpPr/>
          <p:nvPr/>
        </p:nvSpPr>
        <p:spPr>
          <a:xfrm>
            <a:off x="989813" y="5632644"/>
            <a:ext cx="92005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Изменения: за эти дни корни луковиц стали еще длиннее, на нескольких луковичках пробились первые перья, а где уже были -  стали длиннее</a:t>
            </a:r>
          </a:p>
        </p:txBody>
      </p:sp>
    </p:spTree>
    <p:extLst>
      <p:ext uri="{BB962C8B-B14F-4D97-AF65-F5344CB8AC3E}">
        <p14:creationId xmlns:p14="http://schemas.microsoft.com/office/powerpoint/2010/main" val="510169377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5109" y="376622"/>
            <a:ext cx="11105734" cy="631767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800" b="1" i="1" u="sng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2200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оптимальные условия для развития познавательно-исследовательской деятельности дошкольников, как основы интеллектуально – личностного, творческого развития;  </a:t>
            </a:r>
          </a:p>
          <a:p>
            <a:pPr marL="0" indent="0" algn="just">
              <a:buNone/>
            </a:pPr>
            <a:r>
              <a:rPr lang="ru-RU" sz="2800" b="1" i="1" u="sng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/>
            <a:r>
              <a:rPr lang="ru-RU" sz="2600" b="0" i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исследовательской деятельности;</a:t>
            </a:r>
          </a:p>
          <a:p>
            <a:pPr algn="just"/>
            <a:r>
              <a:rPr lang="ru-RU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представление детей о необходимости ухода за растениями;</a:t>
            </a:r>
          </a:p>
          <a:p>
            <a:pPr algn="just"/>
            <a:r>
              <a:rPr lang="ru-RU" sz="2600" b="0" i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знания детей о условиях необходимых для роста </a:t>
            </a:r>
            <a:r>
              <a:rPr lang="ru-RU" sz="2600" i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лука</a:t>
            </a:r>
            <a:r>
              <a:rPr lang="ru-RU" sz="2600" b="1" i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b="0" i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(почва, свет, тепло, влага, умение сажать луковицу в землю и в воду);</a:t>
            </a:r>
          </a:p>
          <a:p>
            <a:pPr algn="just"/>
            <a:r>
              <a:rPr lang="ru-RU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Фиксировать представление детей об изменениях роста луковиц в стакане воды и в контейнере с почвой;</a:t>
            </a:r>
          </a:p>
          <a:p>
            <a:pPr algn="just"/>
            <a:r>
              <a:rPr lang="ru-RU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привычку бережно относиться к природе;</a:t>
            </a:r>
          </a:p>
          <a:p>
            <a:pPr algn="just"/>
            <a:r>
              <a:rPr lang="ru-RU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детей видеть результат своего труда;</a:t>
            </a:r>
          </a:p>
          <a:p>
            <a:pPr algn="just"/>
            <a:r>
              <a:rPr lang="ru-RU" sz="2600" b="0" i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и желание трудиться в коллективе;</a:t>
            </a:r>
          </a:p>
          <a:p>
            <a:pPr algn="just"/>
            <a:r>
              <a:rPr lang="ru-RU" sz="2600" b="0" i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речь детей, активизировать словарь.</a:t>
            </a:r>
          </a:p>
          <a:p>
            <a:pPr algn="just"/>
            <a:r>
              <a:rPr lang="ru-RU" sz="260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600" b="0" i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оспитывать желание трудиться и добиваться результата, участвуя в общем деле.</a:t>
            </a:r>
          </a:p>
          <a:p>
            <a:pPr algn="just"/>
            <a:endPara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518175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рямоугольник 6"/>
          <p:cNvSpPr/>
          <p:nvPr/>
        </p:nvSpPr>
        <p:spPr>
          <a:xfrm>
            <a:off x="2746156" y="587682"/>
            <a:ext cx="6145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день наблюдения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11E72B-4A38-D80F-21E2-FF913785AA90}"/>
              </a:ext>
            </a:extLst>
          </p:cNvPr>
          <p:cNvSpPr/>
          <p:nvPr/>
        </p:nvSpPr>
        <p:spPr>
          <a:xfrm>
            <a:off x="912163" y="5476506"/>
            <a:ext cx="9624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Изменения: лилия наконец пробилась в земле и появились ее перья, у луковиц стали перья длиннее (за 5 дней пробились перья еще у одной луковицы). На ветках березы активно распускаются листья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7C4D40-B9A0-49F8-50C4-8E188D18D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969">
            <a:off x="3731213" y="1367302"/>
            <a:ext cx="5087792" cy="38158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35AA2F-6006-03DA-5D80-CFC1DDDF2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7"/>
          <a:stretch>
            <a:fillRect/>
          </a:stretch>
        </p:blipFill>
        <p:spPr>
          <a:xfrm rot="4807824">
            <a:off x="456575" y="1845147"/>
            <a:ext cx="3745049" cy="31774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67CDD6-12EC-C98B-E7DF-3F680A0C9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4467">
            <a:off x="7604980" y="1388976"/>
            <a:ext cx="4300456" cy="322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27471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рямоугольник 6"/>
          <p:cNvSpPr/>
          <p:nvPr/>
        </p:nvSpPr>
        <p:spPr>
          <a:xfrm>
            <a:off x="3102377" y="505309"/>
            <a:ext cx="6145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 день наблюдения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68C40A-C8C4-FB17-50F7-D3EF62208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/>
          <a:stretch>
            <a:fillRect/>
          </a:stretch>
        </p:blipFill>
        <p:spPr>
          <a:xfrm rot="5827774">
            <a:off x="7347009" y="1511065"/>
            <a:ext cx="3947063" cy="32291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346131-7F55-9241-62FD-628EF6DD5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5101">
            <a:off x="4130429" y="1612078"/>
            <a:ext cx="4130403" cy="30978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52DE86-3FC6-B5E7-AABA-DF25D845A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45" b="21518"/>
          <a:stretch>
            <a:fillRect/>
          </a:stretch>
        </p:blipFill>
        <p:spPr>
          <a:xfrm rot="21051404">
            <a:off x="633251" y="1858101"/>
            <a:ext cx="4098138" cy="298381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E8C7E4C-0AF9-1556-7EEC-A4882E76FB1B}"/>
              </a:ext>
            </a:extLst>
          </p:cNvPr>
          <p:cNvSpPr/>
          <p:nvPr/>
        </p:nvSpPr>
        <p:spPr>
          <a:xfrm>
            <a:off x="1049815" y="5632569"/>
            <a:ext cx="8979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Изменения: новые луковицы пробились и выпустили первые перья, лилия становится выше</a:t>
            </a:r>
          </a:p>
        </p:txBody>
      </p:sp>
    </p:spTree>
    <p:extLst>
      <p:ext uri="{BB962C8B-B14F-4D97-AF65-F5344CB8AC3E}">
        <p14:creationId xmlns:p14="http://schemas.microsoft.com/office/powerpoint/2010/main" val="4196056898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рямоугольник 6"/>
          <p:cNvSpPr/>
          <p:nvPr/>
        </p:nvSpPr>
        <p:spPr>
          <a:xfrm>
            <a:off x="2679590" y="456897"/>
            <a:ext cx="6145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день наблюдения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0D4793-38B6-2549-2075-C1BDB7AC9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864">
            <a:off x="499132" y="1746391"/>
            <a:ext cx="4023195" cy="30173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5D4BF0-4CD1-E2D4-8141-A39BF102E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794">
            <a:off x="4536964" y="1635593"/>
            <a:ext cx="3940695" cy="29555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587B52-E2A0-67E2-B291-C230CBF4A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612">
            <a:off x="8422401" y="1759149"/>
            <a:ext cx="2689737" cy="358631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F23E4F7-2C81-9717-9703-48FC839A9011}"/>
              </a:ext>
            </a:extLst>
          </p:cNvPr>
          <p:cNvSpPr/>
          <p:nvPr/>
        </p:nvSpPr>
        <p:spPr>
          <a:xfrm>
            <a:off x="912163" y="5355055"/>
            <a:ext cx="8979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Изменения: выросли почти все луковицы, их перья становятся все выше и длиннее</a:t>
            </a:r>
          </a:p>
        </p:txBody>
      </p:sp>
    </p:spTree>
    <p:extLst>
      <p:ext uri="{BB962C8B-B14F-4D97-AF65-F5344CB8AC3E}">
        <p14:creationId xmlns:p14="http://schemas.microsoft.com/office/powerpoint/2010/main" val="4148447115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рямоугольник 6"/>
          <p:cNvSpPr/>
          <p:nvPr/>
        </p:nvSpPr>
        <p:spPr>
          <a:xfrm>
            <a:off x="3102377" y="505309"/>
            <a:ext cx="6145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день наблюдения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FF654E-187F-8740-E929-90C4F0EB9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115">
            <a:off x="6003762" y="1574031"/>
            <a:ext cx="4946579" cy="3709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1E9483-CDB7-B67F-0815-43B5F7483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" r="4670" b="7531"/>
          <a:stretch>
            <a:fillRect/>
          </a:stretch>
        </p:blipFill>
        <p:spPr>
          <a:xfrm rot="21229940">
            <a:off x="1175009" y="1404310"/>
            <a:ext cx="4932313" cy="387652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DC5326-DCCD-055A-66EB-08B6E1900D34}"/>
              </a:ext>
            </a:extLst>
          </p:cNvPr>
          <p:cNvSpPr/>
          <p:nvPr/>
        </p:nvSpPr>
        <p:spPr>
          <a:xfrm>
            <a:off x="1207130" y="5718172"/>
            <a:ext cx="9624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Изменения: листья лука становятся длиннее с каждым днем; лилия в земле тоже подросла, и ее росток стал заметно выше</a:t>
            </a:r>
          </a:p>
        </p:txBody>
      </p:sp>
    </p:spTree>
    <p:extLst>
      <p:ext uri="{BB962C8B-B14F-4D97-AF65-F5344CB8AC3E}">
        <p14:creationId xmlns:p14="http://schemas.microsoft.com/office/powerpoint/2010/main" val="2522237078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рямоугольник 6"/>
          <p:cNvSpPr/>
          <p:nvPr/>
        </p:nvSpPr>
        <p:spPr>
          <a:xfrm>
            <a:off x="3111804" y="325562"/>
            <a:ext cx="6145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Сегодняшний день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DC5326-DCCD-055A-66EB-08B6E1900D34}"/>
              </a:ext>
            </a:extLst>
          </p:cNvPr>
          <p:cNvSpPr/>
          <p:nvPr/>
        </p:nvSpPr>
        <p:spPr>
          <a:xfrm>
            <a:off x="1268068" y="5985800"/>
            <a:ext cx="102162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с родителями посадили наши лилии во дворе детского сада, они обе прижились, и мы с нетерпением ждем, когда она распустятся 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99EA17-99E3-63EF-6635-2051A6F1E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1676">
            <a:off x="2562714" y="1082998"/>
            <a:ext cx="3517376" cy="46898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0B5A3-67A3-1518-9F28-C25FB7045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618">
            <a:off x="6187511" y="1189744"/>
            <a:ext cx="3474466" cy="463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08286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Прямоугольник 3"/>
          <p:cNvSpPr/>
          <p:nvPr/>
        </p:nvSpPr>
        <p:spPr>
          <a:xfrm>
            <a:off x="2450969" y="448893"/>
            <a:ext cx="6914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Фиксация результатов в дневники наблюдений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535BD3-708E-D0B5-68FC-7D9912741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7422">
            <a:off x="8902891" y="3575350"/>
            <a:ext cx="3336747" cy="25025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B8EC9C-3F50-BF98-F368-19509CBF3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92">
            <a:off x="6942150" y="2129681"/>
            <a:ext cx="2502266" cy="3336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5CDA48-E618-C979-CED9-E98F02E3C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272">
            <a:off x="960788" y="4051294"/>
            <a:ext cx="3866757" cy="23090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C34B84-04A7-0721-4C48-0FC89B030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8704">
            <a:off x="763239" y="1271375"/>
            <a:ext cx="3661653" cy="27462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02B46C-3D0C-D1D8-BE74-F12D76A99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0360">
            <a:off x="4071591" y="1782708"/>
            <a:ext cx="3422281" cy="2566711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968EB-A174-3537-00A5-7805BFEEB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20" y="189102"/>
            <a:ext cx="8534400" cy="1507067"/>
          </a:xfrm>
        </p:spPr>
        <p:txBody>
          <a:bodyPr>
            <a:normAutofit/>
          </a:bodyPr>
          <a:lstStyle/>
          <a:p>
            <a:pPr algn="r"/>
            <a:r>
              <a:rPr lang="ru-RU" sz="2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Фиксация результатов в дневники наблюдений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E832E2-8EE4-3D83-1CEF-82C9E9A48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49" y="703496"/>
            <a:ext cx="11501505" cy="6262912"/>
          </a:xfrm>
        </p:spPr>
        <p:txBody>
          <a:bodyPr>
            <a:noAutofit/>
          </a:bodyPr>
          <a:lstStyle/>
          <a:p>
            <a:pPr algn="just"/>
            <a:r>
              <a:rPr lang="ru-RU" sz="23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научились сажать и ухаживать за луком, познакомились с условиями роста лука, научились подмечать пользу и красоту зеленого лука . </a:t>
            </a:r>
          </a:p>
          <a:p>
            <a:pPr algn="just"/>
            <a:r>
              <a:rPr lang="ru-RU" sz="23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сформировались знания и представления о росте зеленого лука в комнатных условиях, как в контейнере с почвой, так и в стакане с водой.</a:t>
            </a:r>
          </a:p>
          <a:p>
            <a:pPr algn="just"/>
            <a:r>
              <a:rPr lang="ru-RU" sz="23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и результат эксперимента принес детям удовлетворение, радость переживания успеха, осознание собственных умений, компетенции. Дети готовы и хотят выполнять коллективно следующий эксперимент.</a:t>
            </a:r>
          </a:p>
          <a:p>
            <a:pPr algn="just"/>
            <a:r>
              <a:rPr lang="ru-RU" sz="2300" b="0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данного проекта научила дошкольников сравнивать, анализировать, делать выводы. Дети приобрели новый опыт поисково- исследовательской деятельности. В процессе работы над проектом дошкольники рассматривали рост лука, отметили его роль как лекарственного сырья; изучали чудодейственное влияние на здоровье человека. У детей расширился кругозор и мыслительная деятельность. Сам процесс и результат проекта принес детям удовлетворение, радость переживания, осознания собственных умений. Благодаря проведенной работе, наши дети осознанно могут ответить на вопрос, почему необходим </a:t>
            </a:r>
            <a:r>
              <a:rPr lang="ru-RU" sz="23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</a:t>
            </a:r>
            <a:r>
              <a:rPr lang="ru-RU" sz="2300" b="0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3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24139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3000" y="305168"/>
            <a:ext cx="8856984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Итоговые результаты проектной деятельности</a:t>
            </a:r>
            <a:br>
              <a:rPr lang="ru-RU" sz="4800">
                <a:latin typeface="Palatino Linotype" panose="02040502050505030304" pitchFamily="18" charset="0"/>
              </a:rPr>
            </a:b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15356" y="737216"/>
            <a:ext cx="10381650" cy="5616624"/>
          </a:xfrm>
        </p:spPr>
        <p:txBody>
          <a:bodyPr>
            <a:noAutofit/>
          </a:bodyPr>
          <a:lstStyle/>
          <a:p>
            <a:pPr algn="just">
              <a:spcBef>
                <a:spcPct val="0"/>
              </a:spcBef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проекта мы обобщили и обогатили знания детей в экологическом развитии. Мы собрали бесценный материал о временах года, систематизировали его и обобщили как опыт работы в данном проекте. </a:t>
            </a:r>
          </a:p>
          <a:p>
            <a:pPr algn="just">
              <a:spcBef>
                <a:spcPct val="0"/>
              </a:spcBef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появились: интерес к явлениям природы, их разнообразии видов и содержании, а также желание постоянно наблюдать за природой и защищать ее.</a:t>
            </a:r>
          </a:p>
          <a:p>
            <a:pPr algn="just">
              <a:spcBef>
                <a:spcPct val="0"/>
              </a:spcBef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работы над проектом дети пополнили словарный запас и обогатили связную речь.</a:t>
            </a:r>
          </a:p>
          <a:p>
            <a:pPr algn="just">
              <a:spcBef>
                <a:spcPct val="0"/>
              </a:spcBef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непосредственно образовательной деятельности у детей развивали воображение, мышление, память и внимание, сформировали навыки элементарной практической и исследовательской деятельности. </a:t>
            </a:r>
          </a:p>
          <a:p>
            <a:pPr algn="just">
              <a:spcBef>
                <a:spcPct val="0"/>
              </a:spcBef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творчестве закрепили навыки рисования кистью и гуашью, умения лепить пластилином, навыки вырезания и создание аппликаций</a:t>
            </a:r>
          </a:p>
          <a:p>
            <a:pPr algn="just">
              <a:spcBef>
                <a:spcPct val="0"/>
              </a:spcBef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 взаимодействовали с родителями, взрослые стали более активно участвовать в жизни детского сада </a:t>
            </a:r>
          </a:p>
          <a:p>
            <a:pPr algn="just">
              <a:spcBef>
                <a:spcPct val="0"/>
              </a:spcBef>
            </a:pPr>
            <a:endParaRPr lang="ru-RU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448598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272" y="414636"/>
            <a:ext cx="8596668" cy="692727"/>
          </a:xfrm>
        </p:spPr>
        <p:txBody>
          <a:bodyPr>
            <a:normAutofit/>
          </a:bodyPr>
          <a:lstStyle/>
          <a:p>
            <a:pPr algn="ctr"/>
            <a:r>
              <a:rPr lang="ru-RU" sz="2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используемой литературы:</a:t>
            </a:r>
            <a:endParaRPr lang="ru-RU" sz="24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1941" y="928254"/>
            <a:ext cx="9935248" cy="5278582"/>
          </a:xfrm>
        </p:spPr>
        <p:txBody>
          <a:bodyPr>
            <a:noAutofit/>
          </a:bodyPr>
          <a:lstStyle/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Виноградова Н.Ф. «Рассказы-загадки о природе», «Вентана-Граф», 2007 г.</a:t>
            </a:r>
          </a:p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Дошкольное воспитание №2, 2000 г. </a:t>
            </a:r>
          </a:p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Дыбина О.В. и др. Ребенок в мире поиска: Программа по организации поисковой деятельности детей дошкольного возраста. М.: Сфера 2005.</a:t>
            </a:r>
          </a:p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Дыбина О.В. Неизведанное рядом: занимательные опыты и эксперименты для дошкольников. М., 2005. </a:t>
            </a:r>
          </a:p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Иванова А.И. Методика организации экологических наблюдений и экспериментов в детском саду. М.: Сфера, 2004 </a:t>
            </a:r>
          </a:p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Рыжова Н. Игры с водой и песком. // Обруч, 1997. - №2 </a:t>
            </a:r>
          </a:p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Смирнов Ю.И. Воздух: Книжка для талантливых детей и заботливых родителей. СПб., 1998. </a:t>
            </a:r>
          </a:p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Экспериментальная деятельность детей 4-6 лет: из опыта работы/авт.-сост. Л.Н. Меньщикова. – Волгоград: Учитель, 2009</a:t>
            </a:r>
            <a:r>
              <a:rPr lang="ru-RU" sz="24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000" lvl="0" indent="-342000" algn="just">
              <a:lnSpc>
                <a:spcPct val="80000"/>
              </a:lnSpc>
              <a:buNone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Использование интернет-ресурсов </a:t>
            </a:r>
          </a:p>
        </p:txBody>
      </p:sp>
    </p:spTree>
    <p:extLst>
      <p:ext uri="{BB962C8B-B14F-4D97-AF65-F5344CB8AC3E}">
        <p14:creationId xmlns:p14="http://schemas.microsoft.com/office/powerpoint/2010/main" val="2490087761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2E7F43-4863-DA34-9AEB-51B1E66D600D}"/>
              </a:ext>
            </a:extLst>
          </p:cNvPr>
          <p:cNvSpPr txBox="1"/>
          <p:nvPr/>
        </p:nvSpPr>
        <p:spPr>
          <a:xfrm>
            <a:off x="2495746" y="1898657"/>
            <a:ext cx="6103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0736E44-E7F6-45DB-BAE0-1F1DC436F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9116" y="662582"/>
            <a:ext cx="7377113" cy="553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368195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946" y="922970"/>
            <a:ext cx="9626123" cy="72500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b="1" i="1" u="sng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r>
              <a:rPr lang="ru-RU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младшего дошкольного возраста в недостаточной степени имеют представления о растениях, о необходимых условиях их роста, их интерес к познавательно-исследовательской деятельности недостаточно развит. Исследовательская, поисковая активность – это естественное состояние ребенка, он настроен на познание мира. Только с помощью взрослых дошкольник может понять, что жизнь растения зависит от наличия тепла, света и хорошей почвы, научится отличать здоровое и сильное растение от слабого, хилого, требующего «лечения». Научившись понимать состояние растений, ребенок будет сочувствовать и ухаживать. </a:t>
            </a:r>
          </a:p>
          <a:p>
            <a:pPr marL="0" indent="0" algn="just">
              <a:buNone/>
            </a:pPr>
            <a:r>
              <a:rPr lang="ru-RU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решаются задачи познавательно-исследовательского, социально-личностного, эстетического развития ребенка. Приобщение к посильному труду по уходу за растениями – это, прежде всего, развитие таких качеств, как ответственность за выполнение поручения, за полученный результат, обязательность, целеустремленность и ответственность.</a:t>
            </a:r>
          </a:p>
        </p:txBody>
      </p:sp>
    </p:spTree>
    <p:extLst>
      <p:ext uri="{BB962C8B-B14F-4D97-AF65-F5344CB8AC3E}">
        <p14:creationId xmlns:p14="http://schemas.microsoft.com/office/powerpoint/2010/main" val="2644229886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Прямоугольник 3"/>
          <p:cNvSpPr/>
          <p:nvPr/>
        </p:nvSpPr>
        <p:spPr>
          <a:xfrm>
            <a:off x="781067" y="1982022"/>
            <a:ext cx="10435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u="sng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2400" i="1" u="sng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средней группы, воспитатели и родители.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1067" y="3316763"/>
            <a:ext cx="8692871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400" b="1" i="1" u="sng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</a:t>
            </a:r>
            <a:r>
              <a:rPr lang="ru-RU" sz="2400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поддержания и развития познавательной активности детей дошкольного возраста; развитие устойчивого познавательного интереса дошкольников в поисково-исследовательской деятельности;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диалектического мышления, т.е. способности видеть многообразие мира в системе взаимосвязей и взаимозависимостей.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D3A61E-5A05-0CB2-B5AD-22CAED2DC20C}"/>
              </a:ext>
            </a:extLst>
          </p:cNvPr>
          <p:cNvSpPr/>
          <p:nvPr/>
        </p:nvSpPr>
        <p:spPr>
          <a:xfrm>
            <a:off x="781067" y="665567"/>
            <a:ext cx="10870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u="sng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</a:t>
            </a:r>
            <a:r>
              <a:rPr lang="ru-RU" sz="2400" i="1" u="sng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Познавательно-исследовательский</a:t>
            </a:r>
          </a:p>
          <a:p>
            <a:pPr algn="just"/>
            <a:r>
              <a:rPr lang="ru-RU" sz="2400" b="1" i="1" u="sng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проекта:</a:t>
            </a:r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(март 2023 г.)</a:t>
            </a:r>
            <a:endParaRPr lang="ru-RU" sz="2400" u="sng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AAE079-E06F-1E2E-FDE2-C642FBDFC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171" y="917664"/>
            <a:ext cx="3630105" cy="363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53754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45AAF6-8DA0-868D-F87F-52ED174B089A}"/>
              </a:ext>
            </a:extLst>
          </p:cNvPr>
          <p:cNvSpPr txBox="1"/>
          <p:nvPr/>
        </p:nvSpPr>
        <p:spPr>
          <a:xfrm>
            <a:off x="807563" y="707550"/>
            <a:ext cx="10576874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ru-RU" sz="2600" b="1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реализации проекта:</a:t>
            </a:r>
          </a:p>
          <a:p>
            <a:pPr marL="342900" indent="-3429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с детьми и родителями</a:t>
            </a:r>
          </a:p>
          <a:p>
            <a:pPr marL="342900" indent="-3429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</a:t>
            </a:r>
          </a:p>
          <a:p>
            <a:pPr marL="342900" indent="-3429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 </a:t>
            </a:r>
          </a:p>
          <a:p>
            <a:pPr lvl="0" algn="just">
              <a:spcBef>
                <a:spcPct val="0"/>
              </a:spcBef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(дидактические, подвижные, пальчиковые игры</a:t>
            </a:r>
          </a:p>
          <a:p>
            <a:pPr marL="45720" lvl="0" indent="0" algn="just">
              <a:spcBef>
                <a:spcPct val="0"/>
              </a:spcBef>
              <a:buNone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упражнения)</a:t>
            </a:r>
          </a:p>
          <a:p>
            <a:pPr marL="388620" lvl="0" indent="-3429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в природе</a:t>
            </a:r>
          </a:p>
          <a:p>
            <a:pPr marL="388620" lvl="0" indent="-3429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в природе</a:t>
            </a:r>
          </a:p>
          <a:p>
            <a:pPr marL="388620" lvl="0" indent="-3429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Опытно-экспериментальная </a:t>
            </a:r>
          </a:p>
          <a:p>
            <a:pPr marL="45720" lvl="0" indent="0" algn="just">
              <a:spcBef>
                <a:spcPct val="0"/>
              </a:spcBef>
              <a:buNone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marL="388620" lvl="0" indent="-3429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 </a:t>
            </a:r>
          </a:p>
          <a:p>
            <a:pPr marL="45720" lvl="0" indent="0" algn="just">
              <a:spcBef>
                <a:spcPct val="0"/>
              </a:spcBef>
              <a:buNone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выставка детского творчества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8E1F7B-6D0E-6BAD-4E95-C9A05D346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8"/>
          <a:stretch>
            <a:fillRect/>
          </a:stretch>
        </p:blipFill>
        <p:spPr>
          <a:xfrm>
            <a:off x="5442409" y="3169762"/>
            <a:ext cx="5159604" cy="340427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E80794-B6F0-32BA-074B-FF58D08A0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331" y="772997"/>
            <a:ext cx="2080284" cy="2311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1678245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D61F4E-DAA3-403C-0E8D-B8D816056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78" y="306371"/>
            <a:ext cx="10012662" cy="6551629"/>
          </a:xfrm>
        </p:spPr>
        <p:txBody>
          <a:bodyPr>
            <a:normAutofit lnSpcReduction="10000"/>
          </a:bodyPr>
          <a:lstStyle/>
          <a:p>
            <a:pPr marL="547200" indent="-410400" algn="ctr">
              <a:spcBef>
                <a:spcPct val="0"/>
              </a:spcBef>
              <a:buNone/>
            </a:pPr>
            <a:r>
              <a:rPr lang="ru-RU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проекта:</a:t>
            </a:r>
            <a:endParaRPr lang="ru-RU" sz="2400" i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7200" lvl="0" indent="-410400" algn="just">
              <a:spcBef>
                <a:spcPct val="0"/>
              </a:spcBef>
              <a:buFont typeface="+mj-lt"/>
              <a:buAutoNum type="arabicPeriod"/>
            </a:pPr>
            <a:r>
              <a:rPr lang="en-US" sz="24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этап:</a:t>
            </a:r>
          </a:p>
          <a:p>
            <a:pPr marL="547200" indent="-4104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и изучение литературы</a:t>
            </a:r>
          </a:p>
          <a:p>
            <a:pPr marL="547200" indent="-4104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проекта наглядными материалами</a:t>
            </a:r>
          </a:p>
          <a:p>
            <a:pPr marL="547200" indent="-4104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конспектов, составление перспективного плана, нахождение и установление эффективных связей с родителями</a:t>
            </a:r>
          </a:p>
          <a:p>
            <a:pPr marL="547200" indent="-4104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родителей с целями и задачами проекта, привлечение их к работе в проекте</a:t>
            </a:r>
          </a:p>
          <a:p>
            <a:pPr marL="547200" lvl="0" indent="-410400" algn="just">
              <a:spcBef>
                <a:spcPct val="0"/>
              </a:spcBef>
              <a:buNone/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 - Реализация проекта:</a:t>
            </a:r>
          </a:p>
          <a:p>
            <a:pPr marL="547200" indent="-4104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на теме проекта (особенности роста растений, уход за ними</a:t>
            </a:r>
          </a:p>
          <a:p>
            <a:pPr marL="547200" indent="-4104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Непосредственная образовательная деятельность</a:t>
            </a:r>
          </a:p>
          <a:p>
            <a:pPr marL="547200" lvl="0" indent="-4104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</a:t>
            </a:r>
          </a:p>
          <a:p>
            <a:pPr marL="547200" lvl="0" indent="-4104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сюжетных картинок с изображением различных посадок</a:t>
            </a:r>
          </a:p>
          <a:p>
            <a:pPr marL="547200" lvl="0" indent="-4104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сюжетных картинок с изображением действий людей с растениями в разные времена года (посадки растений и кустарников, сбор урожая, уход за комнатными растениями, уход за деревьями и др.)</a:t>
            </a:r>
          </a:p>
          <a:p>
            <a:pPr marL="547200" lvl="0" indent="-410400"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и трудовая деятельность на прогулке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6753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CBF75A7-5CA6-988C-9019-BD7829C3A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466" y="0"/>
            <a:ext cx="8596668" cy="3880773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spcAft>
                <a:spcPct val="0"/>
              </a:spcAft>
              <a:buNone/>
            </a:pPr>
            <a:endPara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пословиц и поговорок</a:t>
            </a:r>
          </a:p>
          <a:p>
            <a:pPr lvl="0" algn="just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игровые обучающие ситуации</a:t>
            </a:r>
          </a:p>
          <a:p>
            <a:pPr lvl="0" algn="just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</a:t>
            </a:r>
            <a:endParaRPr lang="en-US" sz="2400" i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детского творчества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презентации «Экспериментальная деятельность с растениями»</a:t>
            </a:r>
          </a:p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2DB148-D833-EECD-70BB-4B22727F5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986" y="3091992"/>
            <a:ext cx="4707117" cy="353033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BEDDA8-EC1A-1C26-69FF-9BE14571D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8613" y="3538492"/>
            <a:ext cx="3531909" cy="264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7011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7CA9049F-0C06-3F3C-F316-1697B176C9C5}"/>
              </a:ext>
            </a:extLst>
          </p:cNvPr>
          <p:cNvSpPr txBox="1"/>
          <p:nvPr/>
        </p:nvSpPr>
        <p:spPr>
          <a:xfrm>
            <a:off x="3214078" y="779611"/>
            <a:ext cx="5928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лука в воду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3BAA36-0057-87AB-E69C-A3C3F5A9C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919" y="3105043"/>
            <a:ext cx="4561328" cy="34209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7CD8D2-38BC-99C8-93F1-F07D3A3A5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50780">
            <a:off x="1010498" y="1218534"/>
            <a:ext cx="3358806" cy="25191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E25498-877D-544E-7136-4721CB7D3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/>
          <a:stretch>
            <a:fillRect/>
          </a:stretch>
        </p:blipFill>
        <p:spPr>
          <a:xfrm rot="5769994">
            <a:off x="4178324" y="2278562"/>
            <a:ext cx="3434428" cy="28205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624D39-6A4B-DC77-3F6D-1A79A3610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1408">
            <a:off x="953854" y="3815658"/>
            <a:ext cx="3473759" cy="260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7964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Прямоугольник 4"/>
          <p:cNvSpPr/>
          <p:nvPr/>
        </p:nvSpPr>
        <p:spPr>
          <a:xfrm>
            <a:off x="4070719" y="335641"/>
            <a:ext cx="3195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лука в землю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41B7D2-08B3-1682-4072-DB2255704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">
            <a:off x="5023913" y="1274464"/>
            <a:ext cx="5745429" cy="43090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E96319-13CE-C9B2-F344-347ABD17D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" r="5378" b="7011"/>
          <a:stretch>
            <a:fillRect/>
          </a:stretch>
        </p:blipFill>
        <p:spPr>
          <a:xfrm rot="21376336">
            <a:off x="1346852" y="1090040"/>
            <a:ext cx="3699818" cy="531767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Аспект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Аспект">
      <a:majorFont>
        <a:latin typeface="Trebuchet MS" panose="020b0603020202020204"/>
        <a:ea typeface="Arial"/>
        <a:cs typeface="Arial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Arial"/>
        <a:cs typeface="Arial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Template>Facet</Template>
  <Company/>
  <PresentationFormat>Широкоэкранный</PresentationFormat>
  <Paragraphs>111</Paragraphs>
  <Slides>29</Slides>
  <Notes>0</Notes>
  <TotalTime>1671</TotalTime>
  <HiddenSlides>0</HiddenSlides>
  <MMClips>0</MMClips>
  <ScaleCrop>0</ScaleCrop>
  <HeadingPairs>
    <vt:vector baseType="variant" size="6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baseType="lpstr" size="36">
      <vt:lpstr>Arial</vt:lpstr>
      <vt:lpstr>Trebuchet MS</vt:lpstr>
      <vt:lpstr>Wingdings 3</vt:lpstr>
      <vt:lpstr>Times New Roman</vt:lpstr>
      <vt:lpstr>Wingdings</vt:lpstr>
      <vt:lpstr>Palatino Linotype</vt:lpstr>
      <vt:lpstr>Аспект</vt:lpstr>
      <vt:lpstr>Проектная деятельность на тему: «Экспериментальная деятельность с растениями»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Фиксация результатов в дневники наблюдений</vt:lpstr>
      <vt:lpstr>Итоговые результаты проектной деятельности</vt:lpstr>
      <vt:lpstr>Список используемой литературы: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Проект на тему:  «Детское экспериментирование в старшем дошкольном возрасте»</dc:title>
  <dc:creator>Полина Смелянец</dc:creator>
  <cp:lastModifiedBy>Полина Смелянец</cp:lastModifiedBy>
  <cp:revision>30</cp:revision>
  <dcterms:created xsi:type="dcterms:W3CDTF">2023-05-24T12:14:21Z</dcterms:created>
  <dcterms:modified xsi:type="dcterms:W3CDTF">2023-08-01T15:30:56Z</dcterms:modified>
</cp:coreProperties>
</file>