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26" r:id="rId3"/>
    <p:sldId id="327" r:id="rId4"/>
    <p:sldId id="328" r:id="rId5"/>
    <p:sldId id="329" r:id="rId6"/>
    <p:sldId id="348" r:id="rId7"/>
    <p:sldId id="337" r:id="rId8"/>
    <p:sldId id="338" r:id="rId9"/>
    <p:sldId id="339" r:id="rId10"/>
    <p:sldId id="350" r:id="rId11"/>
    <p:sldId id="375" r:id="rId12"/>
    <p:sldId id="351" r:id="rId13"/>
    <p:sldId id="352" r:id="rId14"/>
    <p:sldId id="270" r:id="rId15"/>
    <p:sldId id="370" r:id="rId16"/>
    <p:sldId id="371" r:id="rId17"/>
    <p:sldId id="372" r:id="rId18"/>
    <p:sldId id="340" r:id="rId19"/>
    <p:sldId id="347" r:id="rId20"/>
    <p:sldId id="318" r:id="rId21"/>
    <p:sldId id="321" r:id="rId22"/>
    <p:sldId id="322" r:id="rId23"/>
    <p:sldId id="346" r:id="rId24"/>
    <p:sldId id="349" r:id="rId25"/>
    <p:sldId id="354" r:id="rId26"/>
    <p:sldId id="345" r:id="rId27"/>
    <p:sldId id="341" r:id="rId28"/>
    <p:sldId id="342" r:id="rId29"/>
    <p:sldId id="343" r:id="rId30"/>
    <p:sldId id="355" r:id="rId31"/>
    <p:sldId id="334" r:id="rId32"/>
    <p:sldId id="332" r:id="rId33"/>
    <p:sldId id="356" r:id="rId34"/>
    <p:sldId id="357" r:id="rId35"/>
    <p:sldId id="358" r:id="rId36"/>
    <p:sldId id="359" r:id="rId37"/>
    <p:sldId id="373" r:id="rId38"/>
    <p:sldId id="37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56" d="100"/>
          <a:sy n="56" d="100"/>
        </p:scale>
        <p:origin x="159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6BEC-E786-417A-A649-B8221F8197F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6BEC-E786-417A-A649-B8221F8197F1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5F190-400C-4F4B-92E5-6ECC3B0A1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neftegaz.ru/tech-library/energoresursy-toplivo/141716-sudovoe-toplivo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Елена\Downloads\fed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83133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CA8237-0F0E-17EF-2D2F-0FC3FD5134D8}"/>
              </a:ext>
            </a:extLst>
          </p:cNvPr>
          <p:cNvSpPr txBox="1"/>
          <p:nvPr/>
        </p:nvSpPr>
        <p:spPr>
          <a:xfrm>
            <a:off x="5004048" y="624264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Бабушкина Т.А.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28800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Водопад Кивач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352927" cy="522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2117"/>
            <a:ext cx="1492250" cy="531284"/>
          </a:xfrm>
          <a:prstGeom prst="rect">
            <a:avLst/>
          </a:prstGeom>
          <a:solidFill>
            <a:srgbClr val="7F7A4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13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48576" y="0"/>
            <a:ext cx="1495425" cy="533400"/>
          </a:xfrm>
          <a:prstGeom prst="rect">
            <a:avLst/>
          </a:prstGeom>
          <a:solidFill>
            <a:srgbClr val="7F7A4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13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92251" y="-2117"/>
            <a:ext cx="6156325" cy="753535"/>
          </a:xfrm>
          <a:prstGeom prst="rect">
            <a:avLst/>
          </a:prstGeom>
          <a:solidFill>
            <a:srgbClr val="7F7A4F"/>
          </a:solidFill>
          <a:ln>
            <a:noFill/>
          </a:ln>
          <a:effectLst>
            <a:outerShdw blurRad="101600" dist="12700" sx="101000" sy="101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13" dirty="0"/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3344864" y="-4233"/>
            <a:ext cx="24545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 b="1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Белое озеро</a:t>
            </a:r>
          </a:p>
        </p:txBody>
      </p:sp>
      <p:pic>
        <p:nvPicPr>
          <p:cNvPr id="12297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313" y="774700"/>
            <a:ext cx="6172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2117"/>
            <a:ext cx="1492250" cy="531284"/>
          </a:xfrm>
          <a:prstGeom prst="rect">
            <a:avLst/>
          </a:prstGeom>
          <a:solidFill>
            <a:srgbClr val="7F7A4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13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48576" y="0"/>
            <a:ext cx="1495425" cy="533400"/>
          </a:xfrm>
          <a:prstGeom prst="rect">
            <a:avLst/>
          </a:prstGeom>
          <a:solidFill>
            <a:srgbClr val="7F7A4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13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92251" y="-2117"/>
            <a:ext cx="6156325" cy="753535"/>
          </a:xfrm>
          <a:prstGeom prst="rect">
            <a:avLst/>
          </a:prstGeom>
          <a:solidFill>
            <a:srgbClr val="7F7A4F"/>
          </a:solidFill>
          <a:ln>
            <a:noFill/>
          </a:ln>
          <a:effectLst>
            <a:outerShdw blurRad="101600" dist="12700" sx="101000" sy="101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13" dirty="0"/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2903539" y="-4233"/>
            <a:ext cx="33362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 b="1" dirty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Ладожское озеро</a:t>
            </a:r>
          </a:p>
        </p:txBody>
      </p:sp>
      <p:pic>
        <p:nvPicPr>
          <p:cNvPr id="13321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738" y="806452"/>
            <a:ext cx="6737350" cy="598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Елена\Pictures\0_f48ec_1dfe428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16" y="-127006"/>
            <a:ext cx="9475660" cy="6985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DCAA7-35EF-2257-1821-57FF281C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Европейский Север России</a:t>
            </a:r>
            <a:br>
              <a:rPr lang="ru-RU" b="1" kern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059467"/>
            <a:ext cx="8231618" cy="548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3808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Познакомиться с особенностями  Северного экономического района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состав Северного экономического района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Оценить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-географическое положение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Оценить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ресурсный потенциал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DCAA7-35EF-2257-1821-57FF281C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F3284-E88E-50B3-A979-133B87F69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kern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Европейский Север: </a:t>
            </a:r>
          </a:p>
          <a:p>
            <a:pPr algn="ctr">
              <a:buNone/>
            </a:pPr>
            <a:r>
              <a:rPr lang="ru-RU" sz="4000" b="1" kern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экономико-географическое положение и природно-ресурсный потенциал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08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Проблемный вопрос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значение для страны имеет Европейский север?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17221"/>
            <a:ext cx="8215370" cy="618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76672"/>
            <a:ext cx="5544616" cy="557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 каждым часом ощутимей Север,                                               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Остановки реже, гуще лес,                                                            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Пахнет смолкой вперемежку  сеном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 все больше узнается мест.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Замелькали топкие болота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 голубыми окнами озер,                                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Наконец, подъем за поворотом,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 пошел густой сосновый бор.                       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Строевой, в косых лучах по пояс,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Золотом пронизанный насквозь…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Словно к морю вдруг пробился поезд,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Даже небо выше поднялось.                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5877272"/>
            <a:ext cx="22038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Cambria" pitchFamily="18" charset="0"/>
              </a:rPr>
              <a:t>Александр Яшин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85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Елена\Pictures\Map_of_Russia_-_Northern_economic_region.svg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0277"/>
            <a:ext cx="9144000" cy="5277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8196" name="Picture 4" descr="Гран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9275"/>
            <a:ext cx="8785225" cy="58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2117"/>
            <a:ext cx="1492250" cy="531284"/>
          </a:xfrm>
          <a:prstGeom prst="rect">
            <a:avLst/>
          </a:prstGeom>
          <a:solidFill>
            <a:srgbClr val="7F7A4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13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48576" y="0"/>
            <a:ext cx="1495425" cy="533400"/>
          </a:xfrm>
          <a:prstGeom prst="rect">
            <a:avLst/>
          </a:prstGeom>
          <a:solidFill>
            <a:srgbClr val="7F7A4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1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92251" y="-2117"/>
            <a:ext cx="6156325" cy="753535"/>
          </a:xfrm>
          <a:prstGeom prst="rect">
            <a:avLst/>
          </a:prstGeom>
          <a:solidFill>
            <a:srgbClr val="7F7A4F"/>
          </a:solidFill>
          <a:ln>
            <a:noFill/>
          </a:ln>
          <a:effectLst>
            <a:outerShdw blurRad="101600" dist="12700" sx="101000" sy="101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13" dirty="0"/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2930525" y="-4233"/>
            <a:ext cx="3281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Европейский Север</a:t>
            </a:r>
          </a:p>
        </p:txBody>
      </p:sp>
      <p:pic>
        <p:nvPicPr>
          <p:cNvPr id="6153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7926" y="1138768"/>
            <a:ext cx="6786563" cy="510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1817689" y="2533652"/>
            <a:ext cx="1074737" cy="867833"/>
            <a:chOff x="3833008" y="2984891"/>
            <a:chExt cx="1073687" cy="650126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H="1" flipV="1">
              <a:off x="4350027" y="3278240"/>
              <a:ext cx="112602" cy="35677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 35"/>
            <p:cNvSpPr/>
            <p:nvPr/>
          </p:nvSpPr>
          <p:spPr>
            <a:xfrm>
              <a:off x="3833008" y="2984891"/>
              <a:ext cx="1073687" cy="359947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Карелия</a:t>
              </a:r>
            </a:p>
          </p:txBody>
        </p:sp>
      </p:grpSp>
      <p:grpSp>
        <p:nvGrpSpPr>
          <p:cNvPr id="5" name="Группа 36"/>
          <p:cNvGrpSpPr>
            <a:grpSpLocks/>
          </p:cNvGrpSpPr>
          <p:nvPr/>
        </p:nvGrpSpPr>
        <p:grpSpPr bwMode="auto">
          <a:xfrm>
            <a:off x="2901950" y="1356784"/>
            <a:ext cx="1073150" cy="2631016"/>
            <a:chOff x="3984974" y="1781863"/>
            <a:chExt cx="1073687" cy="1972904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4267690" y="2718318"/>
              <a:ext cx="136593" cy="103644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>
            <a:xfrm>
              <a:off x="3984974" y="1781863"/>
              <a:ext cx="1073687" cy="360297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Архангельская область</a:t>
              </a:r>
            </a:p>
          </p:txBody>
        </p:sp>
      </p:grpSp>
      <p:grpSp>
        <p:nvGrpSpPr>
          <p:cNvPr id="9" name="Группа 39"/>
          <p:cNvGrpSpPr>
            <a:grpSpLocks/>
          </p:cNvGrpSpPr>
          <p:nvPr/>
        </p:nvGrpSpPr>
        <p:grpSpPr bwMode="auto">
          <a:xfrm>
            <a:off x="1792288" y="1839385"/>
            <a:ext cx="1428750" cy="1085849"/>
            <a:chOff x="3210581" y="2940221"/>
            <a:chExt cx="1428962" cy="814546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4109239" y="3297478"/>
              <a:ext cx="158774" cy="45728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3210581" y="2940221"/>
              <a:ext cx="1428962" cy="360432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Мурманская область</a:t>
              </a:r>
            </a:p>
          </p:txBody>
        </p:sp>
      </p:grpSp>
      <p:grpSp>
        <p:nvGrpSpPr>
          <p:cNvPr id="10" name="Группа 42"/>
          <p:cNvGrpSpPr>
            <a:grpSpLocks/>
          </p:cNvGrpSpPr>
          <p:nvPr/>
        </p:nvGrpSpPr>
        <p:grpSpPr bwMode="auto">
          <a:xfrm>
            <a:off x="2800350" y="1830918"/>
            <a:ext cx="1073150" cy="1636183"/>
            <a:chOff x="3731446" y="1985497"/>
            <a:chExt cx="1073687" cy="1226416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3780684" y="1985497"/>
              <a:ext cx="335130" cy="122641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3731446" y="2259973"/>
              <a:ext cx="1073687" cy="360151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Коми</a:t>
              </a:r>
            </a:p>
          </p:txBody>
        </p:sp>
      </p:grpSp>
      <p:grpSp>
        <p:nvGrpSpPr>
          <p:cNvPr id="11" name="Группа 49"/>
          <p:cNvGrpSpPr>
            <a:grpSpLocks/>
          </p:cNvGrpSpPr>
          <p:nvPr/>
        </p:nvGrpSpPr>
        <p:grpSpPr bwMode="auto">
          <a:xfrm>
            <a:off x="1073150" y="2042584"/>
            <a:ext cx="1479550" cy="1843616"/>
            <a:chOff x="3984974" y="1781863"/>
            <a:chExt cx="1478269" cy="1383416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 flipV="1">
              <a:off x="4579772" y="2215471"/>
              <a:ext cx="883471" cy="94980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51"/>
            <p:cNvSpPr/>
            <p:nvPr/>
          </p:nvSpPr>
          <p:spPr>
            <a:xfrm>
              <a:off x="3984974" y="1781863"/>
              <a:ext cx="1073807" cy="360545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Вологодская область</a:t>
              </a:r>
            </a:p>
          </p:txBody>
        </p:sp>
      </p:grpSp>
      <p:grpSp>
        <p:nvGrpSpPr>
          <p:cNvPr id="12" name="Группа 54"/>
          <p:cNvGrpSpPr>
            <a:grpSpLocks/>
          </p:cNvGrpSpPr>
          <p:nvPr/>
        </p:nvGrpSpPr>
        <p:grpSpPr bwMode="auto">
          <a:xfrm>
            <a:off x="3563939" y="2832100"/>
            <a:ext cx="1074737" cy="821267"/>
            <a:chOff x="3759752" y="2596361"/>
            <a:chExt cx="1073687" cy="615552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3780369" y="2912070"/>
              <a:ext cx="268026" cy="29984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Прямоугольник 56"/>
            <p:cNvSpPr/>
            <p:nvPr/>
          </p:nvSpPr>
          <p:spPr>
            <a:xfrm>
              <a:off x="3759752" y="2596361"/>
              <a:ext cx="1073687" cy="36013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Ненецкий АО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Черты ЭГП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по отношению к другим странам 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относительно других экономических районов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 к морям и океану</a:t>
            </a: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по отношению к транспортным путям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верный райо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2117"/>
            <a:ext cx="1492250" cy="531284"/>
          </a:xfrm>
          <a:prstGeom prst="rect">
            <a:avLst/>
          </a:prstGeom>
          <a:solidFill>
            <a:srgbClr val="7F7A4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13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48576" y="0"/>
            <a:ext cx="1495425" cy="533400"/>
          </a:xfrm>
          <a:prstGeom prst="rect">
            <a:avLst/>
          </a:prstGeom>
          <a:solidFill>
            <a:srgbClr val="7F7A4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1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92251" y="-2117"/>
            <a:ext cx="6156325" cy="753535"/>
          </a:xfrm>
          <a:prstGeom prst="rect">
            <a:avLst/>
          </a:prstGeom>
          <a:solidFill>
            <a:srgbClr val="7F7A4F"/>
          </a:solidFill>
          <a:ln>
            <a:noFill/>
          </a:ln>
          <a:effectLst>
            <a:outerShdw blurRad="101600" dist="12700" sx="101000" sy="101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13" dirty="0"/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2930525" y="-4233"/>
            <a:ext cx="3281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Европейский Север</a:t>
            </a:r>
          </a:p>
        </p:txBody>
      </p:sp>
      <p:pic>
        <p:nvPicPr>
          <p:cNvPr id="5129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7926" y="1136652"/>
            <a:ext cx="6786563" cy="510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1177925" y="2199218"/>
            <a:ext cx="2019300" cy="891116"/>
            <a:chOff x="3183699" y="2696321"/>
            <a:chExt cx="2019865" cy="667518"/>
          </a:xfrm>
        </p:grpSpPr>
        <p:cxnSp>
          <p:nvCxnSpPr>
            <p:cNvPr id="13" name="Прямая соединительная линия 12"/>
            <p:cNvCxnSpPr>
              <a:endCxn id="14" idx="2"/>
            </p:cNvCxnSpPr>
            <p:nvPr/>
          </p:nvCxnSpPr>
          <p:spPr>
            <a:xfrm flipH="1" flipV="1">
              <a:off x="4193632" y="3056241"/>
              <a:ext cx="377931" cy="30759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3183699" y="2696321"/>
              <a:ext cx="2019865" cy="359920"/>
            </a:xfrm>
            <a:prstGeom prst="rect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Европейский Север</a:t>
              </a:r>
            </a:p>
          </p:txBody>
        </p:sp>
      </p:grpSp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533400" y="2774951"/>
            <a:ext cx="1936750" cy="872067"/>
            <a:chOff x="3036684" y="2717146"/>
            <a:chExt cx="1937783" cy="653637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4321657" y="3248622"/>
              <a:ext cx="336730" cy="12216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3036684" y="2717146"/>
              <a:ext cx="1937783" cy="545755"/>
            </a:xfrm>
            <a:prstGeom prst="rect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Северно-Западный район</a:t>
              </a:r>
            </a:p>
          </p:txBody>
        </p:sp>
      </p:grpSp>
      <p:grpSp>
        <p:nvGrpSpPr>
          <p:cNvPr id="9" name="Группа 21"/>
          <p:cNvGrpSpPr>
            <a:grpSpLocks/>
          </p:cNvGrpSpPr>
          <p:nvPr/>
        </p:nvGrpSpPr>
        <p:grpSpPr bwMode="auto">
          <a:xfrm>
            <a:off x="192089" y="3712634"/>
            <a:ext cx="2033587" cy="588433"/>
            <a:chOff x="3036684" y="2717146"/>
            <a:chExt cx="2034359" cy="441058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4734365" y="3032868"/>
              <a:ext cx="235039" cy="12533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3036684" y="2717146"/>
              <a:ext cx="2034359" cy="345866"/>
            </a:xfrm>
            <a:prstGeom prst="rect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Центральный район</a:t>
              </a:r>
            </a:p>
          </p:txBody>
        </p:sp>
      </p:grpSp>
      <p:grpSp>
        <p:nvGrpSpPr>
          <p:cNvPr id="10" name="Группа 25"/>
          <p:cNvGrpSpPr>
            <a:grpSpLocks/>
          </p:cNvGrpSpPr>
          <p:nvPr/>
        </p:nvGrpSpPr>
        <p:grpSpPr bwMode="auto">
          <a:xfrm>
            <a:off x="2586039" y="4149080"/>
            <a:ext cx="2580407" cy="459317"/>
            <a:chOff x="2604636" y="2631579"/>
            <a:chExt cx="2579812" cy="34510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2604636" y="2828468"/>
              <a:ext cx="4983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3078320" y="2631579"/>
              <a:ext cx="2106128" cy="345100"/>
            </a:xfrm>
            <a:prstGeom prst="rect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Волго-Вятский район</a:t>
              </a:r>
            </a:p>
          </p:txBody>
        </p:sp>
      </p:grpSp>
      <p:sp>
        <p:nvSpPr>
          <p:cNvPr id="22" name="Прямоугольник 21"/>
          <p:cNvSpPr/>
          <p:nvPr/>
        </p:nvSpPr>
        <p:spPr bwMode="auto">
          <a:xfrm>
            <a:off x="3563888" y="2708920"/>
            <a:ext cx="2304256" cy="480482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Западно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Сибирский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059832" y="4869160"/>
            <a:ext cx="1368152" cy="480482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Уральский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3923928" y="3284984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AutoShape 2" descr="https://ieducations.ru/wp-content/uploads/0/6/6/066b43d2359ab7a16b0402d3fefb6e4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Беломорско-Балтийский</a:t>
            </a:r>
            <a:r>
              <a:rPr lang="ru-RU" b="1" dirty="0"/>
              <a:t> канал</a:t>
            </a:r>
            <a:r>
              <a:rPr lang="ru-RU" dirty="0"/>
              <a:t> 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490" y="1755064"/>
            <a:ext cx="7193926" cy="405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Волго</a:t>
            </a:r>
            <a:r>
              <a:rPr lang="ru-RU" dirty="0"/>
              <a:t>- Балтийский канал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689" y="1337488"/>
            <a:ext cx="6143671" cy="478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Онежский канал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</a:p>
        </p:txBody>
      </p:sp>
      <p:pic>
        <p:nvPicPr>
          <p:cNvPr id="3074" name="Picture 2" descr="https://ligen.ru/wp-content/uploads/2017/09/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662655" cy="5108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0010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Советское время район называли «локомотивом индустриализации». Имеет мощную научную базу, беден природными ресурсами. Отрасли специализации: точное и наукоемкое машиностроение, химическая промышленность и текстильная.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82635"/>
            <a:ext cx="6740252" cy="421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Черты ЭГП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Северное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Приграничное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 к океану, к незамерзающему в южной части Баренцеву морю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водных каналов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транспортных путей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zer\Desktop\семинар по фг. 2024\25ae5fc770b659ab23009896ecc99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77248"/>
            <a:ext cx="10060705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Северный морской путь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72560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Северный морской путь(СМП) важен для развития хозяйства России. Это кратчайший путь между европейской и _____________ частью России. Он проходит по морям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______________океана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. Северный морской путь делится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на:Западный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сектор Арктики - от г. Мурманска до г. Дудинки и Восточный сектор Арктики - от г. Дудинки до Чукотки. На трассе СМП расположены такие порты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как____,_____,_____,___,____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и другие. Международное значение в последнее время СМП возрастает. </a:t>
            </a:r>
          </a:p>
          <a:p>
            <a:pPr algn="just"/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Альтернатива СМП - транспортные пути, проходящие через Суэцкий или Панамский каналы. Если расстояние, проходимое судами из порта Мурманска в порт Иокогамы (Япония) через Суэцкий канал составляет 12 840 морских миль, то СМП - только 5770 морских миль .  </a:t>
            </a:r>
          </a:p>
          <a:p>
            <a:pPr algn="just"/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Для перехода из Европы в Китай по СМП нужно 25 дней и около 600 т </a:t>
            </a:r>
            <a:r>
              <a:rPr lang="ru-RU" sz="4200" u="sng" dirty="0">
                <a:latin typeface="Times New Roman" pitchFamily="18" charset="0"/>
                <a:cs typeface="Times New Roman" pitchFamily="18" charset="0"/>
                <a:hlinkClick r:id="rId2" tooltip="Библиотека Neftegaz.RU"/>
              </a:rPr>
              <a:t>судового топлива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, а при использовании Суэцкого канала - 35 дней и около 900 т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топлива.Экономия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- около 1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долл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США/рейс.  Китай уже, фактически, принял решение об использовании СМП, и планирует к 2025 г. перевозить по нему около 20 % внешнеторговых грузов. СМП выгоднее, чем морской путь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через____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_______океаны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_______ канал.</a:t>
            </a:r>
          </a:p>
          <a:p>
            <a:pPr algn="just"/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Преимущества Северного морского пути ____________________</a:t>
            </a:r>
          </a:p>
          <a:p>
            <a:pPr algn="just"/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Недостатки Северного морского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пути____________________________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Кольско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Карельский регион</a:t>
            </a:r>
            <a:endParaRPr lang="ru-RU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224" y="1600200"/>
            <a:ext cx="67855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Тимано-Печорский регион</a:t>
            </a:r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10920"/>
            <a:ext cx="7056784" cy="47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региона</a:t>
            </a:r>
          </a:p>
          <a:p>
            <a:pPr lvl="0"/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Черты ЭГП. </a:t>
            </a:r>
          </a:p>
          <a:p>
            <a:pPr lvl="0"/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Рельеф и обеспеченность минеральными ресурсами</a:t>
            </a:r>
          </a:p>
          <a:p>
            <a:pPr lvl="0"/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Климат(климатический пояс, область климата)</a:t>
            </a:r>
          </a:p>
          <a:p>
            <a:pPr lvl="0"/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Обеспеченность водными(реки, озера и болота), рыбными ресурсами </a:t>
            </a:r>
          </a:p>
          <a:p>
            <a:pPr lvl="0"/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Природные зоны(названия природных зон, обеспеченность лесными ресурсами) и назвать основные типы почв</a:t>
            </a:r>
          </a:p>
          <a:p>
            <a:pPr lvl="0"/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Агроклиматические ресурсы (сумма температур безморозного периода и условия увлажнения)</a:t>
            </a:r>
          </a:p>
          <a:p>
            <a:pPr lvl="0"/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и перспективы развития</a:t>
            </a:r>
          </a:p>
          <a:p>
            <a:r>
              <a:rPr lang="ru-RU" sz="3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Проблемный вопрос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значение для страны имеет Европейский север?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3041179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Приготовить сообщения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презентации  по  теме: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«Традиционные промыслы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Европейского севера»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 не имеет выхода к государственным границам, беден полезными ископаемыми, хорошо обеспечен водными ресурсами. Роль района в хозяйственном комплексе страны определяет машиностроение, химическая промышленность, лесной комплекс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74" y="2005820"/>
            <a:ext cx="7300964" cy="484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18 веке район был «диким полем». Отличается высокоразвитым с/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перерабатывающей промышленностью и черной металлургией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504" y="1459043"/>
            <a:ext cx="5673826" cy="44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7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9432"/>
            <a:ext cx="9217026" cy="81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388350" y="6405034"/>
            <a:ext cx="67518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inux Libertine"/>
              </a:rPr>
              <a:t>MatthiasKabel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Linux Libertine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188640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– заповедник  Кижи 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0AA447-C155-4DAA-2860-E320D8BFB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6" y="1700808"/>
            <a:ext cx="6445224" cy="4833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76470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Ферапонтов Белозерский монастырь</a:t>
            </a:r>
          </a:p>
        </p:txBody>
      </p:sp>
    </p:spTree>
    <p:extLst>
      <p:ext uri="{BB962C8B-B14F-4D97-AF65-F5344CB8AC3E}">
        <p14:creationId xmlns:p14="http://schemas.microsoft.com/office/powerpoint/2010/main" val="294118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9BB101-5286-98BE-C471-989F74F36140}"/>
              </a:ext>
            </a:extLst>
          </p:cNvPr>
          <p:cNvSpPr txBox="1"/>
          <p:nvPr/>
        </p:nvSpPr>
        <p:spPr>
          <a:xfrm>
            <a:off x="2051720" y="18864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Резиденция Деда Мороза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Великий Устюг</a:t>
            </a:r>
          </a:p>
        </p:txBody>
      </p:sp>
      <p:sp>
        <p:nvSpPr>
          <p:cNvPr id="39938" name="AutoShape 2" descr="C:\Users\User\Desktop\ded-moroz-does-not-exist-32.g8mqxz.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C:\Users\User\Desktop\ded-moroz-does-not-exist-32.g8mqxz.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C:\Users\User\Desktop\ded-moroz-does-not-exist-32.g8mqxz.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4" name="Picture 8" descr="Дом Деда Мороза. Фотография: Elena Serebryakova / Shutter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776864" cy="5187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210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3C6DE0-F8AB-E4D7-336B-4046E887F88D}"/>
              </a:ext>
            </a:extLst>
          </p:cNvPr>
          <p:cNvSpPr txBox="1"/>
          <p:nvPr/>
        </p:nvSpPr>
        <p:spPr>
          <a:xfrm>
            <a:off x="1475656" y="188640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Соловецкие острова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Соловецкий монастырь</a:t>
            </a:r>
          </a:p>
        </p:txBody>
      </p:sp>
      <p:pic>
        <p:nvPicPr>
          <p:cNvPr id="38914" name="Picture 2" descr="Одновременно все церкви и храмы монастыря лучше всего видны со стороны моря. Крайняя слева - трехглавая Успенская церковь (1557) - самое древнее здание обители. С нее началось каменное строительство. Далее слева направо: колокольня (1777), пятиглавая Никольская церковь (1834), одноглавый Свято-Троицкий собор (1859) и пятиглавый Спасо-Преображенский собор (1566). Перед ним - купол Благовещенской церкви, которая поднимается над Святыми вратами. На переднем плане - крепостная стена с Успенской башней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164288" cy="5377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418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622</Words>
  <Application>Microsoft Office PowerPoint</Application>
  <PresentationFormat>Экран (4:3)</PresentationFormat>
  <Paragraphs>96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</vt:lpstr>
      <vt:lpstr>Linux Libertine</vt:lpstr>
      <vt:lpstr>Segoe UI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Водопад Кивач</vt:lpstr>
      <vt:lpstr>Презентация PowerPoint</vt:lpstr>
      <vt:lpstr>Презентация PowerPoint</vt:lpstr>
      <vt:lpstr>Презентация PowerPoint</vt:lpstr>
      <vt:lpstr>Европейский Север России </vt:lpstr>
      <vt:lpstr>Цель урока</vt:lpstr>
      <vt:lpstr>Задачи</vt:lpstr>
      <vt:lpstr>Тема урока</vt:lpstr>
      <vt:lpstr>Проблемный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 Черты ЭГП </vt:lpstr>
      <vt:lpstr>Презентация PowerPoint</vt:lpstr>
      <vt:lpstr>Презентация PowerPoint</vt:lpstr>
      <vt:lpstr>Беломорско-Балтийский канал </vt:lpstr>
      <vt:lpstr>Волго- Балтийский канал</vt:lpstr>
      <vt:lpstr>Онежский канал</vt:lpstr>
      <vt:lpstr>Черты ЭГП</vt:lpstr>
      <vt:lpstr>Презентация PowerPoint</vt:lpstr>
      <vt:lpstr>Северный морской путь</vt:lpstr>
      <vt:lpstr>Презентация PowerPoint</vt:lpstr>
      <vt:lpstr>Кольско – Карельский регион</vt:lpstr>
      <vt:lpstr>Тимано-Печорский регион</vt:lpstr>
      <vt:lpstr>План</vt:lpstr>
      <vt:lpstr>Проблемный вопрос</vt:lpstr>
      <vt:lpstr>Домашнее задание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252</cp:revision>
  <dcterms:created xsi:type="dcterms:W3CDTF">2014-12-20T20:32:35Z</dcterms:created>
  <dcterms:modified xsi:type="dcterms:W3CDTF">2024-02-08T13:24:31Z</dcterms:modified>
</cp:coreProperties>
</file>