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88" r:id="rId12"/>
    <p:sldId id="274" r:id="rId13"/>
    <p:sldId id="289" r:id="rId14"/>
    <p:sldId id="275" r:id="rId15"/>
    <p:sldId id="276" r:id="rId16"/>
    <p:sldId id="279" r:id="rId17"/>
    <p:sldId id="281" r:id="rId18"/>
    <p:sldId id="285" r:id="rId19"/>
    <p:sldId id="287" r:id="rId2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7" autoAdjust="0"/>
  </p:normalViewPr>
  <p:slideViewPr>
    <p:cSldViewPr>
      <p:cViewPr varScale="1">
        <p:scale>
          <a:sx n="100" d="100"/>
          <a:sy n="100" d="100"/>
        </p:scale>
        <p:origin x="-744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38556" y="531876"/>
            <a:ext cx="10930255" cy="5794375"/>
          </a:xfrm>
          <a:custGeom>
            <a:avLst/>
            <a:gdLst/>
            <a:ahLst/>
            <a:cxnLst/>
            <a:rect l="l" t="t" r="r" b="b"/>
            <a:pathLst>
              <a:path w="10930255" h="5794375">
                <a:moveTo>
                  <a:pt x="10930128" y="0"/>
                </a:moveTo>
                <a:lnTo>
                  <a:pt x="0" y="0"/>
                </a:lnTo>
                <a:lnTo>
                  <a:pt x="0" y="5794248"/>
                </a:lnTo>
                <a:lnTo>
                  <a:pt x="10930128" y="5794248"/>
                </a:lnTo>
                <a:lnTo>
                  <a:pt x="10930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638556" y="531876"/>
            <a:ext cx="10930255" cy="5794375"/>
          </a:xfrm>
          <a:custGeom>
            <a:avLst/>
            <a:gdLst/>
            <a:ahLst/>
            <a:cxnLst/>
            <a:rect l="l" t="t" r="r" b="b"/>
            <a:pathLst>
              <a:path w="10930255" h="5794375">
                <a:moveTo>
                  <a:pt x="0" y="5794248"/>
                </a:moveTo>
                <a:lnTo>
                  <a:pt x="10930128" y="5794248"/>
                </a:lnTo>
                <a:lnTo>
                  <a:pt x="10930128" y="0"/>
                </a:lnTo>
                <a:lnTo>
                  <a:pt x="0" y="0"/>
                </a:lnTo>
                <a:lnTo>
                  <a:pt x="0" y="5794248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7475" y="3012439"/>
            <a:ext cx="7877048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6001" y="1318640"/>
            <a:ext cx="8619997" cy="4468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object 37"/>
          <p:cNvGrpSpPr/>
          <p:nvPr/>
        </p:nvGrpSpPr>
        <p:grpSpPr>
          <a:xfrm>
            <a:off x="1447800" y="2057400"/>
            <a:ext cx="8952865" cy="2800350"/>
            <a:chOff x="1610867" y="2077211"/>
            <a:chExt cx="8952865" cy="2800350"/>
          </a:xfrm>
          <a:noFill/>
        </p:grpSpPr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271" y="2077211"/>
              <a:ext cx="6419850" cy="1062989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507" y="2656331"/>
              <a:ext cx="4386834" cy="1062989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0691" y="2656331"/>
              <a:ext cx="1649729" cy="1062989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81771" y="2656331"/>
              <a:ext cx="790194" cy="1062989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8883" y="3235451"/>
              <a:ext cx="8812530" cy="106299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0867" y="3814572"/>
              <a:ext cx="8952738" cy="106298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" name="object 2"/>
          <p:cNvGrpSpPr/>
          <p:nvPr/>
        </p:nvGrpSpPr>
        <p:grpSpPr>
          <a:xfrm>
            <a:off x="0" y="0"/>
            <a:ext cx="12191999" cy="6857996"/>
            <a:chOff x="0" y="0"/>
            <a:chExt cx="12191999" cy="6857996"/>
          </a:xfrm>
        </p:grpSpPr>
        <p:pic>
          <p:nvPicPr>
            <p:cNvPr id="3" name="object 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09571" y="1828800"/>
              <a:ext cx="8373109" cy="3220212"/>
            </a:xfrm>
            <a:custGeom>
              <a:avLst/>
              <a:gdLst/>
              <a:ahLst/>
              <a:cxnLst/>
              <a:rect l="l" t="t" r="r" b="b"/>
              <a:pathLst>
                <a:path w="8373109" h="3230879">
                  <a:moveTo>
                    <a:pt x="8372856" y="0"/>
                  </a:moveTo>
                  <a:lnTo>
                    <a:pt x="0" y="0"/>
                  </a:lnTo>
                  <a:lnTo>
                    <a:pt x="0" y="3230880"/>
                  </a:lnTo>
                  <a:lnTo>
                    <a:pt x="8372856" y="3230880"/>
                  </a:lnTo>
                  <a:lnTo>
                    <a:pt x="8372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909571" y="1818132"/>
              <a:ext cx="8373109" cy="3230880"/>
            </a:xfrm>
            <a:custGeom>
              <a:avLst/>
              <a:gdLst/>
              <a:ahLst/>
              <a:cxnLst/>
              <a:rect l="l" t="t" r="r" b="b"/>
              <a:pathLst>
                <a:path w="8373109" h="3230879">
                  <a:moveTo>
                    <a:pt x="0" y="3230880"/>
                  </a:moveTo>
                  <a:lnTo>
                    <a:pt x="8372856" y="3230880"/>
                  </a:lnTo>
                  <a:lnTo>
                    <a:pt x="8372856" y="0"/>
                  </a:lnTo>
                  <a:lnTo>
                    <a:pt x="0" y="0"/>
                  </a:lnTo>
                  <a:lnTo>
                    <a:pt x="0" y="323088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552700" y="1170432"/>
            <a:ext cx="1304925" cy="654050"/>
            <a:chOff x="2552700" y="1170432"/>
            <a:chExt cx="1304925" cy="654050"/>
          </a:xfrm>
        </p:grpSpPr>
        <p:sp>
          <p:nvSpPr>
            <p:cNvPr id="7" name="object 7"/>
            <p:cNvSpPr/>
            <p:nvPr/>
          </p:nvSpPr>
          <p:spPr>
            <a:xfrm>
              <a:off x="2558795" y="1176528"/>
              <a:ext cx="1292860" cy="641985"/>
            </a:xfrm>
            <a:custGeom>
              <a:avLst/>
              <a:gdLst/>
              <a:ahLst/>
              <a:cxnLst/>
              <a:rect l="l" t="t" r="r" b="b"/>
              <a:pathLst>
                <a:path w="1292860" h="641985">
                  <a:moveTo>
                    <a:pt x="1292352" y="0"/>
                  </a:moveTo>
                  <a:lnTo>
                    <a:pt x="0" y="0"/>
                  </a:lnTo>
                  <a:lnTo>
                    <a:pt x="0" y="641603"/>
                  </a:lnTo>
                  <a:lnTo>
                    <a:pt x="1292352" y="641603"/>
                  </a:lnTo>
                  <a:lnTo>
                    <a:pt x="1292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2558795" y="1176528"/>
              <a:ext cx="1292860" cy="641985"/>
            </a:xfrm>
            <a:custGeom>
              <a:avLst/>
              <a:gdLst/>
              <a:ahLst/>
              <a:cxnLst/>
              <a:rect l="l" t="t" r="r" b="b"/>
              <a:pathLst>
                <a:path w="1292860" h="641985">
                  <a:moveTo>
                    <a:pt x="0" y="641603"/>
                  </a:moveTo>
                  <a:lnTo>
                    <a:pt x="1292352" y="641603"/>
                  </a:lnTo>
                  <a:lnTo>
                    <a:pt x="1292352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61872" y="1159763"/>
            <a:ext cx="2589530" cy="4538980"/>
            <a:chOff x="1261872" y="1159763"/>
            <a:chExt cx="2589530" cy="4538980"/>
          </a:xfrm>
        </p:grpSpPr>
        <p:sp>
          <p:nvSpPr>
            <p:cNvPr id="10" name="object 10"/>
            <p:cNvSpPr/>
            <p:nvPr/>
          </p:nvSpPr>
          <p:spPr>
            <a:xfrm>
              <a:off x="1267968" y="1165859"/>
              <a:ext cx="641985" cy="1963420"/>
            </a:xfrm>
            <a:custGeom>
              <a:avLst/>
              <a:gdLst/>
              <a:ahLst/>
              <a:cxnLst/>
              <a:rect l="l" t="t" r="r" b="b"/>
              <a:pathLst>
                <a:path w="641985" h="1963420">
                  <a:moveTo>
                    <a:pt x="641604" y="0"/>
                  </a:moveTo>
                  <a:lnTo>
                    <a:pt x="0" y="0"/>
                  </a:lnTo>
                  <a:lnTo>
                    <a:pt x="0" y="1962912"/>
                  </a:lnTo>
                  <a:lnTo>
                    <a:pt x="641604" y="1962912"/>
                  </a:lnTo>
                  <a:lnTo>
                    <a:pt x="641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7968" y="1165859"/>
              <a:ext cx="641985" cy="1963420"/>
            </a:xfrm>
            <a:custGeom>
              <a:avLst/>
              <a:gdLst/>
              <a:ahLst/>
              <a:cxnLst/>
              <a:rect l="l" t="t" r="r" b="b"/>
              <a:pathLst>
                <a:path w="641985" h="1963420">
                  <a:moveTo>
                    <a:pt x="0" y="1962912"/>
                  </a:moveTo>
                  <a:lnTo>
                    <a:pt x="641604" y="1962912"/>
                  </a:lnTo>
                  <a:lnTo>
                    <a:pt x="641604" y="0"/>
                  </a:lnTo>
                  <a:lnTo>
                    <a:pt x="0" y="0"/>
                  </a:lnTo>
                  <a:lnTo>
                    <a:pt x="0" y="196291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20240" y="3112008"/>
              <a:ext cx="638810" cy="643255"/>
            </a:xfrm>
            <a:custGeom>
              <a:avLst/>
              <a:gdLst/>
              <a:ahLst/>
              <a:cxnLst/>
              <a:rect l="l" t="t" r="r" b="b"/>
              <a:pathLst>
                <a:path w="638810" h="643254">
                  <a:moveTo>
                    <a:pt x="0" y="643127"/>
                  </a:moveTo>
                  <a:lnTo>
                    <a:pt x="638556" y="643127"/>
                  </a:lnTo>
                  <a:lnTo>
                    <a:pt x="638556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277112" y="3749040"/>
              <a:ext cx="643255" cy="1943100"/>
            </a:xfrm>
            <a:custGeom>
              <a:avLst/>
              <a:gdLst/>
              <a:ahLst/>
              <a:cxnLst/>
              <a:rect l="l" t="t" r="r" b="b"/>
              <a:pathLst>
                <a:path w="643255" h="1943100">
                  <a:moveTo>
                    <a:pt x="643127" y="0"/>
                  </a:moveTo>
                  <a:lnTo>
                    <a:pt x="0" y="0"/>
                  </a:lnTo>
                  <a:lnTo>
                    <a:pt x="0" y="1943100"/>
                  </a:lnTo>
                  <a:lnTo>
                    <a:pt x="643127" y="1943100"/>
                  </a:lnTo>
                  <a:lnTo>
                    <a:pt x="643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77112" y="3749040"/>
              <a:ext cx="643255" cy="1943100"/>
            </a:xfrm>
            <a:custGeom>
              <a:avLst/>
              <a:gdLst/>
              <a:ahLst/>
              <a:cxnLst/>
              <a:rect l="l" t="t" r="r" b="b"/>
              <a:pathLst>
                <a:path w="643255" h="1943100">
                  <a:moveTo>
                    <a:pt x="0" y="1943100"/>
                  </a:moveTo>
                  <a:lnTo>
                    <a:pt x="643127" y="1943100"/>
                  </a:lnTo>
                  <a:lnTo>
                    <a:pt x="643127" y="0"/>
                  </a:lnTo>
                  <a:lnTo>
                    <a:pt x="0" y="0"/>
                  </a:lnTo>
                  <a:lnTo>
                    <a:pt x="0" y="19431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558796" y="5049011"/>
              <a:ext cx="1286510" cy="643255"/>
            </a:xfrm>
            <a:custGeom>
              <a:avLst/>
              <a:gdLst/>
              <a:ahLst/>
              <a:cxnLst/>
              <a:rect l="l" t="t" r="r" b="b"/>
              <a:pathLst>
                <a:path w="1286510" h="643254">
                  <a:moveTo>
                    <a:pt x="1286256" y="0"/>
                  </a:moveTo>
                  <a:lnTo>
                    <a:pt x="0" y="0"/>
                  </a:lnTo>
                  <a:lnTo>
                    <a:pt x="0" y="643128"/>
                  </a:lnTo>
                  <a:lnTo>
                    <a:pt x="1286256" y="643128"/>
                  </a:lnTo>
                  <a:lnTo>
                    <a:pt x="1286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558796" y="5049011"/>
              <a:ext cx="1286510" cy="643255"/>
            </a:xfrm>
            <a:custGeom>
              <a:avLst/>
              <a:gdLst/>
              <a:ahLst/>
              <a:cxnLst/>
              <a:rect l="l" t="t" r="r" b="b"/>
              <a:pathLst>
                <a:path w="1286510" h="643254">
                  <a:moveTo>
                    <a:pt x="0" y="643128"/>
                  </a:moveTo>
                  <a:lnTo>
                    <a:pt x="1286256" y="643128"/>
                  </a:lnTo>
                  <a:lnTo>
                    <a:pt x="1286256" y="0"/>
                  </a:lnTo>
                  <a:lnTo>
                    <a:pt x="0" y="0"/>
                  </a:lnTo>
                  <a:lnTo>
                    <a:pt x="0" y="64312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482084" y="5033771"/>
            <a:ext cx="1952625" cy="655320"/>
            <a:chOff x="4482084" y="5033771"/>
            <a:chExt cx="1952625" cy="655320"/>
          </a:xfrm>
        </p:grpSpPr>
        <p:sp>
          <p:nvSpPr>
            <p:cNvPr id="18" name="object 18"/>
            <p:cNvSpPr/>
            <p:nvPr/>
          </p:nvSpPr>
          <p:spPr>
            <a:xfrm>
              <a:off x="4488180" y="5039867"/>
              <a:ext cx="1940560" cy="643255"/>
            </a:xfrm>
            <a:custGeom>
              <a:avLst/>
              <a:gdLst/>
              <a:ahLst/>
              <a:cxnLst/>
              <a:rect l="l" t="t" r="r" b="b"/>
              <a:pathLst>
                <a:path w="1940560" h="643254">
                  <a:moveTo>
                    <a:pt x="1940052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1940052" y="643127"/>
                  </a:lnTo>
                  <a:lnTo>
                    <a:pt x="1940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488180" y="5039867"/>
              <a:ext cx="1940560" cy="643255"/>
            </a:xfrm>
            <a:custGeom>
              <a:avLst/>
              <a:gdLst/>
              <a:ahLst/>
              <a:cxnLst/>
              <a:rect l="l" t="t" r="r" b="b"/>
              <a:pathLst>
                <a:path w="1940560" h="643254">
                  <a:moveTo>
                    <a:pt x="0" y="643127"/>
                  </a:moveTo>
                  <a:lnTo>
                    <a:pt x="1940052" y="643127"/>
                  </a:lnTo>
                  <a:lnTo>
                    <a:pt x="1940052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103876" y="1178052"/>
            <a:ext cx="1953895" cy="655320"/>
            <a:chOff x="5103876" y="1178052"/>
            <a:chExt cx="1953895" cy="655320"/>
          </a:xfrm>
        </p:grpSpPr>
        <p:sp>
          <p:nvSpPr>
            <p:cNvPr id="21" name="object 21"/>
            <p:cNvSpPr/>
            <p:nvPr/>
          </p:nvSpPr>
          <p:spPr>
            <a:xfrm>
              <a:off x="5109972" y="1184148"/>
              <a:ext cx="1941830" cy="643255"/>
            </a:xfrm>
            <a:custGeom>
              <a:avLst/>
              <a:gdLst/>
              <a:ahLst/>
              <a:cxnLst/>
              <a:rect l="l" t="t" r="r" b="b"/>
              <a:pathLst>
                <a:path w="1941829" h="643255">
                  <a:moveTo>
                    <a:pt x="1941576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1941576" y="643127"/>
                  </a:lnTo>
                  <a:lnTo>
                    <a:pt x="1941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109972" y="1184148"/>
              <a:ext cx="1941830" cy="643255"/>
            </a:xfrm>
            <a:custGeom>
              <a:avLst/>
              <a:gdLst/>
              <a:ahLst/>
              <a:cxnLst/>
              <a:rect l="l" t="t" r="r" b="b"/>
              <a:pathLst>
                <a:path w="1941829" h="643255">
                  <a:moveTo>
                    <a:pt x="0" y="643127"/>
                  </a:moveTo>
                  <a:lnTo>
                    <a:pt x="1941576" y="643127"/>
                  </a:lnTo>
                  <a:lnTo>
                    <a:pt x="1941576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050023" y="5033771"/>
            <a:ext cx="1953895" cy="655320"/>
            <a:chOff x="7050023" y="5033771"/>
            <a:chExt cx="1953895" cy="655320"/>
          </a:xfrm>
        </p:grpSpPr>
        <p:sp>
          <p:nvSpPr>
            <p:cNvPr id="24" name="object 24"/>
            <p:cNvSpPr/>
            <p:nvPr/>
          </p:nvSpPr>
          <p:spPr>
            <a:xfrm>
              <a:off x="7056119" y="5039867"/>
              <a:ext cx="1941830" cy="643255"/>
            </a:xfrm>
            <a:custGeom>
              <a:avLst/>
              <a:gdLst/>
              <a:ahLst/>
              <a:cxnLst/>
              <a:rect l="l" t="t" r="r" b="b"/>
              <a:pathLst>
                <a:path w="1941829" h="643254">
                  <a:moveTo>
                    <a:pt x="1941576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1941576" y="643127"/>
                  </a:lnTo>
                  <a:lnTo>
                    <a:pt x="1941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056119" y="5039867"/>
              <a:ext cx="1941830" cy="643255"/>
            </a:xfrm>
            <a:custGeom>
              <a:avLst/>
              <a:gdLst/>
              <a:ahLst/>
              <a:cxnLst/>
              <a:rect l="l" t="t" r="r" b="b"/>
              <a:pathLst>
                <a:path w="1941829" h="643254">
                  <a:moveTo>
                    <a:pt x="0" y="643127"/>
                  </a:moveTo>
                  <a:lnTo>
                    <a:pt x="1941576" y="643127"/>
                  </a:lnTo>
                  <a:lnTo>
                    <a:pt x="1941576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0261092" y="1159763"/>
            <a:ext cx="654050" cy="1958339"/>
            <a:chOff x="10261092" y="1159763"/>
            <a:chExt cx="654050" cy="1958339"/>
          </a:xfrm>
        </p:grpSpPr>
        <p:sp>
          <p:nvSpPr>
            <p:cNvPr id="27" name="object 27"/>
            <p:cNvSpPr/>
            <p:nvPr/>
          </p:nvSpPr>
          <p:spPr>
            <a:xfrm>
              <a:off x="10267188" y="1165859"/>
              <a:ext cx="641985" cy="1946275"/>
            </a:xfrm>
            <a:custGeom>
              <a:avLst/>
              <a:gdLst/>
              <a:ahLst/>
              <a:cxnLst/>
              <a:rect l="l" t="t" r="r" b="b"/>
              <a:pathLst>
                <a:path w="641984" h="1946275">
                  <a:moveTo>
                    <a:pt x="641603" y="0"/>
                  </a:moveTo>
                  <a:lnTo>
                    <a:pt x="0" y="0"/>
                  </a:lnTo>
                  <a:lnTo>
                    <a:pt x="0" y="1946148"/>
                  </a:lnTo>
                  <a:lnTo>
                    <a:pt x="641603" y="1946148"/>
                  </a:lnTo>
                  <a:lnTo>
                    <a:pt x="641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0267188" y="1165859"/>
              <a:ext cx="641985" cy="1946275"/>
            </a:xfrm>
            <a:custGeom>
              <a:avLst/>
              <a:gdLst/>
              <a:ahLst/>
              <a:cxnLst/>
              <a:rect l="l" t="t" r="r" b="b"/>
              <a:pathLst>
                <a:path w="641984" h="1946275">
                  <a:moveTo>
                    <a:pt x="0" y="1946148"/>
                  </a:moveTo>
                  <a:lnTo>
                    <a:pt x="641603" y="1946148"/>
                  </a:lnTo>
                  <a:lnTo>
                    <a:pt x="641603" y="0"/>
                  </a:lnTo>
                  <a:lnTo>
                    <a:pt x="0" y="0"/>
                  </a:lnTo>
                  <a:lnTo>
                    <a:pt x="0" y="194614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8304276" y="1178052"/>
            <a:ext cx="655320" cy="655320"/>
            <a:chOff x="8304276" y="1178052"/>
            <a:chExt cx="655320" cy="655320"/>
          </a:xfrm>
        </p:grpSpPr>
        <p:sp>
          <p:nvSpPr>
            <p:cNvPr id="30" name="object 30"/>
            <p:cNvSpPr/>
            <p:nvPr/>
          </p:nvSpPr>
          <p:spPr>
            <a:xfrm>
              <a:off x="8310372" y="1184148"/>
              <a:ext cx="643255" cy="643255"/>
            </a:xfrm>
            <a:custGeom>
              <a:avLst/>
              <a:gdLst/>
              <a:ahLst/>
              <a:cxnLst/>
              <a:rect l="l" t="t" r="r" b="b"/>
              <a:pathLst>
                <a:path w="643254" h="643255">
                  <a:moveTo>
                    <a:pt x="643127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643127" y="643127"/>
                  </a:lnTo>
                  <a:lnTo>
                    <a:pt x="643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310372" y="1184148"/>
              <a:ext cx="643255" cy="643255"/>
            </a:xfrm>
            <a:custGeom>
              <a:avLst/>
              <a:gdLst/>
              <a:ahLst/>
              <a:cxnLst/>
              <a:rect l="l" t="t" r="r" b="b"/>
              <a:pathLst>
                <a:path w="643254" h="643255">
                  <a:moveTo>
                    <a:pt x="0" y="643127"/>
                  </a:moveTo>
                  <a:lnTo>
                    <a:pt x="643127" y="643127"/>
                  </a:lnTo>
                  <a:lnTo>
                    <a:pt x="643127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9617964" y="3741420"/>
            <a:ext cx="1283335" cy="1958339"/>
            <a:chOff x="9617964" y="3741420"/>
            <a:chExt cx="1283335" cy="1958339"/>
          </a:xfrm>
        </p:grpSpPr>
        <p:sp>
          <p:nvSpPr>
            <p:cNvPr id="33" name="object 33"/>
            <p:cNvSpPr/>
            <p:nvPr/>
          </p:nvSpPr>
          <p:spPr>
            <a:xfrm>
              <a:off x="9624060" y="5049012"/>
              <a:ext cx="643255" cy="643255"/>
            </a:xfrm>
            <a:custGeom>
              <a:avLst/>
              <a:gdLst/>
              <a:ahLst/>
              <a:cxnLst/>
              <a:rect l="l" t="t" r="r" b="b"/>
              <a:pathLst>
                <a:path w="643254" h="643254">
                  <a:moveTo>
                    <a:pt x="643127" y="0"/>
                  </a:moveTo>
                  <a:lnTo>
                    <a:pt x="0" y="0"/>
                  </a:lnTo>
                  <a:lnTo>
                    <a:pt x="0" y="643128"/>
                  </a:lnTo>
                  <a:lnTo>
                    <a:pt x="643127" y="643128"/>
                  </a:lnTo>
                  <a:lnTo>
                    <a:pt x="643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9624060" y="5049012"/>
              <a:ext cx="643255" cy="643255"/>
            </a:xfrm>
            <a:custGeom>
              <a:avLst/>
              <a:gdLst/>
              <a:ahLst/>
              <a:cxnLst/>
              <a:rect l="l" t="t" r="r" b="b"/>
              <a:pathLst>
                <a:path w="643254" h="643254">
                  <a:moveTo>
                    <a:pt x="0" y="643128"/>
                  </a:moveTo>
                  <a:lnTo>
                    <a:pt x="643127" y="643128"/>
                  </a:lnTo>
                  <a:lnTo>
                    <a:pt x="643127" y="0"/>
                  </a:lnTo>
                  <a:lnTo>
                    <a:pt x="0" y="0"/>
                  </a:lnTo>
                  <a:lnTo>
                    <a:pt x="0" y="64312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0251948" y="3747516"/>
              <a:ext cx="643255" cy="1946275"/>
            </a:xfrm>
            <a:custGeom>
              <a:avLst/>
              <a:gdLst/>
              <a:ahLst/>
              <a:cxnLst/>
              <a:rect l="l" t="t" r="r" b="b"/>
              <a:pathLst>
                <a:path w="643254" h="1946275">
                  <a:moveTo>
                    <a:pt x="643127" y="0"/>
                  </a:moveTo>
                  <a:lnTo>
                    <a:pt x="0" y="0"/>
                  </a:lnTo>
                  <a:lnTo>
                    <a:pt x="0" y="1946148"/>
                  </a:lnTo>
                  <a:lnTo>
                    <a:pt x="643127" y="1946148"/>
                  </a:lnTo>
                  <a:lnTo>
                    <a:pt x="643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0251948" y="3747516"/>
              <a:ext cx="643255" cy="1946275"/>
            </a:xfrm>
            <a:custGeom>
              <a:avLst/>
              <a:gdLst/>
              <a:ahLst/>
              <a:cxnLst/>
              <a:rect l="l" t="t" r="r" b="b"/>
              <a:pathLst>
                <a:path w="643254" h="1946275">
                  <a:moveTo>
                    <a:pt x="0" y="1946148"/>
                  </a:moveTo>
                  <a:lnTo>
                    <a:pt x="643127" y="1946148"/>
                  </a:lnTo>
                  <a:lnTo>
                    <a:pt x="643127" y="0"/>
                  </a:lnTo>
                  <a:lnTo>
                    <a:pt x="0" y="0"/>
                  </a:lnTo>
                  <a:lnTo>
                    <a:pt x="0" y="194614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8334756" y="5035296"/>
            <a:ext cx="1953895" cy="654050"/>
            <a:chOff x="8334756" y="5035296"/>
            <a:chExt cx="1953895" cy="654050"/>
          </a:xfrm>
        </p:grpSpPr>
        <p:sp>
          <p:nvSpPr>
            <p:cNvPr id="46" name="object 46"/>
            <p:cNvSpPr/>
            <p:nvPr/>
          </p:nvSpPr>
          <p:spPr>
            <a:xfrm>
              <a:off x="8340852" y="5041392"/>
              <a:ext cx="1941830" cy="641985"/>
            </a:xfrm>
            <a:custGeom>
              <a:avLst/>
              <a:gdLst/>
              <a:ahLst/>
              <a:cxnLst/>
              <a:rect l="l" t="t" r="r" b="b"/>
              <a:pathLst>
                <a:path w="1941829" h="641985">
                  <a:moveTo>
                    <a:pt x="1941576" y="0"/>
                  </a:moveTo>
                  <a:lnTo>
                    <a:pt x="0" y="0"/>
                  </a:lnTo>
                  <a:lnTo>
                    <a:pt x="0" y="641603"/>
                  </a:lnTo>
                  <a:lnTo>
                    <a:pt x="1941576" y="641603"/>
                  </a:lnTo>
                  <a:lnTo>
                    <a:pt x="1941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340852" y="5041392"/>
              <a:ext cx="1941830" cy="641985"/>
            </a:xfrm>
            <a:custGeom>
              <a:avLst/>
              <a:gdLst/>
              <a:ahLst/>
              <a:cxnLst/>
              <a:rect l="l" t="t" r="r" b="b"/>
              <a:pathLst>
                <a:path w="1941829" h="641985">
                  <a:moveTo>
                    <a:pt x="0" y="641603"/>
                  </a:moveTo>
                  <a:lnTo>
                    <a:pt x="1941576" y="641603"/>
                  </a:lnTo>
                  <a:lnTo>
                    <a:pt x="1941576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482710" y="4845177"/>
            <a:ext cx="23342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69365" algn="r">
              <a:lnSpc>
                <a:spcPct val="100000"/>
              </a:lnSpc>
              <a:spcBef>
                <a:spcPts val="100"/>
              </a:spcBef>
            </a:pPr>
            <a:r>
              <a:rPr sz="1400" spc="-10" dirty="0" smtClean="0">
                <a:latin typeface="Times New Roman"/>
                <a:cs typeface="Times New Roman"/>
              </a:rPr>
              <a:t>П</a:t>
            </a:r>
            <a:r>
              <a:rPr sz="1400" spc="-30" dirty="0" smtClean="0">
                <a:latin typeface="Times New Roman"/>
                <a:cs typeface="Times New Roman"/>
              </a:rPr>
              <a:t>о</a:t>
            </a:r>
            <a:r>
              <a:rPr sz="1400" dirty="0" smtClean="0">
                <a:latin typeface="Times New Roman"/>
                <a:cs typeface="Times New Roman"/>
              </a:rPr>
              <a:t>д</a:t>
            </a:r>
            <a:r>
              <a:rPr sz="1400" spc="-40" dirty="0" smtClean="0">
                <a:latin typeface="Times New Roman"/>
                <a:cs typeface="Times New Roman"/>
              </a:rPr>
              <a:t>г</a:t>
            </a:r>
            <a:r>
              <a:rPr sz="1400" spc="-20" dirty="0" smtClean="0">
                <a:latin typeface="Times New Roman"/>
                <a:cs typeface="Times New Roman"/>
              </a:rPr>
              <a:t>о</a:t>
            </a:r>
            <a:r>
              <a:rPr sz="1400" spc="-30" dirty="0" smtClean="0">
                <a:latin typeface="Times New Roman"/>
                <a:cs typeface="Times New Roman"/>
              </a:rPr>
              <a:t>т</a:t>
            </a:r>
            <a:r>
              <a:rPr sz="1400" dirty="0" smtClean="0">
                <a:latin typeface="Times New Roman"/>
                <a:cs typeface="Times New Roman"/>
              </a:rPr>
              <a:t>о</a:t>
            </a:r>
            <a:r>
              <a:rPr sz="1400" spc="-5" dirty="0" smtClean="0">
                <a:latin typeface="Times New Roman"/>
                <a:cs typeface="Times New Roman"/>
              </a:rPr>
              <a:t>вил</a:t>
            </a:r>
            <a:r>
              <a:rPr lang="ru-RU" sz="1400" spc="-5" dirty="0">
                <a:latin typeface="Times New Roman"/>
                <a:cs typeface="Times New Roman"/>
              </a:rPr>
              <a:t>а</a:t>
            </a:r>
            <a:r>
              <a:rPr sz="1400" spc="-5" dirty="0" smtClean="0">
                <a:latin typeface="Times New Roman"/>
                <a:cs typeface="Times New Roman"/>
              </a:rPr>
              <a:t>:</a:t>
            </a:r>
            <a:r>
              <a:rPr lang="ru-RU" sz="1400" spc="-5" dirty="0" smtClean="0">
                <a:latin typeface="Times New Roman"/>
                <a:cs typeface="Times New Roman"/>
              </a:rPr>
              <a:t>Миначёва Юлия Петровна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4" name="Заголовок 53"/>
          <p:cNvSpPr>
            <a:spLocks noGrp="1"/>
          </p:cNvSpPr>
          <p:nvPr>
            <p:ph type="title"/>
          </p:nvPr>
        </p:nvSpPr>
        <p:spPr>
          <a:xfrm>
            <a:off x="2157475" y="1905001"/>
            <a:ext cx="7877048" cy="2339102"/>
          </a:xfrm>
        </p:spPr>
        <p:txBody>
          <a:bodyPr/>
          <a:lstStyle/>
          <a:p>
            <a:pPr algn="ctr" rtl="0" eaLnBrk="1" fontAlgn="base" latinLnBrk="0" hangingPunct="1"/>
            <a:r>
              <a:rPr lang="ru-RU" sz="1400" b="1" i="0" baseline="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Филиал ГБОУ СОШ «ОЦ Южный город» п. Придорожный</a:t>
            </a:r>
            <a:br>
              <a:rPr lang="ru-RU" sz="1400" b="1" i="0" baseline="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</a:br>
            <a:r>
              <a:rPr lang="ru-RU" sz="1400" b="1" i="0" baseline="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«Детский сад «Волжская</a:t>
            </a:r>
            <a:r>
              <a:rPr lang="ru-RU" sz="1400" b="1" i="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жемчужина</a:t>
            </a:r>
            <a:r>
              <a:rPr lang="ru-RU" sz="1400" b="1" i="0" baseline="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»</a:t>
            </a:r>
            <a:br>
              <a:rPr lang="ru-RU" sz="1400" b="1" i="0" baseline="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i="1" dirty="0" smtClean="0">
                <a:solidFill>
                  <a:srgbClr val="7030A0"/>
                </a:solidFill>
              </a:rPr>
              <a:t>Комплекс развивающих панелей, как один из инновационных методов при работе с детьми с ТНР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157475" y="838201"/>
            <a:ext cx="7877048" cy="830997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00B0F0"/>
                </a:solidFill>
              </a:rPr>
              <a:t>«Мягкая панель»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15" name="Рисунок 14" descr="1667019491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5806684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16670194909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1752600"/>
            <a:ext cx="3124200" cy="4252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67019490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90600"/>
            <a:ext cx="10210800" cy="502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670194904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85800"/>
            <a:ext cx="5129784" cy="541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1667019490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685800"/>
            <a:ext cx="5072800" cy="541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7019490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914400"/>
            <a:ext cx="3704844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1667019490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838200"/>
            <a:ext cx="2792882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1667019490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3581400"/>
            <a:ext cx="366738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16670194905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838200"/>
            <a:ext cx="3419856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4185" y="727024"/>
            <a:ext cx="409575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200" i="1" dirty="0" smtClean="0">
                <a:solidFill>
                  <a:srgbClr val="7030A0"/>
                </a:solidFill>
              </a:rPr>
              <a:t>«Приёмы конструирования</a:t>
            </a:r>
            <a:r>
              <a:rPr sz="3200" i="1" dirty="0" smtClean="0">
                <a:solidFill>
                  <a:srgbClr val="7030A0"/>
                </a:solidFill>
              </a:rPr>
              <a:t>»</a:t>
            </a:r>
            <a:endParaRPr sz="3200" i="1" dirty="0">
              <a:solidFill>
                <a:srgbClr val="7030A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61588" y="1548383"/>
            <a:ext cx="4592320" cy="4590415"/>
            <a:chOff x="3561588" y="1548383"/>
            <a:chExt cx="4592320" cy="4590415"/>
          </a:xfrm>
        </p:grpSpPr>
        <p:sp>
          <p:nvSpPr>
            <p:cNvPr id="4" name="object 4"/>
            <p:cNvSpPr/>
            <p:nvPr/>
          </p:nvSpPr>
          <p:spPr>
            <a:xfrm>
              <a:off x="3561588" y="1548383"/>
              <a:ext cx="4592320" cy="4590415"/>
            </a:xfrm>
            <a:custGeom>
              <a:avLst/>
              <a:gdLst/>
              <a:ahLst/>
              <a:cxnLst/>
              <a:rect l="l" t="t" r="r" b="b"/>
              <a:pathLst>
                <a:path w="4592320" h="4590415">
                  <a:moveTo>
                    <a:pt x="2295906" y="0"/>
                  </a:moveTo>
                  <a:lnTo>
                    <a:pt x="0" y="4590288"/>
                  </a:lnTo>
                  <a:lnTo>
                    <a:pt x="4591812" y="4590288"/>
                  </a:lnTo>
                  <a:lnTo>
                    <a:pt x="229590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1588" y="1548383"/>
              <a:ext cx="4592320" cy="4590415"/>
            </a:xfrm>
            <a:custGeom>
              <a:avLst/>
              <a:gdLst/>
              <a:ahLst/>
              <a:cxnLst/>
              <a:rect l="l" t="t" r="r" b="b"/>
              <a:pathLst>
                <a:path w="4592320" h="4590415">
                  <a:moveTo>
                    <a:pt x="0" y="4590288"/>
                  </a:moveTo>
                  <a:lnTo>
                    <a:pt x="2295906" y="0"/>
                  </a:lnTo>
                  <a:lnTo>
                    <a:pt x="4591812" y="4590288"/>
                  </a:lnTo>
                  <a:lnTo>
                    <a:pt x="0" y="459028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50382" y="3226054"/>
            <a:ext cx="2997200" cy="555625"/>
            <a:chOff x="5850382" y="3226054"/>
            <a:chExt cx="2997200" cy="555625"/>
          </a:xfrm>
        </p:grpSpPr>
        <p:sp>
          <p:nvSpPr>
            <p:cNvPr id="12" name="object 12"/>
            <p:cNvSpPr/>
            <p:nvPr/>
          </p:nvSpPr>
          <p:spPr>
            <a:xfrm>
              <a:off x="5856732" y="3232404"/>
              <a:ext cx="2984500" cy="542925"/>
            </a:xfrm>
            <a:custGeom>
              <a:avLst/>
              <a:gdLst/>
              <a:ahLst/>
              <a:cxnLst/>
              <a:rect l="l" t="t" r="r" b="b"/>
              <a:pathLst>
                <a:path w="2984500" h="542925">
                  <a:moveTo>
                    <a:pt x="2893567" y="0"/>
                  </a:moveTo>
                  <a:lnTo>
                    <a:pt x="90423" y="0"/>
                  </a:lnTo>
                  <a:lnTo>
                    <a:pt x="55239" y="7110"/>
                  </a:lnTo>
                  <a:lnTo>
                    <a:pt x="26495" y="26495"/>
                  </a:lnTo>
                  <a:lnTo>
                    <a:pt x="7110" y="55239"/>
                  </a:lnTo>
                  <a:lnTo>
                    <a:pt x="0" y="90424"/>
                  </a:lnTo>
                  <a:lnTo>
                    <a:pt x="0" y="452120"/>
                  </a:lnTo>
                  <a:lnTo>
                    <a:pt x="7110" y="487304"/>
                  </a:lnTo>
                  <a:lnTo>
                    <a:pt x="26495" y="516048"/>
                  </a:lnTo>
                  <a:lnTo>
                    <a:pt x="55239" y="535433"/>
                  </a:lnTo>
                  <a:lnTo>
                    <a:pt x="90423" y="542544"/>
                  </a:lnTo>
                  <a:lnTo>
                    <a:pt x="2893567" y="542544"/>
                  </a:lnTo>
                  <a:lnTo>
                    <a:pt x="2928752" y="535433"/>
                  </a:lnTo>
                  <a:lnTo>
                    <a:pt x="2957496" y="516048"/>
                  </a:lnTo>
                  <a:lnTo>
                    <a:pt x="2976881" y="487304"/>
                  </a:lnTo>
                  <a:lnTo>
                    <a:pt x="2983991" y="452120"/>
                  </a:lnTo>
                  <a:lnTo>
                    <a:pt x="2983991" y="90424"/>
                  </a:lnTo>
                  <a:lnTo>
                    <a:pt x="2976881" y="55239"/>
                  </a:lnTo>
                  <a:lnTo>
                    <a:pt x="2957496" y="26495"/>
                  </a:lnTo>
                  <a:lnTo>
                    <a:pt x="2928752" y="7110"/>
                  </a:lnTo>
                  <a:lnTo>
                    <a:pt x="289356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56732" y="3232404"/>
              <a:ext cx="2984500" cy="542925"/>
            </a:xfrm>
            <a:custGeom>
              <a:avLst/>
              <a:gdLst/>
              <a:ahLst/>
              <a:cxnLst/>
              <a:rect l="l" t="t" r="r" b="b"/>
              <a:pathLst>
                <a:path w="2984500" h="542925">
                  <a:moveTo>
                    <a:pt x="0" y="90424"/>
                  </a:moveTo>
                  <a:lnTo>
                    <a:pt x="7110" y="55239"/>
                  </a:lnTo>
                  <a:lnTo>
                    <a:pt x="26495" y="26495"/>
                  </a:lnTo>
                  <a:lnTo>
                    <a:pt x="55239" y="7110"/>
                  </a:lnTo>
                  <a:lnTo>
                    <a:pt x="90423" y="0"/>
                  </a:lnTo>
                  <a:lnTo>
                    <a:pt x="2893567" y="0"/>
                  </a:lnTo>
                  <a:lnTo>
                    <a:pt x="2928752" y="7110"/>
                  </a:lnTo>
                  <a:lnTo>
                    <a:pt x="2957496" y="26495"/>
                  </a:lnTo>
                  <a:lnTo>
                    <a:pt x="2976881" y="55239"/>
                  </a:lnTo>
                  <a:lnTo>
                    <a:pt x="2983991" y="90424"/>
                  </a:lnTo>
                  <a:lnTo>
                    <a:pt x="2983991" y="452120"/>
                  </a:lnTo>
                  <a:lnTo>
                    <a:pt x="2976881" y="487304"/>
                  </a:lnTo>
                  <a:lnTo>
                    <a:pt x="2957496" y="516048"/>
                  </a:lnTo>
                  <a:lnTo>
                    <a:pt x="2928752" y="535433"/>
                  </a:lnTo>
                  <a:lnTo>
                    <a:pt x="2893567" y="542544"/>
                  </a:lnTo>
                  <a:lnTo>
                    <a:pt x="90423" y="542544"/>
                  </a:lnTo>
                  <a:lnTo>
                    <a:pt x="55239" y="535433"/>
                  </a:lnTo>
                  <a:lnTo>
                    <a:pt x="26495" y="516048"/>
                  </a:lnTo>
                  <a:lnTo>
                    <a:pt x="7110" y="487304"/>
                  </a:lnTo>
                  <a:lnTo>
                    <a:pt x="0" y="452120"/>
                  </a:lnTo>
                  <a:lnTo>
                    <a:pt x="0" y="90424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978778" y="3243833"/>
            <a:ext cx="324142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По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lang="ru-RU" sz="2800" spc="-5" dirty="0" smtClean="0">
                <a:latin typeface="Times New Roman"/>
                <a:cs typeface="Times New Roman"/>
              </a:rPr>
              <a:t>инструкции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56732" y="3843528"/>
            <a:ext cx="2984500" cy="1154049"/>
            <a:chOff x="5856732" y="3843528"/>
            <a:chExt cx="2984500" cy="1154049"/>
          </a:xfrm>
        </p:grpSpPr>
        <p:sp>
          <p:nvSpPr>
            <p:cNvPr id="16" name="object 16"/>
            <p:cNvSpPr/>
            <p:nvPr/>
          </p:nvSpPr>
          <p:spPr>
            <a:xfrm>
              <a:off x="5856732" y="3843528"/>
              <a:ext cx="2984500" cy="542925"/>
            </a:xfrm>
            <a:custGeom>
              <a:avLst/>
              <a:gdLst/>
              <a:ahLst/>
              <a:cxnLst/>
              <a:rect l="l" t="t" r="r" b="b"/>
              <a:pathLst>
                <a:path w="2984500" h="542925">
                  <a:moveTo>
                    <a:pt x="2893567" y="0"/>
                  </a:moveTo>
                  <a:lnTo>
                    <a:pt x="90423" y="0"/>
                  </a:lnTo>
                  <a:lnTo>
                    <a:pt x="55239" y="7110"/>
                  </a:lnTo>
                  <a:lnTo>
                    <a:pt x="26495" y="26495"/>
                  </a:lnTo>
                  <a:lnTo>
                    <a:pt x="7110" y="55239"/>
                  </a:lnTo>
                  <a:lnTo>
                    <a:pt x="0" y="90424"/>
                  </a:lnTo>
                  <a:lnTo>
                    <a:pt x="0" y="452120"/>
                  </a:lnTo>
                  <a:lnTo>
                    <a:pt x="7110" y="487304"/>
                  </a:lnTo>
                  <a:lnTo>
                    <a:pt x="26495" y="516048"/>
                  </a:lnTo>
                  <a:lnTo>
                    <a:pt x="55239" y="535433"/>
                  </a:lnTo>
                  <a:lnTo>
                    <a:pt x="90423" y="542544"/>
                  </a:lnTo>
                  <a:lnTo>
                    <a:pt x="2893567" y="542544"/>
                  </a:lnTo>
                  <a:lnTo>
                    <a:pt x="2928752" y="535433"/>
                  </a:lnTo>
                  <a:lnTo>
                    <a:pt x="2957496" y="516048"/>
                  </a:lnTo>
                  <a:lnTo>
                    <a:pt x="2976881" y="487304"/>
                  </a:lnTo>
                  <a:lnTo>
                    <a:pt x="2983991" y="452120"/>
                  </a:lnTo>
                  <a:lnTo>
                    <a:pt x="2983991" y="90424"/>
                  </a:lnTo>
                  <a:lnTo>
                    <a:pt x="2976881" y="55239"/>
                  </a:lnTo>
                  <a:lnTo>
                    <a:pt x="2957496" y="26495"/>
                  </a:lnTo>
                  <a:lnTo>
                    <a:pt x="2928752" y="7110"/>
                  </a:lnTo>
                  <a:lnTo>
                    <a:pt x="289356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856732" y="3843528"/>
              <a:ext cx="2984500" cy="542925"/>
            </a:xfrm>
            <a:custGeom>
              <a:avLst/>
              <a:gdLst/>
              <a:ahLst/>
              <a:cxnLst/>
              <a:rect l="l" t="t" r="r" b="b"/>
              <a:pathLst>
                <a:path w="2984500" h="542925">
                  <a:moveTo>
                    <a:pt x="0" y="90424"/>
                  </a:moveTo>
                  <a:lnTo>
                    <a:pt x="7110" y="55239"/>
                  </a:lnTo>
                  <a:lnTo>
                    <a:pt x="26495" y="26495"/>
                  </a:lnTo>
                  <a:lnTo>
                    <a:pt x="55239" y="7110"/>
                  </a:lnTo>
                  <a:lnTo>
                    <a:pt x="90423" y="0"/>
                  </a:lnTo>
                  <a:lnTo>
                    <a:pt x="2893567" y="0"/>
                  </a:lnTo>
                  <a:lnTo>
                    <a:pt x="2928752" y="7110"/>
                  </a:lnTo>
                  <a:lnTo>
                    <a:pt x="2957496" y="26495"/>
                  </a:lnTo>
                  <a:lnTo>
                    <a:pt x="2976881" y="55239"/>
                  </a:lnTo>
                  <a:lnTo>
                    <a:pt x="2983991" y="90424"/>
                  </a:lnTo>
                  <a:lnTo>
                    <a:pt x="2983991" y="452120"/>
                  </a:lnTo>
                  <a:lnTo>
                    <a:pt x="2976881" y="487304"/>
                  </a:lnTo>
                  <a:lnTo>
                    <a:pt x="2957496" y="516048"/>
                  </a:lnTo>
                  <a:lnTo>
                    <a:pt x="2928752" y="535433"/>
                  </a:lnTo>
                  <a:lnTo>
                    <a:pt x="2893567" y="542544"/>
                  </a:lnTo>
                  <a:lnTo>
                    <a:pt x="90423" y="542544"/>
                  </a:lnTo>
                  <a:lnTo>
                    <a:pt x="55239" y="535433"/>
                  </a:lnTo>
                  <a:lnTo>
                    <a:pt x="26495" y="516048"/>
                  </a:lnTo>
                  <a:lnTo>
                    <a:pt x="7110" y="487304"/>
                  </a:lnTo>
                  <a:lnTo>
                    <a:pt x="0" y="452120"/>
                  </a:lnTo>
                  <a:lnTo>
                    <a:pt x="0" y="90424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856732" y="4454652"/>
              <a:ext cx="2984500" cy="542925"/>
            </a:xfrm>
            <a:custGeom>
              <a:avLst/>
              <a:gdLst/>
              <a:ahLst/>
              <a:cxnLst/>
              <a:rect l="l" t="t" r="r" b="b"/>
              <a:pathLst>
                <a:path w="2984500" h="542925">
                  <a:moveTo>
                    <a:pt x="2893567" y="0"/>
                  </a:moveTo>
                  <a:lnTo>
                    <a:pt x="90423" y="0"/>
                  </a:lnTo>
                  <a:lnTo>
                    <a:pt x="55239" y="7110"/>
                  </a:lnTo>
                  <a:lnTo>
                    <a:pt x="26495" y="26495"/>
                  </a:lnTo>
                  <a:lnTo>
                    <a:pt x="7110" y="55239"/>
                  </a:lnTo>
                  <a:lnTo>
                    <a:pt x="0" y="90424"/>
                  </a:lnTo>
                  <a:lnTo>
                    <a:pt x="0" y="452120"/>
                  </a:lnTo>
                  <a:lnTo>
                    <a:pt x="7110" y="487304"/>
                  </a:lnTo>
                  <a:lnTo>
                    <a:pt x="26495" y="516048"/>
                  </a:lnTo>
                  <a:lnTo>
                    <a:pt x="55239" y="535433"/>
                  </a:lnTo>
                  <a:lnTo>
                    <a:pt x="90423" y="542544"/>
                  </a:lnTo>
                  <a:lnTo>
                    <a:pt x="2893567" y="542544"/>
                  </a:lnTo>
                  <a:lnTo>
                    <a:pt x="2928752" y="535433"/>
                  </a:lnTo>
                  <a:lnTo>
                    <a:pt x="2957496" y="516048"/>
                  </a:lnTo>
                  <a:lnTo>
                    <a:pt x="2976881" y="487304"/>
                  </a:lnTo>
                  <a:lnTo>
                    <a:pt x="2983991" y="452120"/>
                  </a:lnTo>
                  <a:lnTo>
                    <a:pt x="2983991" y="90424"/>
                  </a:lnTo>
                  <a:lnTo>
                    <a:pt x="2976881" y="55239"/>
                  </a:lnTo>
                  <a:lnTo>
                    <a:pt x="2957496" y="26495"/>
                  </a:lnTo>
                  <a:lnTo>
                    <a:pt x="2928752" y="7110"/>
                  </a:lnTo>
                  <a:lnTo>
                    <a:pt x="289356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856732" y="4454652"/>
              <a:ext cx="2984500" cy="542925"/>
            </a:xfrm>
            <a:custGeom>
              <a:avLst/>
              <a:gdLst/>
              <a:ahLst/>
              <a:cxnLst/>
              <a:rect l="l" t="t" r="r" b="b"/>
              <a:pathLst>
                <a:path w="2984500" h="542925">
                  <a:moveTo>
                    <a:pt x="0" y="90424"/>
                  </a:moveTo>
                  <a:lnTo>
                    <a:pt x="7110" y="55239"/>
                  </a:lnTo>
                  <a:lnTo>
                    <a:pt x="26495" y="26495"/>
                  </a:lnTo>
                  <a:lnTo>
                    <a:pt x="55239" y="7110"/>
                  </a:lnTo>
                  <a:lnTo>
                    <a:pt x="90423" y="0"/>
                  </a:lnTo>
                  <a:lnTo>
                    <a:pt x="2893567" y="0"/>
                  </a:lnTo>
                  <a:lnTo>
                    <a:pt x="2928752" y="7110"/>
                  </a:lnTo>
                  <a:lnTo>
                    <a:pt x="2957496" y="26495"/>
                  </a:lnTo>
                  <a:lnTo>
                    <a:pt x="2976881" y="55239"/>
                  </a:lnTo>
                  <a:lnTo>
                    <a:pt x="2983991" y="90424"/>
                  </a:lnTo>
                  <a:lnTo>
                    <a:pt x="2983991" y="452120"/>
                  </a:lnTo>
                  <a:lnTo>
                    <a:pt x="2976881" y="487304"/>
                  </a:lnTo>
                  <a:lnTo>
                    <a:pt x="2957496" y="516048"/>
                  </a:lnTo>
                  <a:lnTo>
                    <a:pt x="2928752" y="535433"/>
                  </a:lnTo>
                  <a:lnTo>
                    <a:pt x="2893567" y="542544"/>
                  </a:lnTo>
                  <a:lnTo>
                    <a:pt x="90423" y="542544"/>
                  </a:lnTo>
                  <a:lnTo>
                    <a:pt x="55239" y="535433"/>
                  </a:lnTo>
                  <a:lnTo>
                    <a:pt x="26495" y="516048"/>
                  </a:lnTo>
                  <a:lnTo>
                    <a:pt x="7110" y="487304"/>
                  </a:lnTo>
                  <a:lnTo>
                    <a:pt x="0" y="452120"/>
                  </a:lnTo>
                  <a:lnTo>
                    <a:pt x="0" y="90424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978778" y="3670661"/>
            <a:ext cx="1820545" cy="1251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32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По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Times New Roman"/>
                <a:cs typeface="Times New Roman"/>
              </a:rPr>
              <a:t>замыслу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800" spc="-5" dirty="0">
                <a:latin typeface="Times New Roman"/>
                <a:cs typeface="Times New Roman"/>
              </a:rPr>
              <a:t>По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схеме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90600" y="3124200"/>
            <a:ext cx="3659124" cy="1837944"/>
            <a:chOff x="989075" y="2667000"/>
            <a:chExt cx="3659124" cy="1837944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599" y="2667000"/>
              <a:ext cx="3657600" cy="18379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075" y="3194304"/>
              <a:ext cx="3241548" cy="9006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0035" y="2706623"/>
              <a:ext cx="3543300" cy="1725168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219200" y="3810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4647" y="845819"/>
            <a:ext cx="9458325" cy="878205"/>
            <a:chOff x="1374647" y="845819"/>
            <a:chExt cx="9458325" cy="878205"/>
          </a:xfrm>
        </p:grpSpPr>
        <p:sp>
          <p:nvSpPr>
            <p:cNvPr id="3" name="object 3"/>
            <p:cNvSpPr/>
            <p:nvPr/>
          </p:nvSpPr>
          <p:spPr>
            <a:xfrm>
              <a:off x="1380743" y="851915"/>
              <a:ext cx="9446260" cy="866140"/>
            </a:xfrm>
            <a:custGeom>
              <a:avLst/>
              <a:gdLst/>
              <a:ahLst/>
              <a:cxnLst/>
              <a:rect l="l" t="t" r="r" b="b"/>
              <a:pathLst>
                <a:path w="9446260" h="866139">
                  <a:moveTo>
                    <a:pt x="9301480" y="0"/>
                  </a:moveTo>
                  <a:lnTo>
                    <a:pt x="144272" y="0"/>
                  </a:lnTo>
                  <a:lnTo>
                    <a:pt x="98690" y="7359"/>
                  </a:lnTo>
                  <a:lnTo>
                    <a:pt x="59088" y="27850"/>
                  </a:lnTo>
                  <a:lnTo>
                    <a:pt x="27850" y="59088"/>
                  </a:lnTo>
                  <a:lnTo>
                    <a:pt x="7359" y="98690"/>
                  </a:lnTo>
                  <a:lnTo>
                    <a:pt x="0" y="144272"/>
                  </a:lnTo>
                  <a:lnTo>
                    <a:pt x="0" y="721360"/>
                  </a:lnTo>
                  <a:lnTo>
                    <a:pt x="7359" y="766941"/>
                  </a:lnTo>
                  <a:lnTo>
                    <a:pt x="27850" y="806543"/>
                  </a:lnTo>
                  <a:lnTo>
                    <a:pt x="59088" y="837781"/>
                  </a:lnTo>
                  <a:lnTo>
                    <a:pt x="98690" y="858272"/>
                  </a:lnTo>
                  <a:lnTo>
                    <a:pt x="144272" y="865632"/>
                  </a:lnTo>
                  <a:lnTo>
                    <a:pt x="9301480" y="865632"/>
                  </a:lnTo>
                  <a:lnTo>
                    <a:pt x="9347061" y="858272"/>
                  </a:lnTo>
                  <a:lnTo>
                    <a:pt x="9386663" y="837781"/>
                  </a:lnTo>
                  <a:lnTo>
                    <a:pt x="9417901" y="806543"/>
                  </a:lnTo>
                  <a:lnTo>
                    <a:pt x="9438392" y="766941"/>
                  </a:lnTo>
                  <a:lnTo>
                    <a:pt x="9445752" y="721360"/>
                  </a:lnTo>
                  <a:lnTo>
                    <a:pt x="9445752" y="144272"/>
                  </a:lnTo>
                  <a:lnTo>
                    <a:pt x="9438392" y="98690"/>
                  </a:lnTo>
                  <a:lnTo>
                    <a:pt x="9417901" y="59088"/>
                  </a:lnTo>
                  <a:lnTo>
                    <a:pt x="9386663" y="27850"/>
                  </a:lnTo>
                  <a:lnTo>
                    <a:pt x="9347061" y="7359"/>
                  </a:lnTo>
                  <a:lnTo>
                    <a:pt x="9301480" y="0"/>
                  </a:lnTo>
                  <a:close/>
                </a:path>
              </a:pathLst>
            </a:custGeom>
            <a:solidFill>
              <a:srgbClr val="ED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380743" y="851915"/>
              <a:ext cx="9446260" cy="866140"/>
            </a:xfrm>
            <a:custGeom>
              <a:avLst/>
              <a:gdLst/>
              <a:ahLst/>
              <a:cxnLst/>
              <a:rect l="l" t="t" r="r" b="b"/>
              <a:pathLst>
                <a:path w="9446260" h="866139">
                  <a:moveTo>
                    <a:pt x="0" y="144272"/>
                  </a:moveTo>
                  <a:lnTo>
                    <a:pt x="7359" y="98690"/>
                  </a:lnTo>
                  <a:lnTo>
                    <a:pt x="27850" y="59088"/>
                  </a:lnTo>
                  <a:lnTo>
                    <a:pt x="59088" y="27850"/>
                  </a:lnTo>
                  <a:lnTo>
                    <a:pt x="98690" y="7359"/>
                  </a:lnTo>
                  <a:lnTo>
                    <a:pt x="144272" y="0"/>
                  </a:lnTo>
                  <a:lnTo>
                    <a:pt x="9301480" y="0"/>
                  </a:lnTo>
                  <a:lnTo>
                    <a:pt x="9347061" y="7359"/>
                  </a:lnTo>
                  <a:lnTo>
                    <a:pt x="9386663" y="27850"/>
                  </a:lnTo>
                  <a:lnTo>
                    <a:pt x="9417901" y="59088"/>
                  </a:lnTo>
                  <a:lnTo>
                    <a:pt x="9438392" y="98690"/>
                  </a:lnTo>
                  <a:lnTo>
                    <a:pt x="9445752" y="144272"/>
                  </a:lnTo>
                  <a:lnTo>
                    <a:pt x="9445752" y="721360"/>
                  </a:lnTo>
                  <a:lnTo>
                    <a:pt x="9438392" y="766941"/>
                  </a:lnTo>
                  <a:lnTo>
                    <a:pt x="9417901" y="806543"/>
                  </a:lnTo>
                  <a:lnTo>
                    <a:pt x="9386663" y="837781"/>
                  </a:lnTo>
                  <a:lnTo>
                    <a:pt x="9347061" y="858272"/>
                  </a:lnTo>
                  <a:lnTo>
                    <a:pt x="9301480" y="865632"/>
                  </a:lnTo>
                  <a:lnTo>
                    <a:pt x="144272" y="865632"/>
                  </a:lnTo>
                  <a:lnTo>
                    <a:pt x="98690" y="858272"/>
                  </a:lnTo>
                  <a:lnTo>
                    <a:pt x="59088" y="837781"/>
                  </a:lnTo>
                  <a:lnTo>
                    <a:pt x="27850" y="806543"/>
                  </a:lnTo>
                  <a:lnTo>
                    <a:pt x="7359" y="766941"/>
                  </a:lnTo>
                  <a:lnTo>
                    <a:pt x="0" y="721360"/>
                  </a:lnTo>
                  <a:lnTo>
                    <a:pt x="0" y="144272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50924" y="943736"/>
            <a:ext cx="7364476" cy="581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b="0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Конструирование</a:t>
            </a:r>
            <a:r>
              <a:rPr sz="37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b="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lang="ru-RU" sz="3700" b="0" spc="-20" dirty="0" smtClean="0">
                <a:solidFill>
                  <a:srgbClr val="FFFFFF"/>
                </a:solidFill>
              </a:rPr>
              <a:t> инструкции</a:t>
            </a:r>
            <a:endParaRPr sz="37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7382" y="1684731"/>
            <a:ext cx="883412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ts val="324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2900" spc="5" dirty="0">
                <a:latin typeface="Times New Roman"/>
                <a:cs typeface="Times New Roman"/>
              </a:rPr>
              <a:t>Постройка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dirty="0" err="1">
                <a:latin typeface="Times New Roman"/>
                <a:cs typeface="Times New Roman"/>
              </a:rPr>
              <a:t>из</a:t>
            </a:r>
            <a:r>
              <a:rPr sz="2900" spc="-5" dirty="0">
                <a:latin typeface="Times New Roman"/>
                <a:cs typeface="Times New Roman"/>
              </a:rPr>
              <a:t> </a:t>
            </a:r>
            <a:r>
              <a:rPr sz="2900" spc="5" dirty="0" err="1" smtClean="0">
                <a:latin typeface="Times New Roman"/>
                <a:cs typeface="Times New Roman"/>
              </a:rPr>
              <a:t>деталей</a:t>
            </a:r>
            <a:r>
              <a:rPr lang="ru-RU" sz="2900" spc="5" dirty="0" smtClean="0">
                <a:latin typeface="Times New Roman"/>
                <a:cs typeface="Times New Roman"/>
              </a:rPr>
              <a:t> </a:t>
            </a:r>
            <a:r>
              <a:rPr sz="2900" spc="10" dirty="0" smtClean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imes New Roman"/>
                <a:cs typeface="Times New Roman"/>
              </a:rPr>
              <a:t>конструкторов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spc="-5" dirty="0" err="1" smtClean="0">
                <a:latin typeface="Times New Roman"/>
                <a:cs typeface="Times New Roman"/>
              </a:rPr>
              <a:t>воспроизводится</a:t>
            </a:r>
            <a:r>
              <a:rPr lang="ru-RU" sz="2900" spc="-5" dirty="0" smtClean="0">
                <a:latin typeface="Times New Roman"/>
                <a:cs typeface="Times New Roman"/>
              </a:rPr>
              <a:t>, когда педагог подсказывает или озвучивает действия ребенку.</a:t>
            </a:r>
            <a:r>
              <a:rPr sz="2900" spc="-10" dirty="0" smtClean="0">
                <a:latin typeface="Times New Roman"/>
                <a:cs typeface="Times New Roman"/>
              </a:rPr>
              <a:t> </a:t>
            </a:r>
            <a:endParaRPr sz="2900" dirty="0">
              <a:latin typeface="Times New Roman"/>
              <a:cs typeface="Times New Roman"/>
            </a:endParaRPr>
          </a:p>
          <a:p>
            <a:pPr marL="299085">
              <a:lnSpc>
                <a:spcPts val="2740"/>
              </a:lnSpc>
            </a:pPr>
            <a:r>
              <a:rPr sz="2900" dirty="0">
                <a:latin typeface="Times New Roman"/>
                <a:cs typeface="Times New Roman"/>
              </a:rPr>
              <a:t>Правильно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организованное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spc="-15" dirty="0">
                <a:latin typeface="Times New Roman"/>
                <a:cs typeface="Times New Roman"/>
              </a:rPr>
              <a:t>обучение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с </a:t>
            </a:r>
            <a:r>
              <a:rPr sz="2900" spc="-10" dirty="0">
                <a:latin typeface="Times New Roman"/>
                <a:cs typeface="Times New Roman"/>
              </a:rPr>
              <a:t>помощью</a:t>
            </a:r>
            <a:endParaRPr sz="2900" dirty="0">
              <a:latin typeface="Times New Roman"/>
              <a:cs typeface="Times New Roman"/>
            </a:endParaRPr>
          </a:p>
          <a:p>
            <a:pPr marL="299085" marR="491490">
              <a:lnSpc>
                <a:spcPts val="3000"/>
              </a:lnSpc>
              <a:spcBef>
                <a:spcPts val="260"/>
              </a:spcBef>
            </a:pPr>
            <a:r>
              <a:rPr lang="ru-RU" sz="2900" dirty="0" smtClean="0">
                <a:latin typeface="Times New Roman"/>
                <a:cs typeface="Times New Roman"/>
              </a:rPr>
              <a:t>инструкции</a:t>
            </a:r>
            <a:r>
              <a:rPr sz="2900" dirty="0" smtClean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- </a:t>
            </a:r>
            <a:r>
              <a:rPr sz="2900" spc="-15" dirty="0">
                <a:latin typeface="Times New Roman"/>
                <a:cs typeface="Times New Roman"/>
              </a:rPr>
              <a:t>это </a:t>
            </a:r>
            <a:r>
              <a:rPr sz="2900" spc="-30" dirty="0">
                <a:latin typeface="Times New Roman"/>
                <a:cs typeface="Times New Roman"/>
              </a:rPr>
              <a:t>необходимый </a:t>
            </a:r>
            <a:r>
              <a:rPr sz="2900" dirty="0">
                <a:latin typeface="Times New Roman"/>
                <a:cs typeface="Times New Roman"/>
              </a:rPr>
              <a:t>и </a:t>
            </a:r>
            <a:r>
              <a:rPr sz="2900" spc="-5" dirty="0">
                <a:latin typeface="Times New Roman"/>
                <a:cs typeface="Times New Roman"/>
              </a:rPr>
              <a:t>важный этап, </a:t>
            </a:r>
            <a:r>
              <a:rPr sz="2900" dirty="0">
                <a:latin typeface="Times New Roman"/>
                <a:cs typeface="Times New Roman"/>
              </a:rPr>
              <a:t>в </a:t>
            </a:r>
            <a:r>
              <a:rPr sz="2900" spc="-50" dirty="0">
                <a:latin typeface="Times New Roman"/>
                <a:cs typeface="Times New Roman"/>
              </a:rPr>
              <a:t>ходе </a:t>
            </a:r>
            <a:r>
              <a:rPr sz="2900" spc="-710" dirty="0">
                <a:latin typeface="Times New Roman"/>
                <a:cs typeface="Times New Roman"/>
              </a:rPr>
              <a:t> </a:t>
            </a:r>
            <a:r>
              <a:rPr sz="2900" spc="-35" dirty="0">
                <a:latin typeface="Times New Roman"/>
                <a:cs typeface="Times New Roman"/>
              </a:rPr>
              <a:t>которого </a:t>
            </a:r>
            <a:r>
              <a:rPr sz="2900" dirty="0">
                <a:latin typeface="Times New Roman"/>
                <a:cs typeface="Times New Roman"/>
              </a:rPr>
              <a:t>дети </a:t>
            </a:r>
            <a:r>
              <a:rPr sz="2900" spc="-15" dirty="0">
                <a:latin typeface="Times New Roman"/>
                <a:cs typeface="Times New Roman"/>
              </a:rPr>
              <a:t>овладевают </a:t>
            </a:r>
            <a:r>
              <a:rPr sz="2900" spc="-20" dirty="0">
                <a:latin typeface="Times New Roman"/>
                <a:cs typeface="Times New Roman"/>
              </a:rPr>
              <a:t>техникой </a:t>
            </a:r>
            <a:r>
              <a:rPr sz="2900" spc="-5" dirty="0">
                <a:latin typeface="Times New Roman"/>
                <a:cs typeface="Times New Roman"/>
              </a:rPr>
              <a:t>возведения 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Times New Roman"/>
                <a:cs typeface="Times New Roman"/>
              </a:rPr>
              <a:t>построек,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spc="-10" dirty="0" smtClean="0">
                <a:latin typeface="Times New Roman"/>
                <a:cs typeface="Times New Roman"/>
              </a:rPr>
              <a:t>устанавливать</a:t>
            </a:r>
            <a:r>
              <a:rPr sz="2900" spc="-35" dirty="0" smtClean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их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spc="10" dirty="0">
                <a:latin typeface="Times New Roman"/>
                <a:cs typeface="Times New Roman"/>
              </a:rPr>
              <a:t>пространственное </a:t>
            </a:r>
            <a:r>
              <a:rPr sz="2900" spc="-71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расположение,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выделять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Times New Roman"/>
                <a:cs typeface="Times New Roman"/>
              </a:rPr>
              <a:t>детали.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endParaRPr sz="2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4647" y="824483"/>
            <a:ext cx="9458325" cy="1135380"/>
            <a:chOff x="1374647" y="824483"/>
            <a:chExt cx="9458325" cy="1135380"/>
          </a:xfrm>
        </p:grpSpPr>
        <p:sp>
          <p:nvSpPr>
            <p:cNvPr id="3" name="object 3"/>
            <p:cNvSpPr/>
            <p:nvPr/>
          </p:nvSpPr>
          <p:spPr>
            <a:xfrm>
              <a:off x="1380743" y="830579"/>
              <a:ext cx="9446260" cy="1123315"/>
            </a:xfrm>
            <a:custGeom>
              <a:avLst/>
              <a:gdLst/>
              <a:ahLst/>
              <a:cxnLst/>
              <a:rect l="l" t="t" r="r" b="b"/>
              <a:pathLst>
                <a:path w="9446260" h="1123314">
                  <a:moveTo>
                    <a:pt x="9258554" y="0"/>
                  </a:moveTo>
                  <a:lnTo>
                    <a:pt x="187197" y="0"/>
                  </a:lnTo>
                  <a:lnTo>
                    <a:pt x="137436" y="6687"/>
                  </a:lnTo>
                  <a:lnTo>
                    <a:pt x="92719" y="25559"/>
                  </a:lnTo>
                  <a:lnTo>
                    <a:pt x="54832" y="54832"/>
                  </a:lnTo>
                  <a:lnTo>
                    <a:pt x="25559" y="92719"/>
                  </a:lnTo>
                  <a:lnTo>
                    <a:pt x="6687" y="137436"/>
                  </a:lnTo>
                  <a:lnTo>
                    <a:pt x="0" y="187198"/>
                  </a:lnTo>
                  <a:lnTo>
                    <a:pt x="0" y="935990"/>
                  </a:lnTo>
                  <a:lnTo>
                    <a:pt x="6687" y="985751"/>
                  </a:lnTo>
                  <a:lnTo>
                    <a:pt x="25559" y="1030468"/>
                  </a:lnTo>
                  <a:lnTo>
                    <a:pt x="54832" y="1068355"/>
                  </a:lnTo>
                  <a:lnTo>
                    <a:pt x="92719" y="1097628"/>
                  </a:lnTo>
                  <a:lnTo>
                    <a:pt x="137436" y="1116500"/>
                  </a:lnTo>
                  <a:lnTo>
                    <a:pt x="187197" y="1123188"/>
                  </a:lnTo>
                  <a:lnTo>
                    <a:pt x="9258554" y="1123188"/>
                  </a:lnTo>
                  <a:lnTo>
                    <a:pt x="9308315" y="1116500"/>
                  </a:lnTo>
                  <a:lnTo>
                    <a:pt x="9353032" y="1097628"/>
                  </a:lnTo>
                  <a:lnTo>
                    <a:pt x="9390919" y="1068355"/>
                  </a:lnTo>
                  <a:lnTo>
                    <a:pt x="9420192" y="1030468"/>
                  </a:lnTo>
                  <a:lnTo>
                    <a:pt x="9439064" y="985751"/>
                  </a:lnTo>
                  <a:lnTo>
                    <a:pt x="9445752" y="935990"/>
                  </a:lnTo>
                  <a:lnTo>
                    <a:pt x="9445752" y="187198"/>
                  </a:lnTo>
                  <a:lnTo>
                    <a:pt x="9439064" y="137436"/>
                  </a:lnTo>
                  <a:lnTo>
                    <a:pt x="9420192" y="92719"/>
                  </a:lnTo>
                  <a:lnTo>
                    <a:pt x="9390919" y="54832"/>
                  </a:lnTo>
                  <a:lnTo>
                    <a:pt x="9353032" y="25559"/>
                  </a:lnTo>
                  <a:lnTo>
                    <a:pt x="9308315" y="6687"/>
                  </a:lnTo>
                  <a:lnTo>
                    <a:pt x="925855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380743" y="830579"/>
              <a:ext cx="9446260" cy="1123315"/>
            </a:xfrm>
            <a:custGeom>
              <a:avLst/>
              <a:gdLst/>
              <a:ahLst/>
              <a:cxnLst/>
              <a:rect l="l" t="t" r="r" b="b"/>
              <a:pathLst>
                <a:path w="9446260" h="1123314">
                  <a:moveTo>
                    <a:pt x="0" y="187198"/>
                  </a:moveTo>
                  <a:lnTo>
                    <a:pt x="6687" y="137436"/>
                  </a:lnTo>
                  <a:lnTo>
                    <a:pt x="25559" y="92719"/>
                  </a:lnTo>
                  <a:lnTo>
                    <a:pt x="54832" y="54832"/>
                  </a:lnTo>
                  <a:lnTo>
                    <a:pt x="92719" y="25559"/>
                  </a:lnTo>
                  <a:lnTo>
                    <a:pt x="137436" y="6687"/>
                  </a:lnTo>
                  <a:lnTo>
                    <a:pt x="187197" y="0"/>
                  </a:lnTo>
                  <a:lnTo>
                    <a:pt x="9258554" y="0"/>
                  </a:lnTo>
                  <a:lnTo>
                    <a:pt x="9308315" y="6687"/>
                  </a:lnTo>
                  <a:lnTo>
                    <a:pt x="9353032" y="25559"/>
                  </a:lnTo>
                  <a:lnTo>
                    <a:pt x="9390919" y="54832"/>
                  </a:lnTo>
                  <a:lnTo>
                    <a:pt x="9420192" y="92719"/>
                  </a:lnTo>
                  <a:lnTo>
                    <a:pt x="9439064" y="137436"/>
                  </a:lnTo>
                  <a:lnTo>
                    <a:pt x="9445752" y="187198"/>
                  </a:lnTo>
                  <a:lnTo>
                    <a:pt x="9445752" y="935990"/>
                  </a:lnTo>
                  <a:lnTo>
                    <a:pt x="9439064" y="985751"/>
                  </a:lnTo>
                  <a:lnTo>
                    <a:pt x="9420192" y="1030468"/>
                  </a:lnTo>
                  <a:lnTo>
                    <a:pt x="9390919" y="1068355"/>
                  </a:lnTo>
                  <a:lnTo>
                    <a:pt x="9353032" y="1097628"/>
                  </a:lnTo>
                  <a:lnTo>
                    <a:pt x="9308315" y="1116500"/>
                  </a:lnTo>
                  <a:lnTo>
                    <a:pt x="9258554" y="1123188"/>
                  </a:lnTo>
                  <a:lnTo>
                    <a:pt x="187197" y="1123188"/>
                  </a:lnTo>
                  <a:lnTo>
                    <a:pt x="137436" y="1116500"/>
                  </a:lnTo>
                  <a:lnTo>
                    <a:pt x="92719" y="1097628"/>
                  </a:lnTo>
                  <a:lnTo>
                    <a:pt x="54832" y="1068355"/>
                  </a:lnTo>
                  <a:lnTo>
                    <a:pt x="25559" y="1030468"/>
                  </a:lnTo>
                  <a:lnTo>
                    <a:pt x="6687" y="985751"/>
                  </a:lnTo>
                  <a:lnTo>
                    <a:pt x="0" y="935990"/>
                  </a:lnTo>
                  <a:lnTo>
                    <a:pt x="0" y="18719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5152" y="953261"/>
            <a:ext cx="7712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Конструирование</a:t>
            </a:r>
            <a:r>
              <a:rPr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замыслу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67382" y="1917318"/>
            <a:ext cx="8754110" cy="204915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9085" marR="157480" indent="-287020">
              <a:lnSpc>
                <a:spcPct val="86300"/>
              </a:lnSpc>
              <a:spcBef>
                <a:spcPts val="705"/>
              </a:spcBef>
              <a:buChar char="•"/>
              <a:tabLst>
                <a:tab pos="299720" algn="l"/>
              </a:tabLst>
            </a:pPr>
            <a:r>
              <a:rPr sz="3700" spc="-15" dirty="0">
                <a:latin typeface="Times New Roman"/>
                <a:cs typeface="Times New Roman"/>
              </a:rPr>
              <a:t>Обладает</a:t>
            </a:r>
            <a:r>
              <a:rPr sz="3700" spc="-10" dirty="0">
                <a:latin typeface="Times New Roman"/>
                <a:cs typeface="Times New Roman"/>
              </a:rPr>
              <a:t> большими</a:t>
            </a:r>
            <a:r>
              <a:rPr sz="3700" spc="10" dirty="0">
                <a:latin typeface="Times New Roman"/>
                <a:cs typeface="Times New Roman"/>
              </a:rPr>
              <a:t> </a:t>
            </a:r>
            <a:r>
              <a:rPr sz="3700" spc="-15" dirty="0">
                <a:latin typeface="Times New Roman"/>
                <a:cs typeface="Times New Roman"/>
              </a:rPr>
              <a:t>возможностями</a:t>
            </a:r>
            <a:r>
              <a:rPr sz="3700" spc="10" dirty="0">
                <a:latin typeface="Times New Roman"/>
                <a:cs typeface="Times New Roman"/>
              </a:rPr>
              <a:t> </a:t>
            </a:r>
            <a:r>
              <a:rPr sz="3700" spc="-5" dirty="0">
                <a:latin typeface="Times New Roman"/>
                <a:cs typeface="Times New Roman"/>
              </a:rPr>
              <a:t>для 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spc="-5" dirty="0">
                <a:latin typeface="Times New Roman"/>
                <a:cs typeface="Times New Roman"/>
              </a:rPr>
              <a:t>развития</a:t>
            </a:r>
            <a:r>
              <a:rPr sz="3700" spc="5" dirty="0">
                <a:latin typeface="Times New Roman"/>
                <a:cs typeface="Times New Roman"/>
              </a:rPr>
              <a:t> </a:t>
            </a:r>
            <a:r>
              <a:rPr sz="3700" spc="-10" dirty="0">
                <a:latin typeface="Times New Roman"/>
                <a:cs typeface="Times New Roman"/>
              </a:rPr>
              <a:t>творчества</a:t>
            </a:r>
            <a:r>
              <a:rPr sz="3700" spc="5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детей </a:t>
            </a:r>
            <a:r>
              <a:rPr sz="3700" spc="-5" dirty="0">
                <a:latin typeface="Times New Roman"/>
                <a:cs typeface="Times New Roman"/>
              </a:rPr>
              <a:t>и</a:t>
            </a:r>
            <a:r>
              <a:rPr sz="3700" spc="-10" dirty="0">
                <a:latin typeface="Times New Roman"/>
                <a:cs typeface="Times New Roman"/>
              </a:rPr>
              <a:t> </a:t>
            </a:r>
            <a:r>
              <a:rPr sz="3700" spc="-15" dirty="0">
                <a:latin typeface="Times New Roman"/>
                <a:cs typeface="Times New Roman"/>
              </a:rPr>
              <a:t>проявления </a:t>
            </a:r>
            <a:r>
              <a:rPr sz="3700" spc="-10" dirty="0">
                <a:latin typeface="Times New Roman"/>
                <a:cs typeface="Times New Roman"/>
              </a:rPr>
              <a:t> </a:t>
            </a:r>
            <a:r>
              <a:rPr sz="3700" spc="-5" dirty="0">
                <a:latin typeface="Times New Roman"/>
                <a:cs typeface="Times New Roman"/>
              </a:rPr>
              <a:t>их </a:t>
            </a:r>
            <a:r>
              <a:rPr sz="3700" spc="5" dirty="0">
                <a:latin typeface="Times New Roman"/>
                <a:cs typeface="Times New Roman"/>
              </a:rPr>
              <a:t>самостоятельности: </a:t>
            </a:r>
            <a:r>
              <a:rPr sz="3700" spc="-5" dirty="0">
                <a:latin typeface="Times New Roman"/>
                <a:cs typeface="Times New Roman"/>
              </a:rPr>
              <a:t>они </a:t>
            </a:r>
            <a:r>
              <a:rPr sz="3700" spc="10" dirty="0">
                <a:latin typeface="Times New Roman"/>
                <a:cs typeface="Times New Roman"/>
              </a:rPr>
              <a:t>сами </a:t>
            </a:r>
            <a:r>
              <a:rPr sz="3700" spc="-50" dirty="0">
                <a:latin typeface="Times New Roman"/>
                <a:cs typeface="Times New Roman"/>
              </a:rPr>
              <a:t>решают, </a:t>
            </a:r>
            <a:r>
              <a:rPr sz="3700" spc="-915" dirty="0">
                <a:latin typeface="Times New Roman"/>
                <a:cs typeface="Times New Roman"/>
              </a:rPr>
              <a:t> </a:t>
            </a:r>
            <a:r>
              <a:rPr sz="3700" spc="-20" dirty="0">
                <a:latin typeface="Times New Roman"/>
                <a:cs typeface="Times New Roman"/>
              </a:rPr>
              <a:t>что</a:t>
            </a:r>
            <a:r>
              <a:rPr sz="3700" spc="-10" dirty="0">
                <a:latin typeface="Times New Roman"/>
                <a:cs typeface="Times New Roman"/>
              </a:rPr>
              <a:t> </a:t>
            </a:r>
            <a:r>
              <a:rPr sz="3700" spc="-5" dirty="0">
                <a:latin typeface="Times New Roman"/>
                <a:cs typeface="Times New Roman"/>
              </a:rPr>
              <a:t>и </a:t>
            </a:r>
            <a:r>
              <a:rPr sz="3700" spc="-20" dirty="0">
                <a:latin typeface="Times New Roman"/>
                <a:cs typeface="Times New Roman"/>
              </a:rPr>
              <a:t>как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spc="-80" dirty="0">
                <a:latin typeface="Times New Roman"/>
                <a:cs typeface="Times New Roman"/>
              </a:rPr>
              <a:t>будут</a:t>
            </a:r>
            <a:r>
              <a:rPr sz="3700" spc="10" dirty="0">
                <a:latin typeface="Times New Roman"/>
                <a:cs typeface="Times New Roman"/>
              </a:rPr>
              <a:t> </a:t>
            </a:r>
            <a:r>
              <a:rPr sz="3700" spc="-25" dirty="0">
                <a:latin typeface="Times New Roman"/>
                <a:cs typeface="Times New Roman"/>
              </a:rPr>
              <a:t>конструировать.</a:t>
            </a:r>
            <a:r>
              <a:rPr sz="3700" spc="10" dirty="0">
                <a:latin typeface="Times New Roman"/>
                <a:cs typeface="Times New Roman"/>
              </a:rPr>
              <a:t> </a:t>
            </a: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7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3962400"/>
            <a:ext cx="4081272" cy="2232660"/>
          </a:xfrm>
          <a:prstGeom prst="rect">
            <a:avLst/>
          </a:prstGeom>
        </p:spPr>
      </p:pic>
      <p:pic>
        <p:nvPicPr>
          <p:cNvPr id="8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038600"/>
            <a:ext cx="29718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4647" y="754380"/>
            <a:ext cx="9458325" cy="1065530"/>
            <a:chOff x="1374647" y="754380"/>
            <a:chExt cx="9458325" cy="1065530"/>
          </a:xfrm>
        </p:grpSpPr>
        <p:sp>
          <p:nvSpPr>
            <p:cNvPr id="3" name="object 3"/>
            <p:cNvSpPr/>
            <p:nvPr/>
          </p:nvSpPr>
          <p:spPr>
            <a:xfrm>
              <a:off x="1380743" y="760476"/>
              <a:ext cx="9446260" cy="1053465"/>
            </a:xfrm>
            <a:custGeom>
              <a:avLst/>
              <a:gdLst/>
              <a:ahLst/>
              <a:cxnLst/>
              <a:rect l="l" t="t" r="r" b="b"/>
              <a:pathLst>
                <a:path w="9446260" h="1053464">
                  <a:moveTo>
                    <a:pt x="9270238" y="0"/>
                  </a:moveTo>
                  <a:lnTo>
                    <a:pt x="175514" y="0"/>
                  </a:lnTo>
                  <a:lnTo>
                    <a:pt x="128866" y="6271"/>
                  </a:lnTo>
                  <a:lnTo>
                    <a:pt x="86943" y="23970"/>
                  </a:lnTo>
                  <a:lnTo>
                    <a:pt x="51419" y="51419"/>
                  </a:lnTo>
                  <a:lnTo>
                    <a:pt x="23970" y="86943"/>
                  </a:lnTo>
                  <a:lnTo>
                    <a:pt x="6271" y="128866"/>
                  </a:lnTo>
                  <a:lnTo>
                    <a:pt x="0" y="175513"/>
                  </a:lnTo>
                  <a:lnTo>
                    <a:pt x="0" y="877570"/>
                  </a:lnTo>
                  <a:lnTo>
                    <a:pt x="6271" y="924217"/>
                  </a:lnTo>
                  <a:lnTo>
                    <a:pt x="23970" y="966140"/>
                  </a:lnTo>
                  <a:lnTo>
                    <a:pt x="51419" y="1001664"/>
                  </a:lnTo>
                  <a:lnTo>
                    <a:pt x="86943" y="1029113"/>
                  </a:lnTo>
                  <a:lnTo>
                    <a:pt x="128866" y="1046812"/>
                  </a:lnTo>
                  <a:lnTo>
                    <a:pt x="175514" y="1053084"/>
                  </a:lnTo>
                  <a:lnTo>
                    <a:pt x="9270238" y="1053084"/>
                  </a:lnTo>
                  <a:lnTo>
                    <a:pt x="9316885" y="1046812"/>
                  </a:lnTo>
                  <a:lnTo>
                    <a:pt x="9358808" y="1029113"/>
                  </a:lnTo>
                  <a:lnTo>
                    <a:pt x="9394332" y="1001664"/>
                  </a:lnTo>
                  <a:lnTo>
                    <a:pt x="9421781" y="966140"/>
                  </a:lnTo>
                  <a:lnTo>
                    <a:pt x="9439480" y="924217"/>
                  </a:lnTo>
                  <a:lnTo>
                    <a:pt x="9445752" y="877570"/>
                  </a:lnTo>
                  <a:lnTo>
                    <a:pt x="9445752" y="175513"/>
                  </a:lnTo>
                  <a:lnTo>
                    <a:pt x="9439480" y="128866"/>
                  </a:lnTo>
                  <a:lnTo>
                    <a:pt x="9421781" y="86943"/>
                  </a:lnTo>
                  <a:lnTo>
                    <a:pt x="9394332" y="51419"/>
                  </a:lnTo>
                  <a:lnTo>
                    <a:pt x="9358808" y="23970"/>
                  </a:lnTo>
                  <a:lnTo>
                    <a:pt x="9316885" y="6271"/>
                  </a:lnTo>
                  <a:lnTo>
                    <a:pt x="927023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380743" y="760476"/>
              <a:ext cx="9446260" cy="1053465"/>
            </a:xfrm>
            <a:custGeom>
              <a:avLst/>
              <a:gdLst/>
              <a:ahLst/>
              <a:cxnLst/>
              <a:rect l="l" t="t" r="r" b="b"/>
              <a:pathLst>
                <a:path w="9446260" h="1053464">
                  <a:moveTo>
                    <a:pt x="0" y="175513"/>
                  </a:moveTo>
                  <a:lnTo>
                    <a:pt x="6271" y="128866"/>
                  </a:lnTo>
                  <a:lnTo>
                    <a:pt x="23970" y="86943"/>
                  </a:lnTo>
                  <a:lnTo>
                    <a:pt x="51419" y="51419"/>
                  </a:lnTo>
                  <a:lnTo>
                    <a:pt x="86943" y="23970"/>
                  </a:lnTo>
                  <a:lnTo>
                    <a:pt x="128866" y="6271"/>
                  </a:lnTo>
                  <a:lnTo>
                    <a:pt x="175514" y="0"/>
                  </a:lnTo>
                  <a:lnTo>
                    <a:pt x="9270238" y="0"/>
                  </a:lnTo>
                  <a:lnTo>
                    <a:pt x="9316885" y="6271"/>
                  </a:lnTo>
                  <a:lnTo>
                    <a:pt x="9358808" y="23970"/>
                  </a:lnTo>
                  <a:lnTo>
                    <a:pt x="9394332" y="51419"/>
                  </a:lnTo>
                  <a:lnTo>
                    <a:pt x="9421781" y="86943"/>
                  </a:lnTo>
                  <a:lnTo>
                    <a:pt x="9439480" y="128866"/>
                  </a:lnTo>
                  <a:lnTo>
                    <a:pt x="9445752" y="175513"/>
                  </a:lnTo>
                  <a:lnTo>
                    <a:pt x="9445752" y="877570"/>
                  </a:lnTo>
                  <a:lnTo>
                    <a:pt x="9439480" y="924217"/>
                  </a:lnTo>
                  <a:lnTo>
                    <a:pt x="9421781" y="966140"/>
                  </a:lnTo>
                  <a:lnTo>
                    <a:pt x="9394332" y="1001664"/>
                  </a:lnTo>
                  <a:lnTo>
                    <a:pt x="9358808" y="1029113"/>
                  </a:lnTo>
                  <a:lnTo>
                    <a:pt x="9316885" y="1046812"/>
                  </a:lnTo>
                  <a:lnTo>
                    <a:pt x="9270238" y="1053084"/>
                  </a:lnTo>
                  <a:lnTo>
                    <a:pt x="175514" y="1053084"/>
                  </a:lnTo>
                  <a:lnTo>
                    <a:pt x="128866" y="1046812"/>
                  </a:lnTo>
                  <a:lnTo>
                    <a:pt x="86943" y="1029113"/>
                  </a:lnTo>
                  <a:lnTo>
                    <a:pt x="51419" y="1001664"/>
                  </a:lnTo>
                  <a:lnTo>
                    <a:pt x="23970" y="966140"/>
                  </a:lnTo>
                  <a:lnTo>
                    <a:pt x="6271" y="924217"/>
                  </a:lnTo>
                  <a:lnTo>
                    <a:pt x="0" y="877570"/>
                  </a:lnTo>
                  <a:lnTo>
                    <a:pt x="0" y="175513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90547" y="874903"/>
            <a:ext cx="65671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Конструирование</a:t>
            </a:r>
            <a:r>
              <a:rPr sz="45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5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4500" b="0" spc="-35" dirty="0">
                <a:solidFill>
                  <a:srgbClr val="FFFFFF"/>
                </a:solidFill>
                <a:latin typeface="Times New Roman"/>
                <a:cs typeface="Times New Roman"/>
              </a:rPr>
              <a:t> схеме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7382" y="1777364"/>
            <a:ext cx="8828405" cy="4239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ts val="391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3500" spc="-20" dirty="0">
                <a:latin typeface="Times New Roman"/>
                <a:cs typeface="Times New Roman"/>
              </a:rPr>
              <a:t>Моделирующий</a:t>
            </a:r>
            <a:r>
              <a:rPr sz="3500" spc="-50" dirty="0">
                <a:latin typeface="Times New Roman"/>
                <a:cs typeface="Times New Roman"/>
              </a:rPr>
              <a:t> </a:t>
            </a:r>
            <a:r>
              <a:rPr sz="3500" spc="-10" dirty="0">
                <a:latin typeface="Times New Roman"/>
                <a:cs typeface="Times New Roman"/>
              </a:rPr>
              <a:t>характер</a:t>
            </a:r>
            <a:r>
              <a:rPr sz="3500" spc="-25" dirty="0">
                <a:latin typeface="Times New Roman"/>
                <a:cs typeface="Times New Roman"/>
              </a:rPr>
              <a:t> </a:t>
            </a:r>
            <a:r>
              <a:rPr sz="3500" spc="10" dirty="0">
                <a:latin typeface="Times New Roman"/>
                <a:cs typeface="Times New Roman"/>
              </a:rPr>
              <a:t>самой</a:t>
            </a:r>
            <a:endParaRPr sz="3500" dirty="0">
              <a:latin typeface="Times New Roman"/>
              <a:cs typeface="Times New Roman"/>
            </a:endParaRPr>
          </a:p>
          <a:p>
            <a:pPr marL="299085">
              <a:lnSpc>
                <a:spcPts val="3620"/>
              </a:lnSpc>
            </a:pPr>
            <a:r>
              <a:rPr sz="3500" spc="5" dirty="0">
                <a:latin typeface="Times New Roman"/>
                <a:cs typeface="Times New Roman"/>
              </a:rPr>
              <a:t>деятельности,</a:t>
            </a:r>
            <a:r>
              <a:rPr sz="3500" spc="-45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в</a:t>
            </a:r>
            <a:r>
              <a:rPr sz="3500" spc="-5" dirty="0">
                <a:latin typeface="Times New Roman"/>
                <a:cs typeface="Times New Roman"/>
              </a:rPr>
              <a:t> </a:t>
            </a:r>
            <a:r>
              <a:rPr sz="3500" spc="-40" dirty="0">
                <a:latin typeface="Times New Roman"/>
                <a:cs typeface="Times New Roman"/>
              </a:rPr>
              <a:t>которой</a:t>
            </a:r>
            <a:r>
              <a:rPr sz="3500" dirty="0">
                <a:latin typeface="Times New Roman"/>
                <a:cs typeface="Times New Roman"/>
              </a:rPr>
              <a:t> </a:t>
            </a:r>
            <a:r>
              <a:rPr sz="3500" spc="-5" dirty="0">
                <a:latin typeface="Times New Roman"/>
                <a:cs typeface="Times New Roman"/>
              </a:rPr>
              <a:t>из </a:t>
            </a:r>
            <a:r>
              <a:rPr sz="3500" spc="10" dirty="0">
                <a:latin typeface="Times New Roman"/>
                <a:cs typeface="Times New Roman"/>
              </a:rPr>
              <a:t>деталей</a:t>
            </a:r>
            <a:endParaRPr sz="3500" dirty="0">
              <a:latin typeface="Times New Roman"/>
              <a:cs typeface="Times New Roman"/>
            </a:endParaRPr>
          </a:p>
          <a:p>
            <a:pPr marL="299085" marR="650875">
              <a:lnSpc>
                <a:spcPct val="86300"/>
              </a:lnSpc>
              <a:spcBef>
                <a:spcPts val="280"/>
              </a:spcBef>
            </a:pPr>
            <a:r>
              <a:rPr sz="3500" spc="-5" dirty="0">
                <a:latin typeface="Times New Roman"/>
                <a:cs typeface="Times New Roman"/>
              </a:rPr>
              <a:t>строительного </a:t>
            </a:r>
            <a:r>
              <a:rPr sz="3500" spc="-10" dirty="0">
                <a:latin typeface="Times New Roman"/>
                <a:cs typeface="Times New Roman"/>
              </a:rPr>
              <a:t>материала </a:t>
            </a:r>
            <a:r>
              <a:rPr sz="3500" dirty="0">
                <a:latin typeface="Times New Roman"/>
                <a:cs typeface="Times New Roman"/>
              </a:rPr>
              <a:t>воссоздаются </a:t>
            </a:r>
            <a:r>
              <a:rPr sz="3500" spc="5" dirty="0">
                <a:latin typeface="Times New Roman"/>
                <a:cs typeface="Times New Roman"/>
              </a:rPr>
              <a:t> </a:t>
            </a:r>
            <a:r>
              <a:rPr sz="3500" spc="-5" dirty="0">
                <a:latin typeface="Times New Roman"/>
                <a:cs typeface="Times New Roman"/>
              </a:rPr>
              <a:t>внешние </a:t>
            </a:r>
            <a:r>
              <a:rPr sz="3500" dirty="0">
                <a:latin typeface="Times New Roman"/>
                <a:cs typeface="Times New Roman"/>
              </a:rPr>
              <a:t>и </a:t>
            </a:r>
            <a:r>
              <a:rPr sz="3500" spc="-10" dirty="0">
                <a:latin typeface="Times New Roman"/>
                <a:cs typeface="Times New Roman"/>
              </a:rPr>
              <a:t>отдельные </a:t>
            </a:r>
            <a:r>
              <a:rPr sz="3500" spc="-5" dirty="0">
                <a:latin typeface="Times New Roman"/>
                <a:cs typeface="Times New Roman"/>
              </a:rPr>
              <a:t>функциональные </a:t>
            </a:r>
            <a:r>
              <a:rPr sz="3500" dirty="0">
                <a:latin typeface="Times New Roman"/>
                <a:cs typeface="Times New Roman"/>
              </a:rPr>
              <a:t> </a:t>
            </a:r>
            <a:r>
              <a:rPr sz="3500" spc="10" dirty="0">
                <a:latin typeface="Times New Roman"/>
                <a:cs typeface="Times New Roman"/>
              </a:rPr>
              <a:t>особенности</a:t>
            </a:r>
            <a:r>
              <a:rPr sz="3500" spc="-35" dirty="0">
                <a:latin typeface="Times New Roman"/>
                <a:cs typeface="Times New Roman"/>
              </a:rPr>
              <a:t> </a:t>
            </a:r>
            <a:r>
              <a:rPr sz="3500" spc="10" dirty="0">
                <a:latin typeface="Times New Roman"/>
                <a:cs typeface="Times New Roman"/>
              </a:rPr>
              <a:t>реальных</a:t>
            </a:r>
            <a:r>
              <a:rPr sz="3500" spc="-35" dirty="0">
                <a:latin typeface="Times New Roman"/>
                <a:cs typeface="Times New Roman"/>
              </a:rPr>
              <a:t> </a:t>
            </a:r>
            <a:r>
              <a:rPr sz="3500" spc="-20" dirty="0">
                <a:latin typeface="Times New Roman"/>
                <a:cs typeface="Times New Roman"/>
              </a:rPr>
              <a:t>объектов.</a:t>
            </a:r>
            <a:r>
              <a:rPr sz="3500" spc="-35" dirty="0">
                <a:latin typeface="Times New Roman"/>
                <a:cs typeface="Times New Roman"/>
              </a:rPr>
              <a:t> </a:t>
            </a:r>
            <a:r>
              <a:rPr sz="3500" spc="-5" dirty="0">
                <a:latin typeface="Times New Roman"/>
                <a:cs typeface="Times New Roman"/>
              </a:rPr>
              <a:t>Создает</a:t>
            </a:r>
            <a:endParaRPr sz="3500" dirty="0">
              <a:latin typeface="Times New Roman"/>
              <a:cs typeface="Times New Roman"/>
            </a:endParaRPr>
          </a:p>
          <a:p>
            <a:pPr marL="299085" marR="5080">
              <a:lnSpc>
                <a:spcPts val="3620"/>
              </a:lnSpc>
              <a:spcBef>
                <a:spcPts val="30"/>
              </a:spcBef>
            </a:pPr>
            <a:r>
              <a:rPr sz="3500" spc="-5" dirty="0">
                <a:latin typeface="Times New Roman"/>
                <a:cs typeface="Times New Roman"/>
              </a:rPr>
              <a:t>возможности</a:t>
            </a:r>
            <a:r>
              <a:rPr sz="3500" spc="-60" dirty="0">
                <a:latin typeface="Times New Roman"/>
                <a:cs typeface="Times New Roman"/>
              </a:rPr>
              <a:t> </a:t>
            </a:r>
            <a:r>
              <a:rPr sz="3500" spc="5" dirty="0">
                <a:latin typeface="Times New Roman"/>
                <a:cs typeface="Times New Roman"/>
              </a:rPr>
              <a:t>для</a:t>
            </a:r>
            <a:r>
              <a:rPr sz="3500" spc="-30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развития</a:t>
            </a:r>
            <a:r>
              <a:rPr sz="3500" spc="-20" dirty="0">
                <a:latin typeface="Times New Roman"/>
                <a:cs typeface="Times New Roman"/>
              </a:rPr>
              <a:t> </a:t>
            </a:r>
            <a:r>
              <a:rPr sz="3500" spc="5" dirty="0">
                <a:latin typeface="Times New Roman"/>
                <a:cs typeface="Times New Roman"/>
              </a:rPr>
              <a:t>внутренних</a:t>
            </a:r>
            <a:r>
              <a:rPr sz="3500" spc="-40" dirty="0">
                <a:latin typeface="Times New Roman"/>
                <a:cs typeface="Times New Roman"/>
              </a:rPr>
              <a:t> </a:t>
            </a:r>
            <a:r>
              <a:rPr sz="3500" spc="-10" dirty="0">
                <a:latin typeface="Times New Roman"/>
                <a:cs typeface="Times New Roman"/>
              </a:rPr>
              <a:t>форм </a:t>
            </a:r>
            <a:r>
              <a:rPr sz="3500" spc="-860" dirty="0">
                <a:latin typeface="Times New Roman"/>
                <a:cs typeface="Times New Roman"/>
              </a:rPr>
              <a:t> </a:t>
            </a:r>
            <a:r>
              <a:rPr sz="3500" spc="-30" dirty="0">
                <a:latin typeface="Times New Roman"/>
                <a:cs typeface="Times New Roman"/>
              </a:rPr>
              <a:t>наглядного</a:t>
            </a:r>
            <a:r>
              <a:rPr sz="3500" spc="-25" dirty="0">
                <a:latin typeface="Times New Roman"/>
                <a:cs typeface="Times New Roman"/>
              </a:rPr>
              <a:t> </a:t>
            </a:r>
            <a:r>
              <a:rPr sz="3500" spc="-10" dirty="0">
                <a:latin typeface="Times New Roman"/>
                <a:cs typeface="Times New Roman"/>
              </a:rPr>
              <a:t>моделирования.</a:t>
            </a:r>
            <a:r>
              <a:rPr sz="3500" spc="-40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В</a:t>
            </a:r>
            <a:r>
              <a:rPr sz="3500" spc="-5" dirty="0">
                <a:latin typeface="Times New Roman"/>
                <a:cs typeface="Times New Roman"/>
              </a:rPr>
              <a:t> </a:t>
            </a:r>
            <a:r>
              <a:rPr sz="3500" spc="-35" dirty="0">
                <a:latin typeface="Times New Roman"/>
                <a:cs typeface="Times New Roman"/>
              </a:rPr>
              <a:t>результате</a:t>
            </a:r>
            <a:endParaRPr sz="3500" dirty="0">
              <a:latin typeface="Times New Roman"/>
              <a:cs typeface="Times New Roman"/>
            </a:endParaRPr>
          </a:p>
          <a:p>
            <a:pPr marL="299085">
              <a:lnSpc>
                <a:spcPts val="3310"/>
              </a:lnSpc>
            </a:pPr>
            <a:r>
              <a:rPr sz="3500" spc="-35" dirty="0">
                <a:latin typeface="Times New Roman"/>
                <a:cs typeface="Times New Roman"/>
              </a:rPr>
              <a:t>такого</a:t>
            </a:r>
            <a:r>
              <a:rPr sz="3500" spc="-50" dirty="0">
                <a:latin typeface="Times New Roman"/>
                <a:cs typeface="Times New Roman"/>
              </a:rPr>
              <a:t> </a:t>
            </a:r>
            <a:r>
              <a:rPr sz="3500" spc="-15" dirty="0">
                <a:latin typeface="Times New Roman"/>
                <a:cs typeface="Times New Roman"/>
              </a:rPr>
              <a:t>обучения</a:t>
            </a:r>
            <a:r>
              <a:rPr sz="3500" spc="-10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у</a:t>
            </a:r>
            <a:r>
              <a:rPr sz="3500" spc="-30" dirty="0">
                <a:latin typeface="Times New Roman"/>
                <a:cs typeface="Times New Roman"/>
              </a:rPr>
              <a:t> </a:t>
            </a:r>
            <a:r>
              <a:rPr sz="3500" spc="5" dirty="0">
                <a:latin typeface="Times New Roman"/>
                <a:cs typeface="Times New Roman"/>
              </a:rPr>
              <a:t>детей</a:t>
            </a:r>
            <a:r>
              <a:rPr sz="3500" spc="-40" dirty="0">
                <a:latin typeface="Times New Roman"/>
                <a:cs typeface="Times New Roman"/>
              </a:rPr>
              <a:t> </a:t>
            </a:r>
            <a:r>
              <a:rPr sz="3500" spc="-5" dirty="0">
                <a:latin typeface="Times New Roman"/>
                <a:cs typeface="Times New Roman"/>
              </a:rPr>
              <a:t>формируется</a:t>
            </a:r>
            <a:endParaRPr sz="3500" dirty="0">
              <a:latin typeface="Times New Roman"/>
              <a:cs typeface="Times New Roman"/>
            </a:endParaRPr>
          </a:p>
          <a:p>
            <a:pPr marL="299085">
              <a:lnSpc>
                <a:spcPts val="3904"/>
              </a:lnSpc>
            </a:pPr>
            <a:r>
              <a:rPr sz="3500" dirty="0">
                <a:latin typeface="Times New Roman"/>
                <a:cs typeface="Times New Roman"/>
              </a:rPr>
              <a:t>мышление</a:t>
            </a:r>
            <a:r>
              <a:rPr sz="3500" spc="-15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и</a:t>
            </a:r>
            <a:r>
              <a:rPr sz="3500" spc="-5" dirty="0">
                <a:latin typeface="Times New Roman"/>
                <a:cs typeface="Times New Roman"/>
              </a:rPr>
              <a:t> </a:t>
            </a:r>
            <a:r>
              <a:rPr sz="3500" spc="-15" dirty="0">
                <a:latin typeface="Times New Roman"/>
                <a:cs typeface="Times New Roman"/>
              </a:rPr>
              <a:t>познавательные</a:t>
            </a:r>
            <a:r>
              <a:rPr sz="3500" spc="-20" dirty="0">
                <a:latin typeface="Times New Roman"/>
                <a:cs typeface="Times New Roman"/>
              </a:rPr>
              <a:t> </a:t>
            </a:r>
            <a:r>
              <a:rPr sz="3500" spc="15" dirty="0">
                <a:latin typeface="Times New Roman"/>
                <a:cs typeface="Times New Roman"/>
              </a:rPr>
              <a:t>способности.</a:t>
            </a:r>
            <a:endParaRPr sz="3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27150" y="2145919"/>
            <a:ext cx="9874250" cy="1962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06700"/>
              </a:lnSpc>
              <a:spcBef>
                <a:spcPts val="100"/>
              </a:spcBef>
              <a:tabLst>
                <a:tab pos="1219835" algn="l"/>
                <a:tab pos="1736089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Таким образом, применение в коррекционно – развивающей работе с дошкольниками с ТНР комплекса развивающих панелей «Новые возможности» позволяет развивать у детей предметно – пространственную ориентировку, мелкую и общую моторику, учит детей взаимодействию в группах.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4495800"/>
            <a:ext cx="1219199" cy="1664207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00" y="609600"/>
            <a:ext cx="2057400" cy="1648967"/>
          </a:xfrm>
          <a:prstGeom prst="rect">
            <a:avLst/>
          </a:prstGeom>
        </p:spPr>
      </p:pic>
      <p:pic>
        <p:nvPicPr>
          <p:cNvPr id="8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20200" y="4572000"/>
            <a:ext cx="1981200" cy="1624584"/>
          </a:xfrm>
          <a:prstGeom prst="rect">
            <a:avLst/>
          </a:prstGeom>
        </p:spPr>
      </p:pic>
      <p:pic>
        <p:nvPicPr>
          <p:cNvPr id="9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4400" y="4572000"/>
            <a:ext cx="2362200" cy="1623060"/>
          </a:xfrm>
          <a:prstGeom prst="rect">
            <a:avLst/>
          </a:prstGeom>
        </p:spPr>
      </p:pic>
      <p:pic>
        <p:nvPicPr>
          <p:cNvPr id="10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6800" y="609600"/>
            <a:ext cx="2188463" cy="15255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555" y="3505200"/>
            <a:ext cx="2930651" cy="26517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9898" y="2494915"/>
            <a:ext cx="8004302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7629" algn="l"/>
              </a:tabLst>
            </a:pPr>
            <a:r>
              <a:rPr sz="6000" i="1" dirty="0">
                <a:solidFill>
                  <a:srgbClr val="FF0000"/>
                </a:solidFill>
                <a:latin typeface="Times New Roman"/>
                <a:cs typeface="Times New Roman"/>
              </a:rPr>
              <a:t>Спаси</a:t>
            </a:r>
            <a:r>
              <a:rPr sz="6000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б</a:t>
            </a:r>
            <a:r>
              <a:rPr sz="6000" i="1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6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6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з</a:t>
            </a:r>
            <a:r>
              <a:rPr sz="6000" i="1" dirty="0">
                <a:solidFill>
                  <a:srgbClr val="FF0000"/>
                </a:solidFill>
                <a:latin typeface="Times New Roman"/>
                <a:cs typeface="Times New Roman"/>
              </a:rPr>
              <a:t>а	</a:t>
            </a:r>
            <a:r>
              <a:rPr sz="6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внимание</a:t>
            </a:r>
            <a:r>
              <a:rPr lang="ru-RU" sz="6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6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8556" y="330708"/>
              <a:ext cx="10930255" cy="5995670"/>
            </a:xfrm>
            <a:custGeom>
              <a:avLst/>
              <a:gdLst/>
              <a:ahLst/>
              <a:cxnLst/>
              <a:rect l="l" t="t" r="r" b="b"/>
              <a:pathLst>
                <a:path w="10930255" h="5995670">
                  <a:moveTo>
                    <a:pt x="10930128" y="0"/>
                  </a:moveTo>
                  <a:lnTo>
                    <a:pt x="0" y="0"/>
                  </a:lnTo>
                  <a:lnTo>
                    <a:pt x="0" y="5995416"/>
                  </a:lnTo>
                  <a:lnTo>
                    <a:pt x="10930128" y="5995416"/>
                  </a:lnTo>
                  <a:lnTo>
                    <a:pt x="10930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38556" y="330708"/>
              <a:ext cx="10930255" cy="5995670"/>
            </a:xfrm>
            <a:custGeom>
              <a:avLst/>
              <a:gdLst/>
              <a:ahLst/>
              <a:cxnLst/>
              <a:rect l="l" t="t" r="r" b="b"/>
              <a:pathLst>
                <a:path w="10930255" h="5995670">
                  <a:moveTo>
                    <a:pt x="0" y="5995416"/>
                  </a:moveTo>
                  <a:lnTo>
                    <a:pt x="10930128" y="5995416"/>
                  </a:lnTo>
                  <a:lnTo>
                    <a:pt x="10930128" y="0"/>
                  </a:lnTo>
                  <a:lnTo>
                    <a:pt x="0" y="0"/>
                  </a:lnTo>
                  <a:lnTo>
                    <a:pt x="0" y="5995416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3" name="Рисунок 12" descr="16670510575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762000"/>
            <a:ext cx="44958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 descr="16670509155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685800"/>
            <a:ext cx="4038600" cy="24972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1667019490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3429000"/>
            <a:ext cx="3834042" cy="2867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6670194913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0" y="3581400"/>
            <a:ext cx="34290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447800" y="3048000"/>
            <a:ext cx="8610600" cy="3016210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                   •</a:t>
            </a:r>
            <a:r>
              <a:rPr lang="ru-RU" sz="1600" dirty="0" smtClean="0"/>
              <a:t> </a:t>
            </a:r>
            <a:r>
              <a:rPr lang="ru-RU" sz="1600" i="1" dirty="0" smtClean="0">
                <a:solidFill>
                  <a:schemeClr val="accent5"/>
                </a:solidFill>
                <a:latin typeface="Sitka Small" pitchFamily="2" charset="0"/>
              </a:rPr>
              <a:t>неустойчивость внимания, снижение объема, ограниченные              возможности его распределения;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•</a:t>
            </a:r>
            <a:r>
              <a:rPr lang="ru-RU" sz="1600" dirty="0" smtClean="0"/>
              <a:t> </a:t>
            </a:r>
            <a:r>
              <a:rPr lang="ru-RU" sz="1600" i="1" dirty="0" smtClean="0">
                <a:solidFill>
                  <a:schemeClr val="accent5"/>
                </a:solidFill>
                <a:latin typeface="Sitka Small" pitchFamily="2" charset="0"/>
              </a:rPr>
              <a:t>нарушение восприятия;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•</a:t>
            </a:r>
            <a:r>
              <a:rPr lang="ru-RU" sz="1600" dirty="0" smtClean="0"/>
              <a:t> </a:t>
            </a:r>
            <a:r>
              <a:rPr lang="ru-RU" sz="1600" i="1" dirty="0" smtClean="0">
                <a:solidFill>
                  <a:schemeClr val="accent5"/>
                </a:solidFill>
                <a:latin typeface="Sitka Small" pitchFamily="2" charset="0"/>
              </a:rPr>
              <a:t>снижение вербальной памяти и продуктивности запоминания;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• </a:t>
            </a:r>
            <a:r>
              <a:rPr lang="ru-RU" sz="1600" i="1" dirty="0" smtClean="0">
                <a:solidFill>
                  <a:schemeClr val="accent5"/>
                </a:solidFill>
                <a:latin typeface="Sitka Small" pitchFamily="2" charset="0"/>
              </a:rPr>
              <a:t>низкий уровень развития воображения;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• </a:t>
            </a:r>
            <a:r>
              <a:rPr lang="ru-RU" sz="1600" i="1" dirty="0" smtClean="0">
                <a:solidFill>
                  <a:schemeClr val="accent5"/>
                </a:solidFill>
                <a:latin typeface="Sitka Small" pitchFamily="2" charset="0"/>
              </a:rPr>
              <a:t>отставание в развитии словесно-логического мышления; </a:t>
            </a:r>
            <a:br>
              <a:rPr lang="ru-RU" sz="1600" i="1" dirty="0" smtClean="0">
                <a:solidFill>
                  <a:schemeClr val="accent5"/>
                </a:solidFill>
                <a:latin typeface="Sitka Small" pitchFamily="2" charset="0"/>
              </a:rPr>
            </a:br>
            <a:r>
              <a:rPr lang="ru-RU" sz="2000" i="1" dirty="0" smtClean="0">
                <a:solidFill>
                  <a:srgbClr val="FF0000"/>
                </a:solidFill>
                <a:latin typeface="Sitka Small" pitchFamily="2" charset="0"/>
              </a:rPr>
              <a:t>•</a:t>
            </a:r>
            <a:r>
              <a:rPr lang="ru-RU" sz="1600" i="1" dirty="0" smtClean="0">
                <a:solidFill>
                  <a:schemeClr val="accent5"/>
                </a:solidFill>
                <a:latin typeface="Sitka Small" pitchFamily="2" charset="0"/>
              </a:rPr>
              <a:t> нарушение мелкой, общей, мимической, артикуляционной моторики;</a:t>
            </a:r>
            <a:br>
              <a:rPr lang="ru-RU" sz="1600" i="1" dirty="0" smtClean="0">
                <a:solidFill>
                  <a:schemeClr val="accent5"/>
                </a:solidFill>
                <a:latin typeface="Sitka Small" pitchFamily="2" charset="0"/>
              </a:rPr>
            </a:br>
            <a:r>
              <a:rPr lang="ru-RU" sz="2000" dirty="0" smtClean="0">
                <a:solidFill>
                  <a:srgbClr val="FF0000"/>
                </a:solidFill>
              </a:rPr>
              <a:t>• </a:t>
            </a:r>
            <a:r>
              <a:rPr lang="ru-RU" sz="1600" i="1" dirty="0" smtClean="0">
                <a:solidFill>
                  <a:schemeClr val="accent5"/>
                </a:solidFill>
                <a:latin typeface="Sitka Small" pitchFamily="2" charset="0"/>
              </a:rPr>
              <a:t>трудности в пространственном мышлении;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• </a:t>
            </a:r>
            <a:r>
              <a:rPr lang="ru-RU" sz="1600" i="1" dirty="0" smtClean="0">
                <a:solidFill>
                  <a:schemeClr val="accent5"/>
                </a:solidFill>
                <a:latin typeface="Sitka Small" pitchFamily="2" charset="0"/>
              </a:rPr>
              <a:t>низкая познавательная активность;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•</a:t>
            </a:r>
            <a:r>
              <a:rPr lang="ru-RU" sz="1600" dirty="0" smtClean="0"/>
              <a:t> </a:t>
            </a:r>
            <a:r>
              <a:rPr lang="ru-RU" sz="1600" i="1" dirty="0" smtClean="0">
                <a:solidFill>
                  <a:schemeClr val="accent5"/>
                </a:solidFill>
                <a:latin typeface="Sitka Small" pitchFamily="2" charset="0"/>
              </a:rPr>
              <a:t>трудности в общении. </a:t>
            </a:r>
            <a:endParaRPr lang="ru-RU" sz="1600" i="1" dirty="0">
              <a:solidFill>
                <a:schemeClr val="accent5"/>
              </a:solidFill>
              <a:latin typeface="Sitka Small" pitchFamily="2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1786001" y="762000"/>
            <a:ext cx="9262999" cy="1646605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Дети с тяжёлыми нарушениями речи</a:t>
            </a:r>
            <a:r>
              <a:rPr lang="ru-RU" sz="4400" dirty="0" smtClean="0"/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– особая категория детей с отклонениями в развитии, у которых сохранён слух,     первично не нарушен интеллект, но есть значительные речевые дефекты, влияющие на становление психики.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Рисунок 16" descr="dirizhabl-uchene-bez-muchenij-nejropsihologicheskaya-korrekcziya-disleksii-i-disgrafiimariya-stankevich_61777ec027b6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1600" y="3429000"/>
            <a:ext cx="2404533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133600"/>
            <a:ext cx="1524000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71600" y="7620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itchFamily="34" charset="0"/>
                <a:ea typeface="Yu Gothic Medium" pitchFamily="34" charset="-128"/>
              </a:rPr>
              <a:t>Комплекс развивающих панелей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itchFamily="34" charset="0"/>
                <a:ea typeface="Yu Gothic Medium" pitchFamily="34" charset="-128"/>
              </a:rPr>
              <a:t>«Новые возможности»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" pitchFamily="34" charset="0"/>
              <a:ea typeface="Yu Gothic Medium" pitchFamily="34" charset="-128"/>
            </a:endParaRPr>
          </a:p>
        </p:txBody>
      </p:sp>
      <p:pic>
        <p:nvPicPr>
          <p:cNvPr id="20" name="Рисунок 19" descr="1667019490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4114800" cy="4312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6670194898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133600"/>
            <a:ext cx="5173043" cy="3962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 txBox="1"/>
          <p:nvPr/>
        </p:nvSpPr>
        <p:spPr>
          <a:xfrm>
            <a:off x="999540" y="976374"/>
            <a:ext cx="10278745" cy="5579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2400" b="1" i="1" dirty="0" err="1">
                <a:solidFill>
                  <a:srgbClr val="C00000"/>
                </a:solidFill>
                <a:latin typeface="Times New Roman"/>
                <a:cs typeface="Times New Roman"/>
              </a:rPr>
              <a:t>Цель</a:t>
            </a:r>
            <a:r>
              <a:rPr sz="24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</a:rPr>
              <a:t>содействовать развитию у детей дошкольного возраста способностей к техническому творчеству, создать условия для развития внимания, памяти, образного и пространственного мышления.</a:t>
            </a:r>
            <a:endParaRPr sz="2400" b="1" i="1" dirty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Задачи:</a:t>
            </a:r>
            <a:endParaRPr sz="2400" b="1" i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005"/>
              </a:spcBef>
              <a:buChar char="•"/>
              <a:tabLst>
                <a:tab pos="195580" algn="l"/>
              </a:tabLst>
            </a:pPr>
            <a:r>
              <a:rPr lang="ru-RU" sz="2000" b="1" i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Развитие социального взаимодействия между сверстниками;</a:t>
            </a:r>
          </a:p>
          <a:p>
            <a:pPr marL="195580" indent="-182880">
              <a:lnSpc>
                <a:spcPct val="100000"/>
              </a:lnSpc>
              <a:spcBef>
                <a:spcPts val="1005"/>
              </a:spcBef>
              <a:buChar char="•"/>
              <a:tabLst>
                <a:tab pos="195580" algn="l"/>
              </a:tabLst>
            </a:pPr>
            <a:r>
              <a:rPr lang="ru-RU" sz="2000" b="1" i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Развитие инициативности и самостоятельности</a:t>
            </a:r>
            <a:r>
              <a:rPr sz="20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;</a:t>
            </a:r>
          </a:p>
          <a:p>
            <a:pPr marL="12700" marR="1355090">
              <a:lnSpc>
                <a:spcPct val="134700"/>
              </a:lnSpc>
              <a:spcBef>
                <a:spcPts val="10"/>
              </a:spcBef>
              <a:buChar char="•"/>
              <a:tabLst>
                <a:tab pos="195580" algn="l"/>
              </a:tabLst>
            </a:pPr>
            <a:r>
              <a:rPr lang="ru-RU" sz="2000" b="1" i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Развитие умений действовать по образцу, по словесной инструкции</a:t>
            </a:r>
          </a:p>
          <a:p>
            <a:pPr marL="12700" marR="1355090">
              <a:lnSpc>
                <a:spcPct val="134700"/>
              </a:lnSpc>
              <a:spcBef>
                <a:spcPts val="10"/>
              </a:spcBef>
              <a:buChar char="•"/>
              <a:tabLst>
                <a:tab pos="195580" algn="l"/>
              </a:tabLst>
            </a:pPr>
            <a:r>
              <a:rPr lang="ru-RU" sz="2000" b="1" i="1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Развитие мелкой моторики</a:t>
            </a:r>
            <a:r>
              <a:rPr sz="2000" b="1" i="1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;</a:t>
            </a:r>
            <a:endParaRPr lang="ru-RU" sz="2000" b="1" i="1" spc="-2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994"/>
              </a:spcBef>
              <a:buChar char="•"/>
              <a:tabLst>
                <a:tab pos="19558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Развитие ориентировки в пространстве относительно собственного тела;</a:t>
            </a:r>
          </a:p>
          <a:p>
            <a:pPr marL="195580" indent="-182880">
              <a:lnSpc>
                <a:spcPct val="100000"/>
              </a:lnSpc>
              <a:spcBef>
                <a:spcPts val="994"/>
              </a:spcBef>
              <a:buChar char="•"/>
              <a:tabLst>
                <a:tab pos="19558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Ориентировка на листе, планшете;</a:t>
            </a:r>
          </a:p>
          <a:p>
            <a:pPr marL="195580" indent="-182880">
              <a:lnSpc>
                <a:spcPct val="100000"/>
              </a:lnSpc>
              <a:spcBef>
                <a:spcPts val="994"/>
              </a:spcBef>
              <a:buChar char="•"/>
              <a:tabLst>
                <a:tab pos="19558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Понимание и употребление предложно-падежных окончаний;</a:t>
            </a:r>
          </a:p>
          <a:p>
            <a:pPr marL="195580" indent="-182880">
              <a:lnSpc>
                <a:spcPct val="100000"/>
              </a:lnSpc>
              <a:spcBef>
                <a:spcPts val="994"/>
              </a:spcBef>
              <a:buChar char="•"/>
              <a:tabLst>
                <a:tab pos="19558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Развитие фантазийного творчества.</a:t>
            </a:r>
          </a:p>
          <a:p>
            <a:pPr marL="195580" indent="-182880">
              <a:lnSpc>
                <a:spcPct val="100000"/>
              </a:lnSpc>
              <a:spcBef>
                <a:spcPts val="994"/>
              </a:spcBef>
              <a:buChar char="•"/>
              <a:tabLst>
                <a:tab pos="195580" algn="l"/>
              </a:tabLst>
            </a:pP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00" y="3200400"/>
            <a:ext cx="2258568" cy="27279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1667019491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048000"/>
            <a:ext cx="4127025" cy="30870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1667019491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371600"/>
            <a:ext cx="2564892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 descr="1667019491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762000"/>
            <a:ext cx="3541014" cy="4648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6670194911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685800"/>
            <a:ext cx="2819400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8556" y="330708"/>
              <a:ext cx="10930255" cy="5995670"/>
            </a:xfrm>
            <a:custGeom>
              <a:avLst/>
              <a:gdLst/>
              <a:ahLst/>
              <a:cxnLst/>
              <a:rect l="l" t="t" r="r" b="b"/>
              <a:pathLst>
                <a:path w="10930255" h="5995670">
                  <a:moveTo>
                    <a:pt x="10930128" y="0"/>
                  </a:moveTo>
                  <a:lnTo>
                    <a:pt x="0" y="0"/>
                  </a:lnTo>
                  <a:lnTo>
                    <a:pt x="0" y="5995416"/>
                  </a:lnTo>
                  <a:lnTo>
                    <a:pt x="10930128" y="5995416"/>
                  </a:lnTo>
                  <a:lnTo>
                    <a:pt x="10930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8556" y="330708"/>
              <a:ext cx="10930255" cy="5995670"/>
            </a:xfrm>
            <a:custGeom>
              <a:avLst/>
              <a:gdLst/>
              <a:ahLst/>
              <a:cxnLst/>
              <a:rect l="l" t="t" r="r" b="b"/>
              <a:pathLst>
                <a:path w="10930255" h="5995670">
                  <a:moveTo>
                    <a:pt x="0" y="5995416"/>
                  </a:moveTo>
                  <a:lnTo>
                    <a:pt x="10930128" y="5995416"/>
                  </a:lnTo>
                  <a:lnTo>
                    <a:pt x="10930128" y="0"/>
                  </a:lnTo>
                  <a:lnTo>
                    <a:pt x="0" y="0"/>
                  </a:lnTo>
                  <a:lnTo>
                    <a:pt x="0" y="5995416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xfrm>
            <a:off x="1786001" y="609600"/>
            <a:ext cx="861999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9325" algn="ctr">
              <a:lnSpc>
                <a:spcPct val="100000"/>
              </a:lnSpc>
              <a:spcBef>
                <a:spcPts val="100"/>
              </a:spcBef>
            </a:pPr>
            <a:r>
              <a:rPr lang="ru-RU" sz="5400" b="1" spc="-2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«Лего- панель»</a:t>
            </a:r>
            <a:endParaRPr sz="5400" b="1" spc="-2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" name="Рисунок 24" descr="1667019491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600200"/>
            <a:ext cx="3704844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 descr="16670194899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828800"/>
            <a:ext cx="5129784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838200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«Магнитная доска»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667019491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676400"/>
            <a:ext cx="5129784" cy="4495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6670194898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676400"/>
            <a:ext cx="4572000" cy="4495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3000" y="914400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Панель «Забавные молекулы»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667019491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752600"/>
            <a:ext cx="5129784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16670194899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752600"/>
            <a:ext cx="5129784" cy="4495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336</Words>
  <Application>Microsoft Office PowerPoint</Application>
  <PresentationFormat>Произвольный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Филиал ГБОУ СОШ «ОЦ Южный город» п. Придорожный  «Детский сад «Волжская жемчужина»  Комплекс развивающих панелей, как один из инновационных методов при работе с детьми с ТНР</vt:lpstr>
      <vt:lpstr>Слайд 2</vt:lpstr>
      <vt:lpstr>                   • неустойчивость внимания, снижение объема, ограниченные              возможности его распределения;  • нарушение восприятия;  • снижение вербальной памяти и продуктивности запоминания; • низкий уровень развития воображения; • отставание в развитии словесно-логического мышления;  • нарушение мелкой, общей, мимической, артикуляционной моторики; • трудности в пространственном мышлении; • низкая познавательная активность; • трудности в общении. </vt:lpstr>
      <vt:lpstr>Слайд 4</vt:lpstr>
      <vt:lpstr>Слайд 5</vt:lpstr>
      <vt:lpstr>Слайд 6</vt:lpstr>
      <vt:lpstr>Слайд 7</vt:lpstr>
      <vt:lpstr>Слайд 8</vt:lpstr>
      <vt:lpstr>Слайд 9</vt:lpstr>
      <vt:lpstr>«Мягкая панель»</vt:lpstr>
      <vt:lpstr>Слайд 11</vt:lpstr>
      <vt:lpstr>Слайд 12</vt:lpstr>
      <vt:lpstr>Слайд 13</vt:lpstr>
      <vt:lpstr>«Приёмы конструирования»</vt:lpstr>
      <vt:lpstr>Конструирование по инструкции</vt:lpstr>
      <vt:lpstr>Конструирование по замыслу</vt:lpstr>
      <vt:lpstr>Конструирование по схеме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Галимова</dc:creator>
  <cp:lastModifiedBy>Admin</cp:lastModifiedBy>
  <cp:revision>41</cp:revision>
  <dcterms:created xsi:type="dcterms:W3CDTF">2022-10-25T16:47:23Z</dcterms:created>
  <dcterms:modified xsi:type="dcterms:W3CDTF">2023-08-20T09:07:36Z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2022-10-25T00:00:00Z</vt:filetime>
  </property>
</Properties>
</file>