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1" r:id="rId6"/>
    <p:sldId id="264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089" y="3048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</a:rPr>
              <a:t>«</a:t>
            </a:r>
            <a:r>
              <a:rPr lang="ru-RU" sz="3600" b="1" i="1" dirty="0">
                <a:solidFill>
                  <a:srgbClr val="002060"/>
                </a:solidFill>
              </a:rPr>
              <a:t>Уголь – ценнейшее из полезных ископаемых, – ответил инженер, - и природа как будто решила доказать это, создав алмаз, ибо он, в сущности, не что иное, как кристаллический углерод»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1302" y="3822412"/>
            <a:ext cx="6262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Ж. Верн «Таинственный остров»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s://avatars.mds.yandex.net/i?id=9ebc861f4e5941f3374e061ac9bb3ea0-408015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1" y="4052254"/>
            <a:ext cx="2052979" cy="232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Ископаемый уго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26098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6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5262" y="1600200"/>
            <a:ext cx="718762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899"/>
            <a:ext cx="33337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899"/>
            <a:ext cx="33337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763000" cy="52577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Тема урока </a:t>
            </a:r>
            <a:r>
              <a:rPr lang="ru-RU" b="1" dirty="0">
                <a:solidFill>
                  <a:srgbClr val="0070C0"/>
                </a:solidFill>
              </a:rPr>
              <a:t>«Угольная кислота и её соли, их физические и химические свойства, получение и применение. Качественная реакция на карбонат-ионы. Использование карбонатов в быту, медицине, промышленности и сельском хозяйстве» 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pic>
        <p:nvPicPr>
          <p:cNvPr id="2050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5301208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47383"/>
            <a:ext cx="822179" cy="82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2379" y="1963197"/>
            <a:ext cx="657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/>
              <a:t>- рассмотреть строение молекулы угольной кислоты, способы получения и ее свойства;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44" y="2895600"/>
            <a:ext cx="766395" cy="7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22379" y="3015664"/>
            <a:ext cx="6721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сформировать </a:t>
            </a:r>
            <a:r>
              <a:rPr lang="ru-RU" sz="2400" dirty="0"/>
              <a:t>представление о свойствах солей угольной кислоты;</a:t>
            </a:r>
          </a:p>
        </p:txBody>
      </p:sp>
      <p:pic>
        <p:nvPicPr>
          <p:cNvPr id="11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44" y="3821833"/>
            <a:ext cx="766395" cy="7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36556" y="4020364"/>
            <a:ext cx="6565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ознакомиться </a:t>
            </a:r>
            <a:r>
              <a:rPr lang="ru-RU" sz="2400" dirty="0"/>
              <a:t>с качественной реакцией на карбонат - ион</a:t>
            </a:r>
          </a:p>
        </p:txBody>
      </p:sp>
      <p:pic>
        <p:nvPicPr>
          <p:cNvPr id="16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44" y="4693274"/>
            <a:ext cx="757154" cy="7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2379" y="4851361"/>
            <a:ext cx="6209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 рассмотреть применение и биологическую роль угольной кислоты.</a:t>
            </a:r>
          </a:p>
        </p:txBody>
      </p:sp>
    </p:spTree>
    <p:extLst>
      <p:ext uri="{BB962C8B-B14F-4D97-AF65-F5344CB8AC3E}">
        <p14:creationId xmlns:p14="http://schemas.microsoft.com/office/powerpoint/2010/main" val="12923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rofesorjrc.es/images/quim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62" y="5514131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amencvet.kz/wp-content/uploads/2013/04/klpirjordaensjaco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4214842" cy="514571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429124" y="1357298"/>
            <a:ext cx="447199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романе Г.Г. Хаггарда «Клеопатра» написано: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«…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она вынула из уха одну из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трёх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огромных жемчужин и опустила жемчужину в уксусную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кислоту.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Наступило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молчание. Потрясённые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гости, замерев, наблюдали,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как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несравненная жемчужина медленно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растворяется.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Вот от неё не осталось и следа, и тогда Клеопатра подняла кубок, покрутила его, взбалтывая, и выпила всё до последней капли».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908" y="50505"/>
            <a:ext cx="6963507" cy="123903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Объясните исторический факт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химической точки зрения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209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emojinations.net/data/images/7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257" y="1285860"/>
            <a:ext cx="1914539" cy="1914540"/>
          </a:xfrm>
          <a:prstGeom prst="rect">
            <a:avLst/>
          </a:prstGeom>
          <a:noFill/>
        </p:spPr>
      </p:pic>
      <p:pic>
        <p:nvPicPr>
          <p:cNvPr id="4" name="Picture 8" descr="http://www.mk.ru/upload/iblock_mk/475/bf/69/bd/DETAIL_PICTURE_521017.jpg"/>
          <p:cNvPicPr>
            <a:picLocks noChangeAspect="1" noChangeArrowheads="1"/>
          </p:cNvPicPr>
          <p:nvPr/>
        </p:nvPicPr>
        <p:blipFill>
          <a:blip r:embed="rId3"/>
          <a:srcRect l="18947" r="17895"/>
          <a:stretch>
            <a:fillRect/>
          </a:stretch>
        </p:blipFill>
        <p:spPr bwMode="auto">
          <a:xfrm>
            <a:off x="1643042" y="1214422"/>
            <a:ext cx="3086294" cy="36623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45912" y="1905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же произошло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жемчужиной,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почему Клеопатра смогла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выпить «крепкий уксус»?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914399" y="3429000"/>
            <a:ext cx="8001000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3260" y="268402"/>
            <a:ext cx="8001000" cy="304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533525" y="3302000"/>
          <a:ext cx="1428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3" imgW="139639" imgH="203112" progId="Equation.3">
                  <p:embed/>
                </p:oleObj>
              </mc:Choice>
              <mc:Fallback>
                <p:oleObj r:id="rId3" imgW="13963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3302000"/>
                        <a:ext cx="1428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533525" y="3302000"/>
          <a:ext cx="1428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5" imgW="139639" imgH="203112" progId="Equation.3">
                  <p:embed/>
                </p:oleObj>
              </mc:Choice>
              <mc:Fallback>
                <p:oleObj r:id="rId5" imgW="139639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3302000"/>
                        <a:ext cx="14287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15648" y="490731"/>
            <a:ext cx="8159518" cy="26407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ighlight>
                  <a:srgbClr val="00FF00"/>
                </a:highlight>
              </a:rPr>
              <a:t>1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.Na</a:t>
            </a:r>
            <a:r>
              <a:rPr lang="en-US" sz="3600" b="1" cap="none" spc="0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</a:t>
            </a:r>
            <a:r>
              <a:rPr lang="en-US" sz="3600" b="1" cap="none" spc="0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+ 2HCl = CO</a:t>
            </a:r>
            <a:r>
              <a:rPr lang="en-US" sz="3600" b="1" cap="none" spc="0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+ 2NaCl + H</a:t>
            </a:r>
            <a:r>
              <a:rPr lang="en-US" sz="3600" b="1" cap="none" spc="0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ighlight>
                  <a:srgbClr val="00FF00"/>
                </a:highlight>
              </a:rPr>
              <a:t>2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.2Na</a:t>
            </a:r>
            <a:r>
              <a:rPr lang="en-US" sz="3600" b="1" cap="none" spc="0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 CO</a:t>
            </a:r>
            <a:r>
              <a:rPr lang="en-US" sz="3600" b="1" cap="none" spc="0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600" b="1" cap="none" spc="0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2-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+ 2H</a:t>
            </a:r>
            <a:r>
              <a:rPr lang="en-US" sz="3600" b="1" cap="none" spc="0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+ 2Cl</a:t>
            </a:r>
            <a:r>
              <a:rPr lang="en-US" sz="3600" b="1" cap="none" spc="0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= CO</a:t>
            </a:r>
            <a:r>
              <a:rPr lang="en-US" sz="3600" b="1" cap="none" spc="0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+ 2Na</a:t>
            </a:r>
            <a:r>
              <a:rPr lang="en-US" sz="3600" b="1" cap="none" spc="0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+2Cl</a:t>
            </a:r>
            <a:r>
              <a:rPr lang="en-US" sz="3600" b="1" cap="none" spc="0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 H</a:t>
            </a:r>
            <a:r>
              <a:rPr lang="en-US" sz="3600" b="1" cap="none" spc="0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ighlight>
                  <a:srgbClr val="00FF00"/>
                </a:highlight>
              </a:rPr>
              <a:t>3.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</a:t>
            </a:r>
            <a:r>
              <a:rPr lang="en-US" sz="3600" b="1" cap="none" spc="0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600" b="1" cap="none" spc="0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2-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+ 2H</a:t>
            </a:r>
            <a:r>
              <a:rPr lang="en-US" sz="3600" b="1" cap="none" spc="0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= CO</a:t>
            </a:r>
            <a:r>
              <a:rPr lang="en-US" sz="3600" b="1" cap="none" spc="0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</a:t>
            </a:r>
            <a:r>
              <a:rPr lang="ru-RU" sz="3600" b="1" cap="none" spc="0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 H</a:t>
            </a:r>
            <a:r>
              <a:rPr lang="en-US" sz="3600" b="1" cap="none" spc="0" baseline="-25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9088" y="3798838"/>
            <a:ext cx="827162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ighlight>
                  <a:srgbClr val="00FF00"/>
                </a:highlight>
              </a:rPr>
              <a:t>1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</a:t>
            </a:r>
            <a:r>
              <a:rPr lang="ru-RU" sz="3600" b="1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</a:t>
            </a:r>
            <a:r>
              <a:rPr lang="ru-RU" sz="3600" b="1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 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CaCl</a:t>
            </a:r>
            <a:r>
              <a:rPr lang="ru-RU" sz="3600" b="1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=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CaCO</a:t>
            </a:r>
            <a:r>
              <a:rPr lang="ru-RU" sz="3600" b="1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 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NaCl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fontAlgn="base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ighlight>
                  <a:srgbClr val="00FF00"/>
                </a:highlight>
              </a:rPr>
              <a:t>2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2Na</a:t>
            </a:r>
            <a:r>
              <a:rPr lang="en-US" sz="3600" b="1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 CO</a:t>
            </a:r>
            <a:r>
              <a:rPr lang="en-US" sz="3600" b="1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600" b="1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2-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+ </a:t>
            </a:r>
            <a:r>
              <a:rPr lang="ru-RU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</a:t>
            </a:r>
            <a:r>
              <a:rPr lang="en-US" sz="3600" b="1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2+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+ 2Cl</a:t>
            </a:r>
            <a:r>
              <a:rPr lang="en-US" sz="3600" b="1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= CaCO</a:t>
            </a:r>
            <a:r>
              <a:rPr lang="en-US" sz="3600" b="1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   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+2Na</a:t>
            </a:r>
            <a:r>
              <a:rPr lang="en-US" sz="3600" b="1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+ 2Cl</a:t>
            </a:r>
            <a:r>
              <a:rPr lang="en-US" sz="3600" b="1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ighlight>
                  <a:srgbClr val="00FF00"/>
                </a:highlight>
              </a:rPr>
              <a:t>3.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</a:t>
            </a:r>
            <a:r>
              <a:rPr lang="ru-RU" sz="3600" b="1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ru-RU" sz="3600" b="1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2-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 Са</a:t>
            </a:r>
            <a:r>
              <a:rPr lang="ru-RU" sz="3600" b="1" baseline="30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2+</a:t>
            </a: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=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CaCO</a:t>
            </a:r>
            <a:r>
              <a:rPr lang="ru-RU" sz="3600" b="1" baseline="-25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-2368"/>
            <a:ext cx="842090" cy="6615501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проверяем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7086600" y="5562600"/>
            <a:ext cx="76200" cy="4572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591300" y="3884428"/>
            <a:ext cx="76200" cy="4572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8229600" y="4405423"/>
            <a:ext cx="76200" cy="4572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6019800" y="2514600"/>
            <a:ext cx="76200" cy="45720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7200014" y="1335202"/>
            <a:ext cx="76200" cy="45720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5638800" y="685800"/>
            <a:ext cx="76200" cy="457200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7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" y="2819400"/>
            <a:ext cx="8991600" cy="34257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533400"/>
            <a:ext cx="8991600" cy="213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612845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Негашеную известь «погасили» водой. В полученный раствор пропустили газ, который выделяется при нагревании гидрокарбоната натрия, при этом наблюдали образование и последующее растворение. Напишите уравнения описанных реакций.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нерастворимой в воде соли белого цвета, которая встречается в природе в виде широко используемого в строительстве и архитектуре минерала, прилили раствор соляной кислоты, в результате соль растворилась, и выделился газ, при пропускании которого через известковую воду выпал осадок белого цвета; осадок растворился при дальнейшем пропускании газа. При кипячении полученного раствора выпадает осадок. Напишите уравнения описанных реакций.</a:t>
            </a:r>
          </a:p>
        </p:txBody>
      </p:sp>
    </p:spTree>
    <p:extLst>
      <p:ext uri="{BB962C8B-B14F-4D97-AF65-F5344CB8AC3E}">
        <p14:creationId xmlns:p14="http://schemas.microsoft.com/office/powerpoint/2010/main" val="340954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4600" y="3777129"/>
            <a:ext cx="6324600" cy="3016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" y="999530"/>
            <a:ext cx="6248400" cy="2886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1828800" y="1676400"/>
            <a:ext cx="263525" cy="2635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" y="865188"/>
            <a:ext cx="5943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CaO +   H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O   =   Ca(OH)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endParaRPr kumimoji="0" lang="ru-RU" altLang="ru-RU" sz="2400" b="1" i="0" u="none" strike="noStrike" cap="none" normalizeH="0" baseline="-3000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2NaHCO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 →Na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CO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  +    CO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2 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↑  +    H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O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CO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  +   Ca(OH)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2 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  =   CaCO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↓   +   H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O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CaCO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  +  CO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  +  H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O   =   Ca(HCO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</a:t>
            </a:r>
            <a:r>
              <a:rPr kumimoji="0" lang="en-US" altLang="ru-RU" sz="2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</a:t>
            </a:r>
            <a:endParaRPr kumimoji="0" lang="en-US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7000" y="76200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Проверим!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61930" y="4114800"/>
            <a:ext cx="5867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СаСО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  2HCl  =  CaCl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  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+ 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  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=  CaCO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↓  + 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  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  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 = 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Ca(HCO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Ca(HCO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CaCO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  CO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+  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 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адпись 2"/>
          <p:cNvSpPr txBox="1">
            <a:spLocks noChangeArrowheads="1"/>
          </p:cNvSpPr>
          <p:nvPr/>
        </p:nvSpPr>
        <p:spPr bwMode="auto">
          <a:xfrm>
            <a:off x="4532142" y="6040120"/>
            <a:ext cx="264160" cy="26416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>
                <a:effectLst/>
                <a:latin typeface="Times New Roman"/>
                <a:ea typeface="Calibri"/>
                <a:cs typeface="Times New Roman"/>
              </a:rPr>
              <a:t>t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66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304800"/>
            <a:ext cx="78486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Д/З! Повторить п. 35, решить упр. 2,5,7 с. 129. Подготовить  коллаж «Круговорот углерода в природе»!</a:t>
            </a:r>
          </a:p>
        </p:txBody>
      </p:sp>
      <p:pic>
        <p:nvPicPr>
          <p:cNvPr id="4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899"/>
            <a:ext cx="33337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99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360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Equation.3</vt:lpstr>
      <vt:lpstr>Презентация PowerPoint</vt:lpstr>
      <vt:lpstr>Тема урока «Угольная кислота и её соли, их физические и химические свойства, получение и применение. Качественная реакция на карбонат-ионы. Использование карбонатов в быту, медицине, промышленности и сельском хозяйстве»  </vt:lpstr>
      <vt:lpstr>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 Караваева</dc:creator>
  <cp:lastModifiedBy>Professional</cp:lastModifiedBy>
  <cp:revision>17</cp:revision>
  <dcterms:created xsi:type="dcterms:W3CDTF">2014-07-22T11:28:51Z</dcterms:created>
  <dcterms:modified xsi:type="dcterms:W3CDTF">2023-02-25T09:07:17Z</dcterms:modified>
</cp:coreProperties>
</file>