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6"/>
  </p:notesMasterIdLst>
  <p:handoutMasterIdLst>
    <p:handoutMasterId r:id="rId27"/>
  </p:handoutMasterIdLst>
  <p:sldIdLst>
    <p:sldId id="291" r:id="rId2"/>
    <p:sldId id="257" r:id="rId3"/>
    <p:sldId id="258" r:id="rId4"/>
    <p:sldId id="267" r:id="rId5"/>
    <p:sldId id="278" r:id="rId6"/>
    <p:sldId id="279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1" r:id="rId17"/>
    <p:sldId id="282" r:id="rId18"/>
    <p:sldId id="283" r:id="rId19"/>
    <p:sldId id="284" r:id="rId20"/>
    <p:sldId id="285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50CEF-220D-4830-82C8-C2906B2FF1A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Юлина С.Л., Ряшко С.В.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26B7F-0401-4FFC-939C-83F87FEF0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404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C6AC2-877E-495B-BF69-AD959FA1B2C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Юлина С.Л., Ряшко С.В.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F2CA-F6A8-477C-9825-CA10086B3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3620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Юлина С.Л., Ряшко С.В.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Юлина С.Л., Ряшко С.В.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7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252E-7BBD-4945-BB18-4559F13586E1}" type="datetime1">
              <a:rPr lang="ru-RU" smtClean="0"/>
              <a:t>19.11.2023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92080" y="6447616"/>
            <a:ext cx="35814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Ряшко С. В.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F1C4-E27B-4293-8B59-A5D70C2E2318}" type="datetime1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F585-AC46-439E-A551-AE94D6C88656}" type="datetime1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D86F-B254-4F11-AA1F-483065873214}" type="datetime1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3EF0-6354-4613-A3F5-936F9AC0A94D}" type="datetime1">
              <a:rPr lang="ru-RU" smtClean="0"/>
              <a:t>19.11.2023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37CC74C-86EE-41DE-B453-D3E1A09BECB4}" type="datetime1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1F06-F48B-4EEA-BB34-F477DBCB7741}" type="datetime1">
              <a:rPr lang="ru-RU" smtClean="0"/>
              <a:t>19.11.2023</a:t>
            </a:fld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Нижний колонтитул 2"/>
          <p:cNvSpPr txBox="1">
            <a:spLocks/>
          </p:cNvSpPr>
          <p:nvPr userDrawn="1"/>
        </p:nvSpPr>
        <p:spPr>
          <a:xfrm>
            <a:off x="5292080" y="6447616"/>
            <a:ext cx="3581400" cy="365760"/>
          </a:xfrm>
          <a:prstGeom prst="rect">
            <a:avLst/>
          </a:prstGeom>
        </p:spPr>
        <p:txBody>
          <a:bodyPr vert="horz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Юлина С.Л., Ряшко С. В.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41A5-4611-43B2-BA77-BCF9379AD52B}" type="datetime1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5A6-479B-4158-84C9-C60B065EF622}" type="datetime1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222-62D3-4329-B570-DC2D52A113B3}" type="datetime1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5B85B09-6AA6-494F-BB5B-2A6BC5DD1655}" type="datetime1">
              <a:rPr lang="ru-RU" smtClean="0"/>
              <a:t>19.11.2023</a:t>
            </a:fld>
            <a:endParaRPr lang="ru-RU"/>
          </a:p>
        </p:txBody>
      </p:sp>
      <p:sp>
        <p:nvSpPr>
          <p:cNvPr id="23" name="Нижний колонтитул 2"/>
          <p:cNvSpPr txBox="1">
            <a:spLocks/>
          </p:cNvSpPr>
          <p:nvPr userDrawn="1"/>
        </p:nvSpPr>
        <p:spPr>
          <a:xfrm>
            <a:off x="5292080" y="6447616"/>
            <a:ext cx="3581400" cy="365760"/>
          </a:xfrm>
          <a:prstGeom prst="rect">
            <a:avLst/>
          </a:prstGeom>
        </p:spPr>
        <p:txBody>
          <a:bodyPr vert="horz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Юлина С.Л., Ряшко С. В.</a:t>
            </a: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7F0B738-76C6-4196-8C59-8817CE067C08}" type="datetime1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92080" y="6447616"/>
            <a:ext cx="35814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6.jpe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mysail.fatal.ru/art/105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25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24.png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8712968" cy="3600400"/>
          </a:xfrm>
        </p:spPr>
        <p:txBody>
          <a:bodyPr>
            <a:normAutofit fontScale="47500" lnSpcReduction="20000"/>
          </a:bodyPr>
          <a:lstStyle/>
          <a:p>
            <a:endParaRPr lang="ru-RU" b="0" cap="none" dirty="0" smtClean="0"/>
          </a:p>
          <a:p>
            <a:pPr>
              <a:lnSpc>
                <a:spcPct val="12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4000" kern="1800" dirty="0">
                <a:latin typeface="GothamPro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ПО ФИЗИКЕ ДЛЯ САМОСТОЯТЕЛЬНОЙ РАБОТЫ учащихся.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0" cap="none" dirty="0" smtClean="0"/>
          </a:p>
          <a:p>
            <a:endParaRPr lang="ru-RU" b="0" cap="none" dirty="0" smtClean="0"/>
          </a:p>
          <a:p>
            <a:pPr marL="4843463" lvl="1" algn="l">
              <a:tabLst>
                <a:tab pos="5472113" algn="l"/>
              </a:tabLst>
            </a:pPr>
            <a:r>
              <a:rPr lang="ru-RU" sz="4500" b="0" cap="none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endParaRPr lang="ru-RU" sz="4500" b="0" cap="none" dirty="0" smtClean="0">
              <a:latin typeface="Times New Roman" pitchFamily="18" charset="0"/>
              <a:cs typeface="Times New Roman" pitchFamily="18" charset="0"/>
            </a:endParaRPr>
          </a:p>
          <a:p>
            <a:pPr marL="4843463" lvl="1" algn="l">
              <a:tabLst>
                <a:tab pos="5472113" algn="l"/>
              </a:tabLst>
            </a:pPr>
            <a:r>
              <a:rPr lang="ru-RU" sz="4500" b="0" cap="none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500" b="0" cap="none" dirty="0" smtClean="0">
                <a:latin typeface="Times New Roman" pitchFamily="18" charset="0"/>
                <a:cs typeface="Times New Roman" pitchFamily="18" charset="0"/>
              </a:rPr>
              <a:t>яшко </a:t>
            </a:r>
            <a:r>
              <a:rPr lang="ru-RU" sz="4500" b="0" cap="none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500" b="0" cap="none" dirty="0" smtClean="0">
                <a:latin typeface="Times New Roman" pitchFamily="18" charset="0"/>
                <a:cs typeface="Times New Roman" pitchFamily="18" charset="0"/>
              </a:rPr>
              <a:t>ветлана </a:t>
            </a:r>
            <a:r>
              <a:rPr lang="ru-RU" sz="4500" b="0" cap="none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500" b="0" cap="none" dirty="0" smtClean="0">
                <a:latin typeface="Times New Roman" pitchFamily="18" charset="0"/>
                <a:cs typeface="Times New Roman" pitchFamily="18" charset="0"/>
              </a:rPr>
              <a:t>асильевна,   </a:t>
            </a:r>
          </a:p>
          <a:p>
            <a:pPr marL="4843463" lvl="1" algn="l">
              <a:tabLst>
                <a:tab pos="5472113" algn="l"/>
              </a:tabLst>
            </a:pPr>
            <a:r>
              <a:rPr lang="ru-RU" sz="4500" b="0" cap="none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500" b="0" cap="none" dirty="0" smtClean="0">
                <a:latin typeface="Times New Roman" pitchFamily="18" charset="0"/>
                <a:cs typeface="Times New Roman" pitchFamily="18" charset="0"/>
              </a:rPr>
              <a:t>читель физики и математики,</a:t>
            </a:r>
          </a:p>
          <a:p>
            <a:pPr marL="4843463" lvl="1" algn="l">
              <a:tabLst>
                <a:tab pos="5472113" algn="l"/>
              </a:tabLst>
            </a:pPr>
            <a:r>
              <a:rPr lang="ru-RU" sz="4500" b="0" cap="none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4500" b="0" cap="none" dirty="0" smtClean="0">
                <a:latin typeface="Times New Roman" pitchFamily="18" charset="0"/>
                <a:cs typeface="Times New Roman" pitchFamily="18" charset="0"/>
              </a:rPr>
              <a:t>«Школа№85 г.  Донецка»</a:t>
            </a:r>
          </a:p>
          <a:p>
            <a:pPr marL="4843463" lvl="1" algn="l">
              <a:tabLst>
                <a:tab pos="5472113" algn="l"/>
              </a:tabLst>
            </a:pPr>
            <a:r>
              <a:rPr lang="ru-RU" sz="4500" b="0" cap="none" dirty="0" smtClean="0">
                <a:latin typeface="Times New Roman" pitchFamily="18" charset="0"/>
                <a:cs typeface="Times New Roman" pitchFamily="18" charset="0"/>
              </a:rPr>
              <a:t>Кировский район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0"/>
            <a:ext cx="7990656" cy="263691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 конкурс на лучшую публикацию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«Творческий учитель – 2023».</a:t>
            </a:r>
            <a:r>
              <a:rPr lang="ru-RU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93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  <a:defRPr/>
                </a:pPr>
                <a:r>
                  <a:rPr lang="ru-RU" dirty="0" smtClean="0">
                    <a:solidFill>
                      <a:schemeClr val="bg2">
                        <a:lumMod val="50000"/>
                      </a:schemeClr>
                    </a:solidFill>
                  </a:rPr>
                  <a:t>Вещество выбрасывается перпендикулярно вверх. Высота камня h, функция времени: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𝑔𝑡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ru-RU" dirty="0">
                    <a:solidFill>
                      <a:schemeClr val="bg2">
                        <a:lumMod val="50000"/>
                      </a:schemeClr>
                    </a:solidFill>
                  </a:rPr>
                  <a:t>Откуда следует:</a:t>
                </a:r>
              </a:p>
              <a:p>
                <a:pPr marL="0" indent="0">
                  <a:buNone/>
                  <a:defRPr/>
                </a:pP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h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  <a:sym typeface="Symbol" pitchFamily="18" charset="2"/>
                  </a:rPr>
                  <a:t>′ 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(t)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𝑔𝑡</m:t>
                    </m:r>
                  </m:oMath>
                </a14:m>
                <a:endParaRPr lang="ru-RU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ru-RU" dirty="0">
                    <a:solidFill>
                      <a:schemeClr val="bg2">
                        <a:lumMod val="50000"/>
                      </a:schemeClr>
                    </a:solidFill>
                  </a:rPr>
                  <a:t>Следовательно, 0= 120-9,8t и t≈13 сек. Тогда h=745м, т.е. камни горной породы достигают уровня 720 м от края вулкана.</a:t>
                </a:r>
              </a:p>
              <a:p>
                <a:pPr marL="0" indent="0">
                  <a:buNone/>
                </a:pPr>
                <a:endParaRPr lang="ru-RU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266" t="-1563" r="-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320480" cy="2788359"/>
          </a:xfrm>
        </p:spPr>
      </p:pic>
      <p:sp>
        <p:nvSpPr>
          <p:cNvPr id="7" name="TextBox 3">
            <a:hlinkClick r:id="rId4" action="ppaction://hlinksldjump"/>
          </p:cNvPr>
          <p:cNvSpPr txBox="1"/>
          <p:nvPr/>
        </p:nvSpPr>
        <p:spPr>
          <a:xfrm>
            <a:off x="6876256" y="5445224"/>
            <a:ext cx="208823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Вернуться к заданию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94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2636912"/>
            <a:ext cx="4032448" cy="3600400"/>
          </a:xfrm>
        </p:spPr>
        <p:txBody>
          <a:bodyPr>
            <a:normAutofit fontScale="40000" lnSpcReduction="20000"/>
          </a:bodyPr>
          <a:lstStyle/>
          <a:p>
            <a:pPr algn="l">
              <a:defRPr/>
            </a:pPr>
            <a:r>
              <a:rPr lang="en-US" i="1" cap="none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5000" b="0" cap="none" dirty="0" smtClean="0">
                <a:solidFill>
                  <a:schemeClr val="bg2">
                    <a:lumMod val="50000"/>
                  </a:schemeClr>
                </a:solidFill>
              </a:rPr>
              <a:t>Расход горючего легкового автомобиля (литр на 100 км) в зависимости от скорости х км/ч при движении на четвертой передаче приблизительно описывается функцией </a:t>
            </a:r>
          </a:p>
          <a:p>
            <a:pPr algn="l">
              <a:defRPr/>
            </a:pPr>
            <a:r>
              <a:rPr lang="ru-RU" sz="5000" b="0" cap="none" dirty="0" smtClean="0">
                <a:solidFill>
                  <a:schemeClr val="bg2">
                    <a:lumMod val="50000"/>
                  </a:schemeClr>
                </a:solidFill>
              </a:rPr>
              <a:t>f(x)=0,0017х-0,18х+10,2; х&gt;30.</a:t>
            </a:r>
            <a:endParaRPr lang="en-US" sz="5000" b="0" cap="none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lang="ru-RU" sz="5000" b="0" cap="none" dirty="0" smtClean="0">
                <a:solidFill>
                  <a:schemeClr val="bg2">
                    <a:lumMod val="50000"/>
                  </a:schemeClr>
                </a:solidFill>
              </a:rPr>
              <a:t>При какой скорости расход горючего будет </a:t>
            </a:r>
            <a:r>
              <a:rPr lang="en-US" sz="5000" b="0" cap="none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ru-RU" sz="5000" b="0" cap="none" dirty="0" smtClean="0">
                <a:solidFill>
                  <a:schemeClr val="bg2">
                    <a:lumMod val="50000"/>
                  </a:schemeClr>
                </a:solidFill>
              </a:rPr>
              <a:t>наименьший? </a:t>
            </a:r>
            <a:endParaRPr lang="ru-RU" sz="5000" b="0" cap="non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23392"/>
          </a:xfrm>
        </p:spPr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88843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90812" y="58052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подсказка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14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016824" cy="4352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Исследуем расход горючего с помощью производной: f'(х)=0,0034х-0,18.</a:t>
            </a:r>
            <a:endParaRPr lang="en-US" sz="2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Тогда f'(х)=0 при х≈53. Определим знак второй производной в критической точке: f''(х)=0,0034&gt;0, следовательно, расход горючего при скорости </a:t>
            </a:r>
            <a:endParaRPr lang="en-US" sz="2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53 км/ч будет наименьшим. </a:t>
            </a:r>
            <a:endParaRPr lang="en-US" sz="2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f(53)≈5,43 л.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386" name="Picture 2" descr="Картинки по запросу горюче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71838"/>
            <a:ext cx="4038600" cy="22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hlinkClick r:id="rId3" action="ppaction://hlinksldjump"/>
          </p:cNvPr>
          <p:cNvSpPr txBox="1"/>
          <p:nvPr/>
        </p:nvSpPr>
        <p:spPr>
          <a:xfrm>
            <a:off x="6588224" y="5445224"/>
            <a:ext cx="208823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Вернуться к заданию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99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2616864"/>
            <a:ext cx="4320480" cy="3206080"/>
          </a:xfrm>
        </p:spPr>
        <p:txBody>
          <a:bodyPr>
            <a:normAutofit/>
          </a:bodyPr>
          <a:lstStyle/>
          <a:p>
            <a:pPr algn="l"/>
            <a:r>
              <a:rPr lang="ru-RU" altLang="ru-RU" sz="1800" b="0" cap="none" dirty="0" smtClean="0"/>
              <a:t>Автомобиль приближается к мосту со скоростью 72 км/ч.</a:t>
            </a:r>
            <a:r>
              <a:rPr lang="en-US" altLang="ru-RU" sz="1800" b="0" cap="none" dirty="0" smtClean="0"/>
              <a:t> </a:t>
            </a:r>
            <a:r>
              <a:rPr lang="ru-RU" altLang="ru-RU" sz="1800" b="0" cap="none" dirty="0" smtClean="0"/>
              <a:t> У моста висит дорожный знак «36км/ч». За 7 сек до въезда на мост, водитель нажал на тормозную педаль. </a:t>
            </a:r>
          </a:p>
          <a:p>
            <a:pPr algn="l"/>
            <a:r>
              <a:rPr lang="ru-RU" altLang="ru-RU" sz="1800" b="0" cap="none" dirty="0" smtClean="0"/>
              <a:t>С разрешаемой ли скоростью автомобиль въехал на мост, если тормозной путь определяется формулой  s=20t-t²?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67408"/>
          </a:xfrm>
        </p:spPr>
        <p:txBody>
          <a:bodyPr/>
          <a:lstStyle/>
          <a:p>
            <a:r>
              <a:rPr lang="ru-RU" dirty="0" smtClean="0"/>
              <a:t>Задача 4</a:t>
            </a:r>
            <a:endParaRPr lang="ru-RU" dirty="0"/>
          </a:p>
        </p:txBody>
      </p:sp>
      <p:pic>
        <p:nvPicPr>
          <p:cNvPr id="17410" name="Picture 2" descr="Картинки по запросу автомобиль и мос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3"/>
          <a:stretch/>
        </p:blipFill>
        <p:spPr bwMode="auto">
          <a:xfrm>
            <a:off x="4860032" y="2492896"/>
            <a:ext cx="4032448" cy="382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57624" y="579597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подсказка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50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54224" cy="4681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alt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ru-RU" sz="2400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sym typeface="Symbol" pitchFamily="18" charset="2"/>
              </a:rPr>
              <a:t>′</a:t>
            </a:r>
            <a:r>
              <a:rPr lang="en-US" altLang="ru-RU" sz="2400" dirty="0" smtClean="0">
                <a:solidFill>
                  <a:schemeClr val="bg2">
                    <a:lumMod val="50000"/>
                  </a:schemeClr>
                </a:solidFill>
              </a:rPr>
              <a:t>(t)= </a:t>
            </a:r>
            <a:r>
              <a:rPr lang="en-US" altLang="ru-RU" sz="2400" dirty="0">
                <a:solidFill>
                  <a:schemeClr val="bg2">
                    <a:lumMod val="50000"/>
                  </a:schemeClr>
                </a:solidFill>
              </a:rPr>
              <a:t>20 – 2t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Вычислим скорость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авто, </a:t>
            </a:r>
            <a:r>
              <a:rPr lang="ru-RU" altLang="ru-RU" sz="2400" dirty="0" err="1" smtClean="0">
                <a:solidFill>
                  <a:schemeClr val="bg2">
                    <a:lumMod val="50000"/>
                  </a:schemeClr>
                </a:solidFill>
              </a:rPr>
              <a:t>котор</a:t>
            </a:r>
            <a:r>
              <a:rPr lang="uk-UA" altLang="ru-RU" sz="2400" dirty="0" err="1" smtClean="0">
                <a:solidFill>
                  <a:schemeClr val="bg2">
                    <a:lumMod val="50000"/>
                  </a:schemeClr>
                </a:solidFill>
              </a:rPr>
              <a:t>ую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оно приобретёт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через 7 секунд:</a:t>
            </a:r>
          </a:p>
          <a:p>
            <a:pPr marL="0" indent="0">
              <a:buNone/>
            </a:pPr>
            <a:r>
              <a:rPr lang="en-US" altLang="ru-RU" sz="2400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sym typeface="Symbol" pitchFamily="18" charset="2"/>
              </a:rPr>
              <a:t>′</a:t>
            </a:r>
            <a:r>
              <a:rPr lang="en-US" altLang="ru-RU" sz="24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altLang="ru-RU" sz="2400" dirty="0">
                <a:solidFill>
                  <a:schemeClr val="bg2">
                    <a:lumMod val="50000"/>
                  </a:schemeClr>
                </a:solidFill>
              </a:rPr>
              <a:t>7)=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ru-RU" sz="2400" dirty="0">
                <a:solidFill>
                  <a:schemeClr val="bg2">
                    <a:lumMod val="50000"/>
                  </a:schemeClr>
                </a:solidFill>
              </a:rPr>
              <a:t>20- 14 = 6 (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м/с)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6 м/с = 21,6 км/ч.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Ответ: Да ,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с разрешаемой</a:t>
            </a:r>
            <a:r>
              <a:rPr lang="ru-RU" altLang="ru-RU" sz="2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34" name="Picture 2" descr="Картинки по запросу автомобиль и мост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0"/>
          <a:stretch/>
        </p:blipFill>
        <p:spPr bwMode="auto">
          <a:xfrm>
            <a:off x="4601190" y="2052279"/>
            <a:ext cx="4369452" cy="33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hlinkClick r:id="rId3" action="ppaction://hlinksldjump"/>
          </p:cNvPr>
          <p:cNvSpPr txBox="1"/>
          <p:nvPr/>
        </p:nvSpPr>
        <p:spPr>
          <a:xfrm>
            <a:off x="6660232" y="5589240"/>
            <a:ext cx="208823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Вернуться к заданию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95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2743200"/>
            <a:ext cx="4752528" cy="3494112"/>
          </a:xfrm>
        </p:spPr>
        <p:txBody>
          <a:bodyPr>
            <a:normAutofit fontScale="85000" lnSpcReduction="20000"/>
          </a:bodyPr>
          <a:lstStyle/>
          <a:p>
            <a:pPr marL="266700" lvl="1" indent="7938">
              <a:defRPr/>
            </a:pPr>
            <a:r>
              <a:rPr lang="ru-RU" sz="2100" b="0" cap="none" dirty="0" smtClean="0">
                <a:solidFill>
                  <a:schemeClr val="bg2">
                    <a:lumMod val="50000"/>
                  </a:schemeClr>
                </a:solidFill>
              </a:rPr>
              <a:t>Заряд, протекающий через проводник , меняется по закону   </a:t>
            </a:r>
            <a:r>
              <a:rPr lang="en-US" sz="2100" b="0" cap="none" dirty="0" smtClean="0">
                <a:solidFill>
                  <a:schemeClr val="bg2">
                    <a:lumMod val="50000"/>
                  </a:schemeClr>
                </a:solidFill>
              </a:rPr>
              <a:t>q=sin(2t-10)</a:t>
            </a:r>
            <a:endParaRPr lang="ru-RU" sz="2100" b="0" cap="none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66700" lvl="1" indent="7938">
              <a:defRPr/>
            </a:pPr>
            <a:r>
              <a:rPr lang="ru-RU" sz="2100" b="0" cap="none" dirty="0" smtClean="0">
                <a:solidFill>
                  <a:schemeClr val="bg2">
                    <a:lumMod val="50000"/>
                  </a:schemeClr>
                </a:solidFill>
              </a:rPr>
              <a:t>Найти силу тока в момент времени    t=5 </a:t>
            </a:r>
            <a:r>
              <a:rPr lang="ru-RU" sz="2100" b="0" cap="none" dirty="0" err="1" smtClean="0">
                <a:solidFill>
                  <a:schemeClr val="bg2">
                    <a:lumMod val="50000"/>
                  </a:schemeClr>
                </a:solidFill>
              </a:rPr>
              <a:t>cек</a:t>
            </a:r>
            <a:r>
              <a:rPr lang="ru-RU" sz="2100" b="0" cap="none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2100" b="0" cap="none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defRPr/>
            </a:pPr>
            <a:endParaRPr lang="ru-RU" sz="2100" b="0" cap="none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ru-RU" sz="2100" b="0" u="sng" cap="none" dirty="0" smtClean="0">
                <a:solidFill>
                  <a:schemeClr val="bg2">
                    <a:lumMod val="50000"/>
                  </a:schemeClr>
                </a:solidFill>
              </a:rPr>
              <a:t>Решение:</a:t>
            </a:r>
          </a:p>
          <a:p>
            <a:pPr lvl="1">
              <a:defRPr/>
            </a:pPr>
            <a:r>
              <a:rPr lang="en-US" sz="2100" b="0" cap="none" dirty="0" smtClean="0">
                <a:solidFill>
                  <a:schemeClr val="bg2">
                    <a:lumMod val="50000"/>
                  </a:schemeClr>
                </a:solidFill>
              </a:rPr>
              <a:t>Q</a:t>
            </a:r>
            <a:r>
              <a:rPr lang="en-US" sz="2200" b="0" cap="none" dirty="0" smtClean="0">
                <a:solidFill>
                  <a:schemeClr val="bg2">
                    <a:lumMod val="50000"/>
                  </a:schemeClr>
                </a:solidFill>
                <a:sym typeface="Symbol" pitchFamily="18" charset="2"/>
              </a:rPr>
              <a:t>′(t)</a:t>
            </a:r>
            <a:r>
              <a:rPr lang="en-US" sz="2100" b="0" cap="none" dirty="0" smtClean="0">
                <a:solidFill>
                  <a:schemeClr val="bg2">
                    <a:lumMod val="50000"/>
                  </a:schemeClr>
                </a:solidFill>
              </a:rPr>
              <a:t>= 2cos(2t-10)</a:t>
            </a:r>
          </a:p>
          <a:p>
            <a:pPr marL="266700" lvl="1" indent="7938">
              <a:defRPr/>
            </a:pPr>
            <a:r>
              <a:rPr lang="ru-RU" sz="2100" b="0" cap="none" dirty="0" smtClean="0">
                <a:solidFill>
                  <a:schemeClr val="bg2">
                    <a:lumMod val="50000"/>
                  </a:schemeClr>
                </a:solidFill>
              </a:rPr>
              <a:t>Согласно условиям задачи, </a:t>
            </a:r>
            <a:r>
              <a:rPr lang="en-US" sz="2100" b="0" cap="none" dirty="0" smtClean="0">
                <a:solidFill>
                  <a:schemeClr val="bg2">
                    <a:lumMod val="50000"/>
                  </a:schemeClr>
                </a:solidFill>
              </a:rPr>
              <a:t>t=</a:t>
            </a:r>
            <a:r>
              <a:rPr lang="ru-RU" sz="2100" b="0" cap="none" dirty="0" smtClean="0">
                <a:solidFill>
                  <a:schemeClr val="bg2">
                    <a:lumMod val="50000"/>
                  </a:schemeClr>
                </a:solidFill>
              </a:rPr>
              <a:t>5 сек</a:t>
            </a:r>
            <a:r>
              <a:rPr lang="en-US" sz="2100" b="0" cap="none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sz="2100" b="0" cap="none" dirty="0" smtClean="0">
                <a:solidFill>
                  <a:schemeClr val="bg2">
                    <a:lumMod val="50000"/>
                  </a:schemeClr>
                </a:solidFill>
              </a:rPr>
              <a:t>, откуда следует:</a:t>
            </a:r>
            <a:endParaRPr lang="en-US" sz="2100" b="0" cap="none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en-US" sz="2100" b="0" cap="none" dirty="0" smtClean="0">
                <a:solidFill>
                  <a:schemeClr val="bg2">
                    <a:lumMod val="50000"/>
                  </a:schemeClr>
                </a:solidFill>
              </a:rPr>
              <a:t>Q</a:t>
            </a:r>
            <a:r>
              <a:rPr lang="en-US" sz="2200" b="0" dirty="0" smtClean="0">
                <a:solidFill>
                  <a:schemeClr val="bg2">
                    <a:lumMod val="50000"/>
                  </a:schemeClr>
                </a:solidFill>
                <a:sym typeface="Symbol" pitchFamily="18" charset="2"/>
              </a:rPr>
              <a:t>′</a:t>
            </a:r>
            <a:r>
              <a:rPr lang="en-US" sz="2100" b="0" cap="none" dirty="0" smtClean="0">
                <a:solidFill>
                  <a:schemeClr val="bg2">
                    <a:lumMod val="50000"/>
                  </a:schemeClr>
                </a:solidFill>
              </a:rPr>
              <a:t>= 2cos(2∙5 – 10) = 2cos 0 = 2 </a:t>
            </a:r>
            <a:r>
              <a:rPr lang="ru-RU" sz="2100" b="0" cap="none" dirty="0" smtClean="0">
                <a:solidFill>
                  <a:schemeClr val="bg2">
                    <a:lumMod val="50000"/>
                  </a:schemeClr>
                </a:solidFill>
              </a:rPr>
              <a:t>А</a:t>
            </a:r>
          </a:p>
          <a:p>
            <a:pPr lvl="1">
              <a:defRPr/>
            </a:pPr>
            <a:endParaRPr lang="ru-RU" sz="2100" b="0" cap="none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ru-RU" sz="2100" b="0" cap="none" dirty="0" smtClean="0">
                <a:solidFill>
                  <a:schemeClr val="bg2">
                    <a:lumMod val="50000"/>
                  </a:schemeClr>
                </a:solidFill>
              </a:rPr>
              <a:t>Ответ:</a:t>
            </a:r>
            <a:r>
              <a:rPr lang="en-US" sz="2100" b="0" cap="none" dirty="0" smtClean="0">
                <a:solidFill>
                  <a:schemeClr val="bg2">
                    <a:lumMod val="50000"/>
                  </a:schemeClr>
                </a:solidFill>
              </a:rPr>
              <a:t>  I = 2 </a:t>
            </a:r>
            <a:r>
              <a:rPr lang="ru-RU" sz="2100" b="0" cap="none" dirty="0" smtClean="0">
                <a:solidFill>
                  <a:schemeClr val="bg2">
                    <a:lumMod val="50000"/>
                  </a:schemeClr>
                </a:solidFill>
              </a:rPr>
              <a:t>А.</a:t>
            </a:r>
          </a:p>
          <a:p>
            <a:pPr lvl="1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524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Задача 5</a:t>
            </a:r>
            <a:endParaRPr lang="ru-RU" sz="4000" dirty="0"/>
          </a:p>
        </p:txBody>
      </p:sp>
      <p:pic>
        <p:nvPicPr>
          <p:cNvPr id="19458" name="Picture 2" descr="Картинки по запросу электротех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63971"/>
            <a:ext cx="3842792" cy="286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1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2362200" cy="990600"/>
          </a:xfrm>
        </p:spPr>
        <p:txBody>
          <a:bodyPr/>
          <a:lstStyle/>
          <a:p>
            <a:r>
              <a:rPr lang="ru-RU" b="0" u="sng" dirty="0" smtClean="0"/>
              <a:t>Задача 6</a:t>
            </a:r>
            <a:endParaRPr lang="ru-RU" b="0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556792"/>
            <a:ext cx="2520280" cy="41449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Скорость школьного автобуса массой </a:t>
            </a:r>
            <a:r>
              <a:rPr lang="ru-RU" sz="2000" dirty="0" smtClean="0">
                <a:solidFill>
                  <a:schemeClr val="bg1"/>
                </a:solidFill>
              </a:rPr>
              <a:t>5 т возрастает              по  закону</a:t>
            </a:r>
            <a:r>
              <a:rPr lang="ru-RU" sz="2000" dirty="0">
                <a:solidFill>
                  <a:schemeClr val="bg1"/>
                </a:solidFill>
              </a:rPr>
              <a:t>	 </a:t>
            </a:r>
            <a:r>
              <a:rPr lang="ru-RU" sz="2000" dirty="0" smtClean="0">
                <a:solidFill>
                  <a:schemeClr val="bg1"/>
                </a:solidFill>
              </a:rPr>
              <a:t>                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    υ </a:t>
            </a:r>
            <a:r>
              <a:rPr lang="ru-RU" sz="2000" dirty="0">
                <a:solidFill>
                  <a:schemeClr val="bg1"/>
                </a:solidFill>
              </a:rPr>
              <a:t>= 0,1</a:t>
            </a:r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baseline="30000" dirty="0">
                <a:solidFill>
                  <a:schemeClr val="bg1"/>
                </a:solidFill>
              </a:rPr>
              <a:t>3</a:t>
            </a:r>
            <a:r>
              <a:rPr lang="en-US" sz="2000" dirty="0">
                <a:solidFill>
                  <a:schemeClr val="bg1"/>
                </a:solidFill>
              </a:rPr>
              <a:t> + 0,2t.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Определить </a:t>
            </a:r>
            <a:r>
              <a:rPr lang="ru-RU" sz="2000" dirty="0">
                <a:solidFill>
                  <a:schemeClr val="bg1"/>
                </a:solidFill>
              </a:rPr>
              <a:t>равнодействующую  всех   сил, действующих на него в момент времени  2 с.</a:t>
            </a:r>
            <a:endParaRPr lang="ru-RU" sz="2000" baseline="30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9" name="Объект 8" descr="29.01.2008 136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4139952" y="3356992"/>
            <a:ext cx="3528392" cy="2592288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83280" cy="365760"/>
          </a:xfrm>
        </p:spPr>
        <p:txBody>
          <a:bodyPr/>
          <a:lstStyle/>
          <a:p>
            <a:r>
              <a:rPr lang="ru-RU" smtClean="0"/>
              <a:t>Ряшко С. В.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913606"/>
              </p:ext>
            </p:extLst>
          </p:nvPr>
        </p:nvGraphicFramePr>
        <p:xfrm>
          <a:off x="3203848" y="1412776"/>
          <a:ext cx="25908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Формула" r:id="rId4" imgW="901309" imgH="177723" progId="Equation.3">
                  <p:embed/>
                </p:oleObj>
              </mc:Choice>
              <mc:Fallback>
                <p:oleObj name="Формула" r:id="rId4" imgW="901309" imgH="177723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412776"/>
                        <a:ext cx="25908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540472"/>
              </p:ext>
            </p:extLst>
          </p:nvPr>
        </p:nvGraphicFramePr>
        <p:xfrm>
          <a:off x="3203848" y="2022376"/>
          <a:ext cx="5275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Формула" r:id="rId6" imgW="2260600" imgH="228600" progId="Equation.3">
                  <p:embed/>
                </p:oleObj>
              </mc:Choice>
              <mc:Fallback>
                <p:oleObj name="Формула" r:id="rId6" imgW="2260600" imgH="2286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022376"/>
                        <a:ext cx="52752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301636"/>
              </p:ext>
            </p:extLst>
          </p:nvPr>
        </p:nvGraphicFramePr>
        <p:xfrm>
          <a:off x="3131840" y="2636912"/>
          <a:ext cx="57150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Формула" r:id="rId8" imgW="2527300" imgH="203200" progId="Equation.3">
                  <p:embed/>
                </p:oleObj>
              </mc:Choice>
              <mc:Fallback>
                <p:oleObj name="Формула" r:id="rId8" imgW="2527300" imgH="2032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636912"/>
                        <a:ext cx="57150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5856" y="7907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err="1" smtClean="0">
                <a:solidFill>
                  <a:schemeClr val="bg2">
                    <a:lumMod val="50000"/>
                  </a:schemeClr>
                </a:solidFill>
              </a:rPr>
              <a:t>Решение</a:t>
            </a:r>
            <a:r>
              <a:rPr lang="uk-UA" sz="2400" u="sng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sz="2400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18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2743200"/>
            <a:ext cx="3600400" cy="3350096"/>
          </a:xfrm>
        </p:spPr>
        <p:txBody>
          <a:bodyPr>
            <a:normAutofit fontScale="92500" lnSpcReduction="10000"/>
          </a:bodyPr>
          <a:lstStyle/>
          <a:p>
            <a:pPr marL="273050" lvl="1" indent="-6350"/>
            <a:r>
              <a:rPr lang="ru-RU" b="0" cap="none" dirty="0" smtClean="0">
                <a:solidFill>
                  <a:schemeClr val="bg2">
                    <a:lumMod val="50000"/>
                  </a:schemeClr>
                </a:solidFill>
              </a:rPr>
              <a:t>Мама со своей дочкой гуляла в парке. Девочка захотела покататься на каруселях, а мама решила сфотографировать дочку. Вращение карусели совершается по закону </a:t>
            </a:r>
            <a:r>
              <a:rPr lang="el-GR" b="0" cap="none" dirty="0" smtClean="0">
                <a:solidFill>
                  <a:schemeClr val="bg2">
                    <a:lumMod val="50000"/>
                  </a:schemeClr>
                </a:solidFill>
              </a:rPr>
              <a:t>φ</a:t>
            </a:r>
            <a:r>
              <a:rPr lang="ru-RU" b="0" cap="none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b="0" cap="none" dirty="0" smtClean="0">
                <a:solidFill>
                  <a:schemeClr val="bg2">
                    <a:lumMod val="50000"/>
                  </a:schemeClr>
                </a:solidFill>
              </a:rPr>
              <a:t>t)=t³</a:t>
            </a:r>
            <a:r>
              <a:rPr lang="ru-RU" b="0" cap="none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b="0" cap="none" dirty="0" smtClean="0">
                <a:solidFill>
                  <a:schemeClr val="bg2">
                    <a:lumMod val="50000"/>
                  </a:schemeClr>
                </a:solidFill>
              </a:rPr>
              <a:t>9-5t²</a:t>
            </a:r>
            <a:r>
              <a:rPr lang="ru-RU" b="0" cap="none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ru-RU" b="0" cap="none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b="0" cap="none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marL="273050" lvl="1" indent="-6350"/>
            <a:r>
              <a:rPr lang="ru-RU" b="0" cap="none" dirty="0" smtClean="0">
                <a:solidFill>
                  <a:schemeClr val="bg2">
                    <a:lumMod val="50000"/>
                  </a:schemeClr>
                </a:solidFill>
              </a:rPr>
              <a:t>Фотография может быть хорошего качества только при ускорении равном      3 м/с².   В какой момент времени необходимо сделать снимок?</a:t>
            </a:r>
          </a:p>
          <a:p>
            <a:pPr lvl="1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239416"/>
          </a:xfrm>
        </p:spPr>
        <p:txBody>
          <a:bodyPr/>
          <a:lstStyle/>
          <a:p>
            <a:r>
              <a:rPr lang="ru-RU" dirty="0" smtClean="0"/>
              <a:t>Задача 7</a:t>
            </a:r>
            <a:endParaRPr lang="ru-RU" dirty="0"/>
          </a:p>
        </p:txBody>
      </p:sp>
      <p:pic>
        <p:nvPicPr>
          <p:cNvPr id="5" name="Picture 7" descr="189057Hll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8" r="16341" b="17992"/>
          <a:stretch>
            <a:fillRect/>
          </a:stretch>
        </p:blipFill>
        <p:spPr bwMode="auto">
          <a:xfrm>
            <a:off x="4139952" y="2924944"/>
            <a:ext cx="4829944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195736" y="5836753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подсказка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61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Решение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038600" cy="4681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Скорость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движения карусели 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</a:rPr>
              <a:t>ω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t)=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</a:rPr>
              <a:t>φ</a:t>
            </a:r>
            <a:r>
              <a:rPr lang="he-IL" sz="2000" dirty="0">
                <a:solidFill>
                  <a:schemeClr val="bg2">
                    <a:lumMod val="50000"/>
                  </a:schemeClr>
                </a:solidFill>
              </a:rPr>
              <a:t>י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t)=t²/3-5t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Ускорение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a(t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)=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</a:rPr>
              <a:t> ω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sym typeface="Symbol" pitchFamily="18" charset="2"/>
              </a:rPr>
              <a:t>′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t)=2t/3-5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. Так как фотография будет хорошего качества при ускорении 3 м/с² ,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то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 2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t/3-5=3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2t-15=9,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2t=24,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t=12.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pPr marL="88900" indent="-88900">
              <a:buFont typeface="Wingdings" pitchFamily="2" charset="2"/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Таким образом, фотографировать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девочку необходимо на 12 секунде.</a:t>
            </a:r>
          </a:p>
        </p:txBody>
      </p:sp>
      <p:pic>
        <p:nvPicPr>
          <p:cNvPr id="20482" name="Picture 2" descr="Картинки по запросу карус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4091608" cy="329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hlinkClick r:id="rId3" action="ppaction://hlinksldjump"/>
          </p:cNvPr>
          <p:cNvSpPr txBox="1"/>
          <p:nvPr/>
        </p:nvSpPr>
        <p:spPr>
          <a:xfrm>
            <a:off x="6228184" y="5517232"/>
            <a:ext cx="208823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Вернуться к заданию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64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-324544" y="2708920"/>
            <a:ext cx="4752528" cy="3528392"/>
          </a:xfrm>
        </p:spPr>
        <p:txBody>
          <a:bodyPr>
            <a:normAutofit/>
          </a:bodyPr>
          <a:lstStyle/>
          <a:p>
            <a:pPr lvl="1"/>
            <a:r>
              <a:rPr lang="en-US" b="0" cap="none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b="0" cap="none" dirty="0" smtClean="0">
                <a:solidFill>
                  <a:schemeClr val="bg2">
                    <a:lumMod val="50000"/>
                  </a:schemeClr>
                </a:solidFill>
              </a:rPr>
              <a:t>Корабль находится от точки А берега на расстоянии 3 км. С корабля отправлен гонец  с донесением в штаб В, находящийся от точки А на расстоянии 10 км по берегу.  Лодка движется со скоростью  4 км/ч, а гонец, выйдя из лодки, может в час пройти 5 км. К какому пункту берега должна пристать лодка, чтобы донесение в штаб было доставлено в кратчайшее время?</a:t>
            </a:r>
          </a:p>
          <a:p>
            <a:pPr lvl="1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951384"/>
          </a:xfrm>
        </p:spPr>
        <p:txBody>
          <a:bodyPr/>
          <a:lstStyle/>
          <a:p>
            <a:r>
              <a:rPr lang="ru-RU" dirty="0" smtClean="0"/>
              <a:t>Задача 8</a:t>
            </a:r>
            <a:endParaRPr lang="ru-RU" dirty="0"/>
          </a:p>
        </p:txBody>
      </p:sp>
      <p:pic>
        <p:nvPicPr>
          <p:cNvPr id="5" name="Picture 7" descr="Картинка 120 из 2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79271"/>
            <a:ext cx="3452192" cy="390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3275856" y="58052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подсказка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3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31913" y="2743200"/>
            <a:ext cx="6480174" cy="2269976"/>
          </a:xfrm>
        </p:spPr>
        <p:txBody>
          <a:bodyPr>
            <a:noAutofit/>
          </a:bodyPr>
          <a:lstStyle/>
          <a:p>
            <a:pPr lvl="1"/>
            <a:r>
              <a:rPr lang="ru-RU" sz="2000" dirty="0" smtClean="0"/>
              <a:t>	Дифференциальное исчисление – это </a:t>
            </a:r>
            <a:r>
              <a:rPr lang="ru-RU" sz="2000" cap="none" dirty="0" smtClean="0"/>
              <a:t>описание окружающего нас мира, выполненное на математическом языке. Производная помогает нам успешно решать не только математические задачи, но и задачи практического характера в разных областях науки и техники.</a:t>
            </a:r>
          </a:p>
          <a:p>
            <a:pPr lvl="1"/>
            <a:endParaRPr lang="ru-RU" sz="2000" cap="none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Дифференциальное исчисление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585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     КМ=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     Время, затраченное на путь КВМ, будет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t(x)=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     Найдем критические точки функции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t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на [0;10]</a:t>
            </a:r>
          </a:p>
          <a:p>
            <a:pPr>
              <a:buFont typeface="Wingdings" pitchFamily="2" charset="2"/>
              <a:buNone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</a:p>
          <a:p>
            <a:pPr>
              <a:buFont typeface="Wingdings" pitchFamily="2" charset="2"/>
              <a:buNone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 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sym typeface="Symbol" pitchFamily="18" charset="2"/>
              </a:rPr>
              <a:t>′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(x) =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.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     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81000" y="1371600"/>
            <a:ext cx="3657600" cy="2286000"/>
            <a:chOff x="381000" y="1371600"/>
            <a:chExt cx="3657600" cy="2286000"/>
          </a:xfrm>
        </p:grpSpPr>
        <p:sp>
          <p:nvSpPr>
            <p:cNvPr id="4" name="Прямоугольный треугольник 3"/>
            <p:cNvSpPr>
              <a:spLocks noChangeArrowheads="1"/>
            </p:cNvSpPr>
            <p:nvPr/>
          </p:nvSpPr>
          <p:spPr bwMode="auto">
            <a:xfrm rot="5400000">
              <a:off x="1752600" y="1371600"/>
              <a:ext cx="1371600" cy="2590800"/>
            </a:xfrm>
            <a:prstGeom prst="rtTriangle">
              <a:avLst/>
            </a:prstGeom>
            <a:solidFill>
              <a:schemeClr val="accent1"/>
            </a:solidFill>
            <a:ln w="40000" algn="ctr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eaVert" anchor="ctr">
              <a:flatTx/>
            </a:bodyPr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245" name="TextBox 5"/>
            <p:cNvSpPr txBox="1">
              <a:spLocks noChangeArrowheads="1"/>
            </p:cNvSpPr>
            <p:nvPr/>
          </p:nvSpPr>
          <p:spPr bwMode="auto">
            <a:xfrm>
              <a:off x="3733800" y="1371600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В</a:t>
              </a:r>
            </a:p>
          </p:txBody>
        </p:sp>
        <p:sp>
          <p:nvSpPr>
            <p:cNvPr id="10246" name="TextBox 6"/>
            <p:cNvSpPr txBox="1">
              <a:spLocks noChangeArrowheads="1"/>
            </p:cNvSpPr>
            <p:nvPr/>
          </p:nvSpPr>
          <p:spPr bwMode="auto">
            <a:xfrm>
              <a:off x="762000" y="14478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А</a:t>
              </a:r>
            </a:p>
          </p:txBody>
        </p:sp>
        <p:sp>
          <p:nvSpPr>
            <p:cNvPr id="10247" name="TextBox 7"/>
            <p:cNvSpPr txBox="1">
              <a:spLocks noChangeArrowheads="1"/>
            </p:cNvSpPr>
            <p:nvPr/>
          </p:nvSpPr>
          <p:spPr bwMode="auto">
            <a:xfrm>
              <a:off x="838200" y="3200400"/>
              <a:ext cx="22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К</a:t>
              </a:r>
            </a:p>
          </p:txBody>
        </p:sp>
        <p:sp>
          <p:nvSpPr>
            <p:cNvPr id="10248" name="TextBox 8"/>
            <p:cNvSpPr txBox="1">
              <a:spLocks noChangeArrowheads="1"/>
            </p:cNvSpPr>
            <p:nvPr/>
          </p:nvSpPr>
          <p:spPr bwMode="auto">
            <a:xfrm>
              <a:off x="1752600" y="1524000"/>
              <a:ext cx="76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10км</a:t>
              </a:r>
              <a:endParaRPr lang="ru-RU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249" name="TextBox 9"/>
            <p:cNvSpPr txBox="1">
              <a:spLocks noChangeArrowheads="1"/>
            </p:cNvSpPr>
            <p:nvPr/>
          </p:nvSpPr>
          <p:spPr bwMode="auto">
            <a:xfrm>
              <a:off x="381000" y="2362200"/>
              <a:ext cx="838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 3 км</a:t>
              </a:r>
            </a:p>
          </p:txBody>
        </p:sp>
      </p:grpSp>
      <p:sp>
        <p:nvSpPr>
          <p:cNvPr id="10250" name="Rectangle 2"/>
          <p:cNvSpPr>
            <a:spLocks noChangeArrowheads="1"/>
          </p:cNvSpPr>
          <p:nvPr/>
        </p:nvSpPr>
        <p:spPr bwMode="auto">
          <a:xfrm>
            <a:off x="800100" y="272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5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833671"/>
            <a:ext cx="781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Rectangle 3"/>
          <p:cNvSpPr>
            <a:spLocks noChangeArrowheads="1"/>
          </p:cNvSpPr>
          <p:nvPr/>
        </p:nvSpPr>
        <p:spPr bwMode="auto">
          <a:xfrm>
            <a:off x="0" y="663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53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5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1714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Rectangle 6"/>
          <p:cNvSpPr>
            <a:spLocks noChangeArrowheads="1"/>
          </p:cNvSpPr>
          <p:nvPr/>
        </p:nvSpPr>
        <p:spPr bwMode="auto">
          <a:xfrm>
            <a:off x="1219200" y="1034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56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7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58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5157192"/>
            <a:ext cx="30575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Решение</a:t>
            </a:r>
            <a:endParaRPr lang="ru-RU" sz="4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7195" y="2087940"/>
            <a:ext cx="3999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Выразим время, затраченное на путь КВМ, через  х. Тогда из прямоугольного треугольника АКМ, по теореме Пифагора, имеем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97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Прямоугольник 2"/>
              <p:cNvSpPr>
                <a:spLocks noChangeArrowheads="1"/>
              </p:cNvSpPr>
              <p:nvPr/>
            </p:nvSpPr>
            <p:spPr bwMode="auto">
              <a:xfrm>
                <a:off x="453243" y="1653331"/>
                <a:ext cx="8382000" cy="5028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1600" dirty="0" smtClean="0"/>
                  <a:t>       Производная всюду существует, так как знаменатель дроби не обращается в нуль ни при каких значениях х. Следовательно, критическими точками могут быть те, в которых производная равна нулю.  </a:t>
                </a:r>
              </a:p>
              <a:p>
                <a:r>
                  <a:rPr lang="ru-RU" sz="1600" dirty="0" smtClean="0"/>
                  <a:t>                             </a:t>
                </a:r>
                <a:endParaRPr lang="ru-RU" sz="16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5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−4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9+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20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9+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ru-RU" sz="1600" i="1" dirty="0" smtClean="0">
                        <a:latin typeface="Cambria Math"/>
                      </a:rPr>
                      <m:t>=</m:t>
                    </m:r>
                    <m:r>
                      <a:rPr lang="ru-RU" sz="1600" i="1" dirty="0">
                        <a:latin typeface="Cambria Math"/>
                      </a:rPr>
                      <m:t>0</m:t>
                    </m:r>
                  </m:oMath>
                </a14:m>
                <a:r>
                  <a:rPr lang="ru-RU" sz="1600" dirty="0"/>
                  <a:t>;</a:t>
                </a: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5</m:t>
                    </m:r>
                    <m:r>
                      <a:rPr lang="en-US" sz="1600" i="1">
                        <a:latin typeface="Cambria Math"/>
                      </a:rPr>
                      <m:t>𝑥</m:t>
                    </m:r>
                    <m:r>
                      <a:rPr lang="en-US" sz="1600" i="1">
                        <a:latin typeface="Cambria Math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9+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1600" dirty="0" smtClean="0"/>
                  <a:t>= </a:t>
                </a:r>
                <a:r>
                  <a:rPr lang="ru-RU" sz="1600" dirty="0"/>
                  <a:t>0</a:t>
                </a:r>
                <a:r>
                  <a:rPr lang="ru-RU" sz="1600" dirty="0" smtClean="0"/>
                  <a:t>;</a:t>
                </a:r>
                <a:r>
                  <a:rPr lang="en-US" sz="1600" dirty="0"/>
                  <a:t>	</a:t>
                </a: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/>
                          </a:rPr>
                          <m:t>9+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1600" dirty="0" smtClean="0"/>
                  <a:t> </a:t>
                </a:r>
                <a:r>
                  <a:rPr lang="en-US" sz="1600" dirty="0" smtClean="0"/>
                  <a:t> </a:t>
                </a:r>
                <a:r>
                  <a:rPr lang="ru-RU" sz="1600" dirty="0" smtClean="0"/>
                  <a:t>=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/>
                      </a:rPr>
                      <m:t>5</m:t>
                    </m:r>
                    <m:r>
                      <a:rPr lang="en-US" sz="16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1600" dirty="0"/>
                  <a:t>;</a:t>
                </a:r>
              </a:p>
              <a:p>
                <a:r>
                  <a:rPr lang="ru-RU" sz="1600" dirty="0"/>
                  <a:t>                                  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/>
                  <a:t>=16;</a:t>
                </a:r>
                <a:r>
                  <a:rPr lang="en-US" sz="1600" dirty="0" smtClean="0"/>
                  <a:t> 	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ru-RU" sz="1600" dirty="0"/>
                  <a:t>=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ru-RU" sz="1600" dirty="0" smtClean="0"/>
                  <a:t>или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ru-RU" sz="1600" dirty="0" smtClean="0"/>
                  <a:t>=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/>
                      </a:rPr>
                      <m:t>−4</m:t>
                    </m:r>
                  </m:oMath>
                </a14:m>
                <a:r>
                  <a:rPr lang="ru-RU" sz="1600" dirty="0" smtClean="0"/>
                  <a:t>                  </a:t>
                </a:r>
                <a:endParaRPr lang="ru-RU" sz="1600" dirty="0"/>
              </a:p>
              <a:p>
                <a:r>
                  <a:rPr lang="ru-RU" sz="1600" dirty="0"/>
                  <a:t>       </a:t>
                </a:r>
                <a:endParaRPr lang="ru-RU" sz="1600" dirty="0" smtClean="0"/>
              </a:p>
              <a:p>
                <a:r>
                  <a:rPr lang="ru-RU" sz="1600" dirty="0" smtClean="0"/>
                  <a:t>Точку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ru-RU" sz="1600" dirty="0"/>
                  <a:t>=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/>
                      </a:rPr>
                      <m:t>−4</m:t>
                    </m:r>
                  </m:oMath>
                </a14:m>
                <a:r>
                  <a:rPr lang="ru-RU" sz="1600" dirty="0"/>
                  <a:t> проверять не нужно, так как она не принадлежит промежутку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/>
                      </a:rPr>
                      <m:t>[0;10]</m:t>
                    </m:r>
                  </m:oMath>
                </a14:m>
                <a:r>
                  <a:rPr lang="en-US" sz="1600" dirty="0"/>
                  <a:t>.</a:t>
                </a:r>
                <a:endParaRPr lang="ru-RU" sz="1600" dirty="0"/>
              </a:p>
              <a:p>
                <a:r>
                  <a:rPr lang="ru-RU" sz="1600" dirty="0"/>
                  <a:t>       Найдем значения функции в точке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ru-RU" sz="1600" dirty="0"/>
                  <a:t>=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/>
                      </a:rPr>
                      <m:t>4</m:t>
                    </m:r>
                  </m:oMath>
                </a14:m>
                <a:r>
                  <a:rPr lang="ru-RU" sz="1600" dirty="0"/>
                  <a:t> и на концах отрезка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𝑥</m:t>
                    </m:r>
                    <m:r>
                      <a:rPr lang="ru-RU" sz="1600" i="1" dirty="0" smtClean="0">
                        <a:latin typeface="Cambria Math"/>
                      </a:rPr>
                      <m:t>=0 </m:t>
                    </m:r>
                  </m:oMath>
                </a14:m>
                <a:r>
                  <a:rPr lang="ru-RU" sz="1600" dirty="0"/>
                  <a:t>и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𝑥</m:t>
                    </m:r>
                    <m:r>
                      <a:rPr lang="ru-RU" sz="1600" i="1" dirty="0" smtClean="0">
                        <a:latin typeface="Cambria Math"/>
                      </a:rPr>
                      <m:t>=10</m:t>
                    </m:r>
                  </m:oMath>
                </a14:m>
                <a:r>
                  <a:rPr lang="ru-RU" sz="1600" dirty="0" smtClean="0"/>
                  <a:t>.</a:t>
                </a:r>
                <a:endParaRPr lang="ru-RU" sz="1600" dirty="0"/>
              </a:p>
              <a:p>
                <a:r>
                  <a:rPr lang="ru-RU" sz="1600" dirty="0"/>
                  <a:t>                                 </a:t>
                </a:r>
                <a:endParaRPr lang="en-US" sz="1600" dirty="0"/>
              </a:p>
              <a:p>
                <a:r>
                  <a:rPr lang="en-US" sz="1600" dirty="0"/>
                  <a:t>                                 </a:t>
                </a:r>
                <a:r>
                  <a:rPr lang="ru-RU" sz="1600" dirty="0"/>
                  <a:t> </a:t>
                </a:r>
                <a:r>
                  <a:rPr lang="en-US" sz="1600" dirty="0"/>
                  <a:t>t(4)=</a:t>
                </a:r>
                <a:r>
                  <a:rPr lang="ru-RU" sz="1600" dirty="0"/>
                  <a:t> </a:t>
                </a:r>
                <a:r>
                  <a:rPr lang="en-US" sz="1600" dirty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1600" dirty="0" smtClean="0"/>
                  <a:t>      </a:t>
                </a:r>
                <a:r>
                  <a:rPr lang="en-US" sz="1600" dirty="0"/>
                  <a:t>;    t(0)=</a:t>
                </a:r>
                <a:r>
                  <a:rPr lang="ru-RU" sz="1600" dirty="0"/>
                  <a:t> </a:t>
                </a:r>
                <a:r>
                  <a:rPr lang="en-US" sz="1600" dirty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eqArr>
                          <m:eqArrPr>
                            <m:ctrlP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4</m:t>
                            </m:r>
                          </m:e>
                          <m:e/>
                        </m:eqArr>
                      </m:den>
                    </m:f>
                  </m:oMath>
                </a14:m>
                <a:r>
                  <a:rPr lang="en-US" sz="2000" dirty="0"/>
                  <a:t>    </a:t>
                </a:r>
                <a:r>
                  <a:rPr lang="en-US" sz="1600" dirty="0"/>
                  <a:t>;     t(10</a:t>
                </a:r>
                <a:r>
                  <a:rPr lang="en-US" sz="1600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109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1600" dirty="0"/>
              </a:p>
              <a:p>
                <a:r>
                  <a:rPr lang="en-US" sz="1600" dirty="0"/>
                  <a:t>      </a:t>
                </a:r>
                <a:r>
                  <a:rPr lang="ru-RU" sz="1600" dirty="0"/>
                  <a:t>  Таким образом наименьшее значение функция достигает а   точке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𝑥</m:t>
                    </m:r>
                    <m:r>
                      <a:rPr lang="ru-RU" sz="160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ru-RU" sz="1600" dirty="0" smtClean="0"/>
                  <a:t>.</a:t>
                </a:r>
                <a:endParaRPr lang="en-US" sz="1600" dirty="0" smtClean="0"/>
              </a:p>
              <a:p>
                <a:endParaRPr lang="ru-RU" sz="1600" dirty="0"/>
              </a:p>
              <a:p>
                <a:r>
                  <a:rPr lang="ru-RU" sz="1600" dirty="0"/>
                  <a:t>        </a:t>
                </a:r>
                <a:r>
                  <a:rPr lang="ru-RU" sz="1600" b="1" dirty="0" smtClean="0"/>
                  <a:t>Ответ:</a:t>
                </a:r>
                <a:r>
                  <a:rPr lang="ru-RU" sz="1600" dirty="0" smtClean="0"/>
                  <a:t> </a:t>
                </a:r>
                <a:r>
                  <a:rPr lang="ru-RU" sz="1600" i="1" dirty="0"/>
                  <a:t>донесение будет доставлено в штаб в кратчайший промежуток времени, если лодка пристанет к берегу в месте, отстоящем от точки А на расстоянии, равном 4 км.</a:t>
                </a:r>
              </a:p>
              <a:p>
                <a:r>
                  <a:rPr lang="ru-RU" sz="1600" dirty="0"/>
                  <a:t>                                       </a:t>
                </a:r>
              </a:p>
            </p:txBody>
          </p:sp>
        </mc:Choice>
        <mc:Fallback xmlns="">
          <p:sp>
            <p:nvSpPr>
              <p:cNvPr id="11266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243" y="1653331"/>
                <a:ext cx="8382000" cy="5028556"/>
              </a:xfrm>
              <a:prstGeom prst="rect">
                <a:avLst/>
              </a:prstGeom>
              <a:blipFill rotWithShape="1">
                <a:blip r:embed="rId2"/>
                <a:stretch>
                  <a:fillRect l="-364" t="-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6" name="Rectangle 7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8" name="TextBox 3">
            <a:hlinkClick r:id="rId3" action="ppaction://hlinksldjump"/>
          </p:cNvPr>
          <p:cNvSpPr txBox="1"/>
          <p:nvPr/>
        </p:nvSpPr>
        <p:spPr>
          <a:xfrm>
            <a:off x="7055768" y="6090066"/>
            <a:ext cx="208823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Вернуться к заданию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2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-252536" y="3068960"/>
            <a:ext cx="4896544" cy="252028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ru-RU" b="0" cap="none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	Дождевая капля падает под действием силы тяжести, равномерно испаряясь так ,что её масса </a:t>
            </a:r>
            <a:r>
              <a:rPr lang="en-US" b="0" cap="none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</a:t>
            </a:r>
            <a:r>
              <a:rPr lang="ru-RU" b="0" cap="none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изменяется по закону </a:t>
            </a:r>
            <a:r>
              <a:rPr lang="en-US" b="0" cap="none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m(t)=1-2t/3.</a:t>
            </a:r>
            <a:r>
              <a:rPr lang="ru-RU" b="0" cap="none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     </a:t>
            </a:r>
          </a:p>
          <a:p>
            <a:pPr lvl="1">
              <a:defRPr/>
            </a:pPr>
            <a:r>
              <a:rPr lang="ru-RU" b="0" cap="none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	Через сколько времени после начала падения кинетическая энергия капли будет наибольшей?</a:t>
            </a:r>
          </a:p>
          <a:p>
            <a:pPr lvl="1"/>
            <a:endParaRPr lang="ru-RU" cap="non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95400"/>
          </a:xfrm>
        </p:spPr>
        <p:txBody>
          <a:bodyPr/>
          <a:lstStyle/>
          <a:p>
            <a:r>
              <a:rPr lang="ru-RU" dirty="0" smtClean="0"/>
              <a:t>Задача 9</a:t>
            </a:r>
            <a:endParaRPr lang="ru-RU" dirty="0"/>
          </a:p>
        </p:txBody>
      </p:sp>
      <p:pic>
        <p:nvPicPr>
          <p:cNvPr id="11266" name="Picture 2" descr="Картинки по запросу капля дожд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r="12371"/>
          <a:stretch/>
        </p:blipFill>
        <p:spPr bwMode="auto">
          <a:xfrm>
            <a:off x="5076056" y="2636912"/>
            <a:ext cx="3692324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3131840" y="562271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подсказка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2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03920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m(t)=0;    1-2t/3=0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 t=3/2</a:t>
            </a:r>
            <a:endParaRPr lang="en-US" sz="2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Капля испарится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через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3/2 сек.</a:t>
            </a:r>
            <a:endParaRPr lang="en-US" sz="2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Обозначим время падения капли через 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t;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v(t)=</a:t>
            </a:r>
            <a:r>
              <a:rPr lang="en-US" sz="2600" dirty="0" err="1">
                <a:solidFill>
                  <a:schemeClr val="bg2">
                    <a:lumMod val="50000"/>
                  </a:schemeClr>
                </a:solidFill>
              </a:rPr>
              <a:t>gt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;   </a:t>
            </a:r>
            <a:r>
              <a:rPr lang="el-GR" sz="2600" dirty="0">
                <a:solidFill>
                  <a:schemeClr val="bg2">
                    <a:lumMod val="50000"/>
                  </a:schemeClr>
                </a:solidFill>
              </a:rPr>
              <a:t>ω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(t)=m(t)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∙v²(t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) ⁄ 2.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Найдем критические точки на 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[0;3/2]</a:t>
            </a:r>
            <a:endParaRPr lang="ru-RU" sz="2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1 ) </a:t>
            </a:r>
            <a:r>
              <a:rPr lang="el-GR" sz="2600" dirty="0">
                <a:solidFill>
                  <a:schemeClr val="bg2">
                    <a:lumMod val="50000"/>
                  </a:schemeClr>
                </a:solidFill>
              </a:rPr>
              <a:t>ω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'(t) = g²t - g²t² = g²t(1-t).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2) </a:t>
            </a:r>
            <a:r>
              <a:rPr lang="el-GR" sz="2600" dirty="0">
                <a:solidFill>
                  <a:schemeClr val="bg2">
                    <a:lumMod val="50000"/>
                  </a:schemeClr>
                </a:solidFill>
              </a:rPr>
              <a:t>ω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'(t)=0;      g²t(1-t)=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                   t=0 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или 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t=1</a:t>
            </a:r>
            <a:endParaRPr lang="ru-RU" sz="2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3) </a:t>
            </a:r>
            <a:r>
              <a:rPr lang="el-GR" sz="2600" dirty="0">
                <a:solidFill>
                  <a:schemeClr val="bg2">
                    <a:lumMod val="50000"/>
                  </a:schemeClr>
                </a:solidFill>
              </a:rPr>
              <a:t>ω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(0)=0;      </a:t>
            </a:r>
            <a:r>
              <a:rPr lang="el-GR" sz="2600" dirty="0">
                <a:solidFill>
                  <a:schemeClr val="bg2">
                    <a:lumMod val="50000"/>
                  </a:schemeClr>
                </a:solidFill>
              </a:rPr>
              <a:t>ω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(1)=g²/6;    </a:t>
            </a:r>
            <a:r>
              <a:rPr lang="el-GR" sz="2600" dirty="0">
                <a:solidFill>
                  <a:schemeClr val="bg2">
                    <a:lumMod val="50000"/>
                  </a:schemeClr>
                </a:solidFill>
              </a:rPr>
              <a:t>ω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(3/2)=0;</a:t>
            </a:r>
            <a:br>
              <a:rPr lang="en-US" sz="26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Ответ: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600" i="1" dirty="0">
                <a:solidFill>
                  <a:schemeClr val="bg2">
                    <a:lumMod val="50000"/>
                  </a:schemeClr>
                </a:solidFill>
              </a:rPr>
              <a:t>через 1 секунду после падения кинетическая энергия капли будет наибольшей.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3">
            <a:hlinkClick r:id="rId2" action="ppaction://hlinksldjump"/>
          </p:cNvPr>
          <p:cNvSpPr txBox="1"/>
          <p:nvPr/>
        </p:nvSpPr>
        <p:spPr>
          <a:xfrm>
            <a:off x="6876256" y="5733256"/>
            <a:ext cx="208823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Вернуться к заданию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28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омпьютер\Downloads\83ece112ec70792cd12dae2d991597d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92354"/>
            <a:ext cx="5811432" cy="369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20162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61218"/>
                </a:solidFill>
                <a:latin typeface="verdana" panose="020B0604030504040204" pitchFamily="34" charset="0"/>
              </a:rPr>
              <a:t/>
            </a:r>
            <a:br>
              <a:rPr lang="ru-RU" sz="3200" dirty="0" smtClean="0">
                <a:solidFill>
                  <a:srgbClr val="061218"/>
                </a:solidFill>
                <a:latin typeface="verdana" panose="020B0604030504040204" pitchFamily="34" charset="0"/>
              </a:rPr>
            </a:br>
            <a:r>
              <a:rPr lang="ru-RU" sz="3200" dirty="0">
                <a:solidFill>
                  <a:srgbClr val="061218"/>
                </a:solidFill>
                <a:latin typeface="verdana" panose="020B0604030504040204" pitchFamily="34" charset="0"/>
              </a:rPr>
              <a:t/>
            </a:r>
            <a:br>
              <a:rPr lang="ru-RU" sz="3200" dirty="0">
                <a:solidFill>
                  <a:srgbClr val="061218"/>
                </a:solidFill>
                <a:latin typeface="verdana" panose="020B0604030504040204" pitchFamily="34" charset="0"/>
              </a:rPr>
            </a:br>
            <a:r>
              <a:rPr lang="ru-RU" sz="3200" dirty="0" smtClean="0">
                <a:solidFill>
                  <a:srgbClr val="061218"/>
                </a:solidFill>
                <a:latin typeface="verdana" panose="020B0604030504040204" pitchFamily="34" charset="0"/>
              </a:rPr>
              <a:t/>
            </a:r>
            <a:br>
              <a:rPr lang="ru-RU" sz="3200" dirty="0" smtClean="0">
                <a:solidFill>
                  <a:srgbClr val="061218"/>
                </a:solidFill>
                <a:latin typeface="verdana" panose="020B0604030504040204" pitchFamily="34" charset="0"/>
              </a:rPr>
            </a:br>
            <a:r>
              <a:rPr lang="ru-RU" sz="3200" dirty="0">
                <a:solidFill>
                  <a:srgbClr val="061218"/>
                </a:solidFill>
                <a:latin typeface="verdana" panose="020B0604030504040204" pitchFamily="34" charset="0"/>
              </a:rPr>
              <a:t/>
            </a:r>
            <a:br>
              <a:rPr lang="ru-RU" sz="3200" dirty="0">
                <a:solidFill>
                  <a:srgbClr val="061218"/>
                </a:solidFill>
                <a:latin typeface="verdana" panose="020B0604030504040204" pitchFamily="34" charset="0"/>
              </a:rPr>
            </a:br>
            <a:r>
              <a:rPr lang="ru-RU" sz="3200" dirty="0" smtClean="0">
                <a:solidFill>
                  <a:srgbClr val="061218"/>
                </a:solidFill>
                <a:latin typeface="verdana" panose="020B0604030504040204" pitchFamily="34" charset="0"/>
              </a:rPr>
              <a:t/>
            </a:r>
            <a:br>
              <a:rPr lang="ru-RU" sz="3200" dirty="0" smtClean="0">
                <a:solidFill>
                  <a:srgbClr val="061218"/>
                </a:solidFill>
                <a:latin typeface="verdana" panose="020B0604030504040204" pitchFamily="34" charset="0"/>
              </a:rPr>
            </a:br>
            <a:r>
              <a:rPr lang="ru-RU" sz="3200" dirty="0" smtClean="0">
                <a:solidFill>
                  <a:srgbClr val="061218"/>
                </a:solidFill>
                <a:latin typeface="verdana" panose="020B0604030504040204" pitchFamily="34" charset="0"/>
              </a:rPr>
              <a:t>Практика </a:t>
            </a:r>
            <a:r>
              <a:rPr lang="ru-RU" sz="3200" dirty="0">
                <a:solidFill>
                  <a:srgbClr val="061218"/>
                </a:solidFill>
                <a:latin typeface="verdana" panose="020B0604030504040204" pitchFamily="34" charset="0"/>
              </a:rPr>
              <a:t>рождается из тесного соединения физики и </a:t>
            </a:r>
            <a:r>
              <a:rPr lang="ru-RU" sz="3200" dirty="0" smtClean="0">
                <a:solidFill>
                  <a:srgbClr val="061218"/>
                </a:solidFill>
                <a:latin typeface="verdana" panose="020B0604030504040204" pitchFamily="34" charset="0"/>
              </a:rPr>
              <a:t>математики</a:t>
            </a:r>
            <a:br>
              <a:rPr lang="ru-RU" sz="3200" dirty="0" smtClean="0">
                <a:solidFill>
                  <a:srgbClr val="061218"/>
                </a:solidFill>
                <a:latin typeface="verdana" panose="020B0604030504040204" pitchFamily="34" charset="0"/>
              </a:rPr>
            </a:br>
            <a:r>
              <a:rPr lang="ru-RU" sz="3200" b="1" dirty="0" smtClean="0">
                <a:solidFill>
                  <a:srgbClr val="112B3D"/>
                </a:solidFill>
                <a:latin typeface="verdana" panose="020B0604030504040204" pitchFamily="34" charset="0"/>
              </a:rPr>
              <a:t>Роджер </a:t>
            </a:r>
            <a:r>
              <a:rPr lang="ru-RU" sz="3200" b="1" dirty="0">
                <a:solidFill>
                  <a:srgbClr val="112B3D"/>
                </a:solidFill>
                <a:latin typeface="verdana" panose="020B0604030504040204" pitchFamily="34" charset="0"/>
              </a:rPr>
              <a:t>Бэкон</a:t>
            </a:r>
            <a:r>
              <a:rPr lang="ru-RU" sz="3200" dirty="0" smtClean="0">
                <a:solidFill>
                  <a:srgbClr val="061218"/>
                </a:solidFill>
                <a:latin typeface="verdana" panose="020B0604030504040204" pitchFamily="34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6778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Лейбни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24" y="438668"/>
            <a:ext cx="4638914" cy="57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570" y="2996952"/>
            <a:ext cx="266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И. Ньютон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574" y="3655952"/>
            <a:ext cx="267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Р. Декарт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574" y="4363838"/>
            <a:ext cx="267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</a:t>
            </a:r>
            <a:r>
              <a:rPr lang="ru-RU" sz="2400" dirty="0" smtClean="0">
                <a:solidFill>
                  <a:schemeClr val="bg1"/>
                </a:solidFill>
              </a:rPr>
              <a:t>. Галилей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700" y="5058950"/>
            <a:ext cx="268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Ж. Лагранж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700" y="5733256"/>
            <a:ext cx="2752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Л. Эйлер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Компьютер\Desktop\Нют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524332"/>
            <a:ext cx="4559559" cy="57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омпьютер\Desktop\Декара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16" y="524332"/>
            <a:ext cx="4767751" cy="58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омпьютер\Desktop\Галиле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96" y="438668"/>
            <a:ext cx="4621110" cy="598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омпьютер\Desktop\Лагранж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38668"/>
            <a:ext cx="4716525" cy="591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Компьютер\Desktop\Эйлер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87" y="524333"/>
            <a:ext cx="4741008" cy="574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Рисунок 22"/>
          <p:cNvSpPr>
            <a:spLocks noGrp="1"/>
          </p:cNvSpPr>
          <p:nvPr>
            <p:ph type="pic" idx="1"/>
          </p:nvPr>
        </p:nvSpPr>
        <p:spPr/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63700" y="2276872"/>
            <a:ext cx="2438400" cy="42217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Г. Лейбниц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610" y="631672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Учёные, изучавшие производную: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692696" y="6410364"/>
            <a:ext cx="8573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Нажмите на фамилию учёного, чтобы увидеть портрет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44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2564904"/>
            <a:ext cx="8712968" cy="4570040"/>
          </a:xfrm>
        </p:spPr>
        <p:txBody>
          <a:bodyPr>
            <a:noAutofit/>
          </a:bodyPr>
          <a:lstStyle/>
          <a:p>
            <a:pPr indent="266700"/>
            <a:endParaRPr lang="ru-RU" sz="2200" b="0" i="1" cap="none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266700"/>
            <a:r>
              <a:rPr lang="ru-RU" sz="2200" b="0" i="1" cap="none" dirty="0" smtClean="0">
                <a:solidFill>
                  <a:schemeClr val="bg2">
                    <a:lumMod val="25000"/>
                  </a:schemeClr>
                </a:solidFill>
              </a:rPr>
              <a:t>“Музыка может возвышать или              умиротворять душу,</a:t>
            </a:r>
            <a:br>
              <a:rPr lang="ru-RU" sz="2200" b="0" i="1" cap="non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0" i="1" cap="none" dirty="0" smtClean="0">
                <a:solidFill>
                  <a:schemeClr val="bg2">
                    <a:lumMod val="25000"/>
                  </a:schemeClr>
                </a:solidFill>
              </a:rPr>
              <a:t>живопись – радовать глаз,</a:t>
            </a:r>
            <a:br>
              <a:rPr lang="ru-RU" sz="2200" b="0" i="1" cap="non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0" i="1" cap="none" dirty="0" smtClean="0">
                <a:solidFill>
                  <a:schemeClr val="bg2">
                    <a:lumMod val="25000"/>
                  </a:schemeClr>
                </a:solidFill>
              </a:rPr>
              <a:t>поэзия – пробуждать чувства,</a:t>
            </a:r>
            <a:br>
              <a:rPr lang="ru-RU" sz="2200" b="0" i="1" cap="non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0" i="1" cap="none" dirty="0" smtClean="0">
                <a:solidFill>
                  <a:schemeClr val="bg2">
                    <a:lumMod val="25000"/>
                  </a:schemeClr>
                </a:solidFill>
              </a:rPr>
              <a:t>философия – удовлетворять потребности разума,</a:t>
            </a:r>
            <a:br>
              <a:rPr lang="ru-RU" sz="2200" b="0" i="1" cap="non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0" i="1" cap="none" dirty="0" smtClean="0">
                <a:solidFill>
                  <a:schemeClr val="bg2">
                    <a:lumMod val="25000"/>
                  </a:schemeClr>
                </a:solidFill>
              </a:rPr>
              <a:t>инженерное дело – совершенствовать материальную сторону жизни людей,</a:t>
            </a:r>
            <a:br>
              <a:rPr lang="ru-RU" sz="2200" b="0" i="1" cap="non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0" i="1" cap="none" dirty="0" smtClean="0">
                <a:solidFill>
                  <a:schemeClr val="bg2">
                    <a:lumMod val="25000"/>
                  </a:schemeClr>
                </a:solidFill>
              </a:rPr>
              <a:t>А математика способна достичь всех этих целей”.</a:t>
            </a:r>
          </a:p>
          <a:p>
            <a:pPr indent="266700" algn="r"/>
            <a:r>
              <a:rPr lang="ru-RU" sz="2200" b="0" i="1" cap="none" dirty="0" smtClean="0">
                <a:solidFill>
                  <a:schemeClr val="bg2">
                    <a:lumMod val="25000"/>
                  </a:schemeClr>
                </a:solidFill>
              </a:rPr>
              <a:t>Морис </a:t>
            </a:r>
            <a:r>
              <a:rPr lang="ru-RU" sz="2200" b="0" i="1" cap="none" dirty="0" err="1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ru-RU" sz="2200" b="0" i="1" cap="none" dirty="0" err="1" smtClean="0">
                <a:solidFill>
                  <a:schemeClr val="bg2">
                    <a:lumMod val="25000"/>
                  </a:schemeClr>
                </a:solidFill>
              </a:rPr>
              <a:t>лайн</a:t>
            </a:r>
            <a:r>
              <a:rPr lang="ru-RU" sz="2200" b="0" i="1" cap="none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indent="266700"/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47800"/>
          </a:xfrm>
        </p:spPr>
        <p:txBody>
          <a:bodyPr/>
          <a:lstStyle/>
          <a:p>
            <a:r>
              <a:rPr lang="ru-RU" dirty="0" smtClean="0"/>
              <a:t>Производная в физике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63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1952" y="494506"/>
            <a:ext cx="8382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1952" y="1180306"/>
            <a:ext cx="8382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28152" y="2247106"/>
            <a:ext cx="83058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1952" y="3313906"/>
            <a:ext cx="8382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1952" y="4380706"/>
            <a:ext cx="8382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1952" y="5447506"/>
            <a:ext cx="8382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1952" y="6438106"/>
            <a:ext cx="8382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2619054" y="3465512"/>
            <a:ext cx="59436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181051" y="3465909"/>
            <a:ext cx="5943600" cy="79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638349" y="3465909"/>
            <a:ext cx="5943600" cy="79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761358" y="3466306"/>
            <a:ext cx="5944394" cy="79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6"/>
          <p:cNvSpPr txBox="1"/>
          <p:nvPr/>
        </p:nvSpPr>
        <p:spPr>
          <a:xfrm>
            <a:off x="333042" y="419657"/>
            <a:ext cx="243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Физическая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величина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791941" y="419656"/>
            <a:ext cx="281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Среднее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значение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087317" y="425509"/>
            <a:ext cx="2321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Мгновенное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значение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" name="Рисунок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2" y="3358356"/>
            <a:ext cx="1143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52" y="2247106"/>
            <a:ext cx="1295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52" y="3085306"/>
            <a:ext cx="137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52" y="3390106"/>
            <a:ext cx="160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52" y="4380706"/>
            <a:ext cx="1143000" cy="9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52" y="5523706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52" y="1256506"/>
            <a:ext cx="1524000" cy="85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1343917"/>
            <a:ext cx="920907" cy="77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34"/>
          <p:cNvSpPr txBox="1"/>
          <p:nvPr/>
        </p:nvSpPr>
        <p:spPr>
          <a:xfrm>
            <a:off x="395536" y="1408906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Скорость </a:t>
            </a: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Box 35"/>
          <p:cNvSpPr txBox="1"/>
          <p:nvPr/>
        </p:nvSpPr>
        <p:spPr>
          <a:xfrm>
            <a:off x="395536" y="2475706"/>
            <a:ext cx="225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Ускорение</a:t>
            </a: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1" name="TextBox 36"/>
          <p:cNvSpPr txBox="1"/>
          <p:nvPr/>
        </p:nvSpPr>
        <p:spPr>
          <a:xfrm>
            <a:off x="624136" y="3390106"/>
            <a:ext cx="1895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Угловая 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скорость</a:t>
            </a: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TextBox 37"/>
          <p:cNvSpPr txBox="1"/>
          <p:nvPr/>
        </p:nvSpPr>
        <p:spPr>
          <a:xfrm>
            <a:off x="547936" y="4609306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Сила тока</a:t>
            </a: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" name="TextBox 38"/>
          <p:cNvSpPr txBox="1"/>
          <p:nvPr/>
        </p:nvSpPr>
        <p:spPr>
          <a:xfrm>
            <a:off x="547936" y="5752306"/>
            <a:ext cx="221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Мощность</a:t>
            </a: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4" name="Рисунок 3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52" y="2323306"/>
            <a:ext cx="174031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52120" y="5517232"/>
                <a:ext cx="3081038" cy="801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dirty="0" smtClean="0"/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𝑑𝐴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𝐴</m:t>
                    </m:r>
                    <m:r>
                      <m:rPr>
                        <m:nor/>
                      </m:rPr>
                      <a:rPr lang="ru-RU" sz="3200" i="1" dirty="0"/>
                      <m:t>′</m:t>
                    </m:r>
                  </m:oMath>
                </a14:m>
                <a:endParaRPr lang="ru-RU" sz="3200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517232"/>
                <a:ext cx="3081038" cy="801630"/>
              </a:xfrm>
              <a:prstGeom prst="rect">
                <a:avLst/>
              </a:prstGeom>
              <a:blipFill rotWithShape="1">
                <a:blip r:embed="rId11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98622" y="4415727"/>
                <a:ext cx="204075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𝐼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𝑑𝑞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1" smtClean="0">
                          <a:latin typeface="Cambria Math"/>
                        </a:rPr>
                        <m:t>q</m:t>
                      </m:r>
                      <m:r>
                        <m:rPr>
                          <m:nor/>
                        </m:rPr>
                        <a:rPr lang="ru-RU" sz="2800" i="1" dirty="0"/>
                        <m:t>′</m:t>
                      </m:r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622" y="4415727"/>
                <a:ext cx="2040750" cy="9103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549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570" y="457597"/>
            <a:ext cx="8382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7570" y="1143397"/>
            <a:ext cx="8382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570" y="4343797"/>
            <a:ext cx="8382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7570" y="6324997"/>
            <a:ext cx="8382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2613436" y="3428603"/>
            <a:ext cx="5942806" cy="79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136936" y="3390503"/>
            <a:ext cx="58674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720167" y="3352800"/>
            <a:ext cx="5791200" cy="79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806664" y="3390503"/>
            <a:ext cx="58674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20" y="3321447"/>
            <a:ext cx="1143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33" y="1314847"/>
            <a:ext cx="24765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57570" y="2591197"/>
            <a:ext cx="8382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95" y="1400572"/>
            <a:ext cx="2349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58" y="3067447"/>
            <a:ext cx="406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70" y="3237310"/>
            <a:ext cx="2032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83" y="2551510"/>
            <a:ext cx="2714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90970" y="609997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Закон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65163" y="425329"/>
            <a:ext cx="274359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Среднее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значение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56439" y="425327"/>
            <a:ext cx="2242922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Мгновенное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значение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95" y="2510235"/>
            <a:ext cx="385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20" y="5848747"/>
            <a:ext cx="1143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70" y="4800997"/>
            <a:ext cx="278007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195" y="2972197"/>
            <a:ext cx="2825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70" y="1524397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45"/>
          <p:cNvSpPr txBox="1"/>
          <p:nvPr/>
        </p:nvSpPr>
        <p:spPr>
          <a:xfrm>
            <a:off x="512638" y="1206202"/>
            <a:ext cx="2201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Второй закон 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Ньютона</a:t>
            </a: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Box 46"/>
          <p:cNvSpPr txBox="1"/>
          <p:nvPr/>
        </p:nvSpPr>
        <p:spPr>
          <a:xfrm>
            <a:off x="358364" y="3124597"/>
            <a:ext cx="249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Закон  ЭМИ</a:t>
            </a: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Box 47"/>
          <p:cNvSpPr txBox="1"/>
          <p:nvPr/>
        </p:nvSpPr>
        <p:spPr>
          <a:xfrm>
            <a:off x="357569" y="5025370"/>
            <a:ext cx="2439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+mj-lt"/>
              </a:rPr>
              <a:t>Закон 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+mj-lt"/>
              </a:rPr>
              <a:t>самоиндукции</a:t>
            </a:r>
            <a:endParaRPr lang="ru-RU" sz="20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1" name="Рисунок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69" y="1295797"/>
            <a:ext cx="172064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45" y="4966097"/>
            <a:ext cx="27146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69" y="2972197"/>
            <a:ext cx="156332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Рисунок 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70" y="2895997"/>
            <a:ext cx="262029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Рисунок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70" y="4800997"/>
            <a:ext cx="179930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721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-252536" y="3284984"/>
            <a:ext cx="4896544" cy="1673225"/>
          </a:xfrm>
        </p:spPr>
        <p:txBody>
          <a:bodyPr>
            <a:noAutofit/>
          </a:bodyPr>
          <a:lstStyle/>
          <a:p>
            <a:pPr lvl="1"/>
            <a:r>
              <a:rPr lang="en-US" sz="2400" b="0" cap="none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sz="2400" b="0" cap="none" dirty="0" smtClean="0">
                <a:solidFill>
                  <a:schemeClr val="bg2">
                    <a:lumMod val="50000"/>
                  </a:schemeClr>
                </a:solidFill>
              </a:rPr>
              <a:t>Вычислить количество теплоты, которое необходимо для того, чтобы нагреть 1 кг вещества от 0 градусов до </a:t>
            </a:r>
            <a:r>
              <a:rPr lang="en-US" sz="2400" b="0" cap="none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ru-RU" sz="2400" b="0" cap="none" dirty="0" smtClean="0">
                <a:solidFill>
                  <a:schemeClr val="bg2">
                    <a:lumMod val="50000"/>
                  </a:schemeClr>
                </a:solidFill>
              </a:rPr>
              <a:t> градусов (по Цельсию).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167408"/>
          </a:xfrm>
        </p:spPr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pic>
        <p:nvPicPr>
          <p:cNvPr id="6147" name="Picture 3" descr="C:\Users\Компьютер\Desktop\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4" t="-599" r="16742" b="599"/>
          <a:stretch/>
        </p:blipFill>
        <p:spPr bwMode="auto">
          <a:xfrm>
            <a:off x="5004048" y="2435391"/>
            <a:ext cx="3816424" cy="387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57624" y="573325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подсказка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65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1752" y="1844824"/>
            <a:ext cx="4038600" cy="420850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Пусть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Q=Q(t)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Рассмотрим малый отрезок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[t;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t+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t]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на этом отрезке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Q=c(t)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•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 t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c(t)= Q/t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При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t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0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lim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 Q/t =Q′(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t)</a:t>
            </a:r>
            <a:endParaRPr lang="ru-RU" dirty="0">
              <a:solidFill>
                <a:schemeClr val="bg2">
                  <a:lumMod val="25000"/>
                </a:schemeClr>
              </a:solidFill>
              <a:sym typeface="Symbol" pitchFamily="18" charset="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c(t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)=Q′(t)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Компьютер\Desktop\boil-water-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363689"/>
            <a:ext cx="4392488" cy="29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hlinkClick r:id="rId3" action="ppaction://hlinksldjump"/>
          </p:cNvPr>
          <p:cNvSpPr txBox="1"/>
          <p:nvPr/>
        </p:nvSpPr>
        <p:spPr>
          <a:xfrm>
            <a:off x="6876257" y="5517232"/>
            <a:ext cx="208823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Вернуться к заданию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87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-252536" y="2443429"/>
            <a:ext cx="4804814" cy="3937899"/>
          </a:xfrm>
        </p:spPr>
        <p:txBody>
          <a:bodyPr>
            <a:normAutofit/>
          </a:bodyPr>
          <a:lstStyle/>
          <a:p>
            <a:pPr lvl="1" indent="0"/>
            <a:r>
              <a:rPr lang="ru-RU" sz="2200" b="0" cap="none" dirty="0" smtClean="0">
                <a:solidFill>
                  <a:schemeClr val="bg2">
                    <a:lumMod val="50000"/>
                  </a:schemeClr>
                </a:solidFill>
              </a:rPr>
              <a:t>При извержении вулкана камни горной породы выбрасываются перпендикулярно вверх с начальной скоростью 120м/с. Какой наибольшей высоты достигнут камни, если сопротивлением ветра пренебречь?</a:t>
            </a:r>
          </a:p>
          <a:p>
            <a:pPr lvl="1" indent="0"/>
            <a:endParaRPr lang="ru-RU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Ряшко С. В.</a:t>
            </a: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23392"/>
          </a:xfrm>
        </p:spPr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pic>
        <p:nvPicPr>
          <p:cNvPr id="8194" name="Picture 2" descr="C:\Users\Компьютер\Desktop\zhivye-vulkany-8-dn-7-n-voskhozhdeniya-na-vulkany-kamcha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78" y="2708920"/>
            <a:ext cx="4392488" cy="301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771800" y="5723373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подсказка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80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wrap="none">
        <a:spAutoFit/>
      </a:bodyPr>
      <a:lstStyle>
        <a:defPPr>
          <a:defRPr sz="1400"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904</Words>
  <Application>Microsoft Office PowerPoint</Application>
  <PresentationFormat>Экран (4:3)</PresentationFormat>
  <Paragraphs>200</Paragraphs>
  <Slides>24</Slides>
  <Notes>2</Notes>
  <HiddenSlides>7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Calibri</vt:lpstr>
      <vt:lpstr>Cambria Math</vt:lpstr>
      <vt:lpstr>Georgia</vt:lpstr>
      <vt:lpstr>GothamPro</vt:lpstr>
      <vt:lpstr>Symbol</vt:lpstr>
      <vt:lpstr>Times New Roman</vt:lpstr>
      <vt:lpstr>verdana</vt:lpstr>
      <vt:lpstr>Wingdings</vt:lpstr>
      <vt:lpstr>Wingdings 2</vt:lpstr>
      <vt:lpstr>Официальная</vt:lpstr>
      <vt:lpstr>Формула</vt:lpstr>
      <vt:lpstr>      Всероссийский конкурс на лучшую публикацию  «Творческий учитель – 2023».  </vt:lpstr>
      <vt:lpstr>Дифференциальное исчисление</vt:lpstr>
      <vt:lpstr>Презентация PowerPoint</vt:lpstr>
      <vt:lpstr>Производная в физике</vt:lpstr>
      <vt:lpstr>Презентация PowerPoint</vt:lpstr>
      <vt:lpstr>Презентация PowerPoint</vt:lpstr>
      <vt:lpstr>Задача 1</vt:lpstr>
      <vt:lpstr>Решение</vt:lpstr>
      <vt:lpstr>Задача 2</vt:lpstr>
      <vt:lpstr>Решение</vt:lpstr>
      <vt:lpstr>Задача 3</vt:lpstr>
      <vt:lpstr>Решение</vt:lpstr>
      <vt:lpstr>Задача 4</vt:lpstr>
      <vt:lpstr>Презентация PowerPoint</vt:lpstr>
      <vt:lpstr>Задача 5</vt:lpstr>
      <vt:lpstr>Задача 6</vt:lpstr>
      <vt:lpstr>Задача 7</vt:lpstr>
      <vt:lpstr>Решение</vt:lpstr>
      <vt:lpstr>Задача 8</vt:lpstr>
      <vt:lpstr>Решение</vt:lpstr>
      <vt:lpstr>Решение</vt:lpstr>
      <vt:lpstr>Задача 9</vt:lpstr>
      <vt:lpstr>Решение</vt:lpstr>
      <vt:lpstr>     Практика рождается из тесного соединения физики и математики Роджер Бэкон.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Пользователь</cp:lastModifiedBy>
  <cp:revision>67</cp:revision>
  <dcterms:created xsi:type="dcterms:W3CDTF">2016-11-13T17:14:06Z</dcterms:created>
  <dcterms:modified xsi:type="dcterms:W3CDTF">2023-11-19T08:39:47Z</dcterms:modified>
</cp:coreProperties>
</file>