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1" r:id="rId3"/>
    <p:sldId id="272" r:id="rId4"/>
    <p:sldId id="275" r:id="rId5"/>
    <p:sldId id="276" r:id="rId6"/>
    <p:sldId id="257" r:id="rId7"/>
    <p:sldId id="258" r:id="rId8"/>
    <p:sldId id="259" r:id="rId9"/>
    <p:sldId id="260" r:id="rId10"/>
    <p:sldId id="277" r:id="rId11"/>
    <p:sldId id="278" r:id="rId12"/>
    <p:sldId id="279" r:id="rId13"/>
    <p:sldId id="280" r:id="rId14"/>
    <p:sldId id="281" r:id="rId15"/>
    <p:sldId id="282" r:id="rId1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4695" y="237743"/>
            <a:ext cx="11722735" cy="6383020"/>
          </a:xfrm>
          <a:custGeom>
            <a:avLst/>
            <a:gdLst/>
            <a:ahLst/>
            <a:cxnLst/>
            <a:rect l="l" t="t" r="r" b="b"/>
            <a:pathLst>
              <a:path w="11722735" h="6383020">
                <a:moveTo>
                  <a:pt x="11722608" y="0"/>
                </a:moveTo>
                <a:lnTo>
                  <a:pt x="0" y="0"/>
                </a:lnTo>
                <a:lnTo>
                  <a:pt x="0" y="6382511"/>
                </a:lnTo>
                <a:lnTo>
                  <a:pt x="11722608" y="6382511"/>
                </a:lnTo>
                <a:lnTo>
                  <a:pt x="11722608" y="0"/>
                </a:lnTo>
                <a:close/>
              </a:path>
            </a:pathLst>
          </a:custGeom>
          <a:solidFill>
            <a:srgbClr val="BDBDBD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71855" y="374903"/>
            <a:ext cx="11448415" cy="6108700"/>
          </a:xfrm>
          <a:custGeom>
            <a:avLst/>
            <a:gdLst/>
            <a:ahLst/>
            <a:cxnLst/>
            <a:rect l="l" t="t" r="r" b="b"/>
            <a:pathLst>
              <a:path w="11448415" h="6108700">
                <a:moveTo>
                  <a:pt x="0" y="6108192"/>
                </a:moveTo>
                <a:lnTo>
                  <a:pt x="11448288" y="6108192"/>
                </a:lnTo>
                <a:lnTo>
                  <a:pt x="11448288" y="0"/>
                </a:lnTo>
                <a:lnTo>
                  <a:pt x="0" y="0"/>
                </a:lnTo>
                <a:lnTo>
                  <a:pt x="0" y="6108192"/>
                </a:lnTo>
                <a:close/>
              </a:path>
            </a:pathLst>
          </a:custGeom>
          <a:ln w="6350">
            <a:solidFill>
              <a:srgbClr val="242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508" y="352171"/>
            <a:ext cx="11428983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900" y="2372995"/>
            <a:ext cx="5329555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Знания картинки для презен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909559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0" algn="ctr">
              <a:lnSpc>
                <a:spcPct val="100000"/>
              </a:lnSpc>
              <a:spcBef>
                <a:spcPts val="100"/>
              </a:spcBef>
              <a:tabLst>
                <a:tab pos="2747010" algn="l"/>
                <a:tab pos="4571365" algn="l"/>
              </a:tabLst>
            </a:pPr>
            <a:r>
              <a:rPr lang="ru-RU" b="0" i="0" spc="-140" dirty="0" smtClean="0">
                <a:solidFill>
                  <a:srgbClr val="242424"/>
                </a:solidFill>
                <a:latin typeface="Microsoft Sans Serif"/>
                <a:cs typeface="Microsoft Sans Serif"/>
              </a:rPr>
              <a:t>ПУТИ </a:t>
            </a:r>
            <a:r>
              <a:rPr b="0" i="0" spc="-140" smtClean="0">
                <a:solidFill>
                  <a:srgbClr val="242424"/>
                </a:solidFill>
                <a:latin typeface="Microsoft Sans Serif"/>
                <a:cs typeface="Microsoft Sans Serif"/>
              </a:rPr>
              <a:t>ФОРМИРОВАНИ</a:t>
            </a:r>
            <a:r>
              <a:rPr lang="ru-RU" b="0" i="0" spc="-140" dirty="0" smtClean="0">
                <a:solidFill>
                  <a:srgbClr val="242424"/>
                </a:solidFill>
                <a:latin typeface="Microsoft Sans Serif"/>
                <a:cs typeface="Microsoft Sans Serif"/>
              </a:rPr>
              <a:t>Я</a:t>
            </a:r>
            <a:r>
              <a:rPr b="0" i="0" spc="-140" smtClean="0">
                <a:solidFill>
                  <a:srgbClr val="242424"/>
                </a:solidFill>
                <a:latin typeface="Microsoft Sans Serif"/>
                <a:cs typeface="Microsoft Sans Serif"/>
              </a:rPr>
              <a:t> </a:t>
            </a:r>
            <a:r>
              <a:rPr b="0" i="0" spc="-135" smtClean="0">
                <a:solidFill>
                  <a:srgbClr val="242424"/>
                </a:solidFill>
                <a:latin typeface="Microsoft Sans Serif"/>
                <a:cs typeface="Microsoft Sans Serif"/>
              </a:rPr>
              <a:t> </a:t>
            </a:r>
            <a:r>
              <a:rPr b="0" i="0" spc="-575" dirty="0">
                <a:solidFill>
                  <a:srgbClr val="242424"/>
                </a:solidFill>
                <a:latin typeface="Microsoft Sans Serif"/>
                <a:cs typeface="Microsoft Sans Serif"/>
              </a:rPr>
              <a:t>Ф</a:t>
            </a:r>
            <a:r>
              <a:rPr b="0" i="0" spc="-114" dirty="0">
                <a:solidFill>
                  <a:srgbClr val="242424"/>
                </a:solidFill>
                <a:latin typeface="Microsoft Sans Serif"/>
                <a:cs typeface="Microsoft Sans Serif"/>
              </a:rPr>
              <a:t>У</a:t>
            </a:r>
            <a:r>
              <a:rPr b="0" i="0" spc="-95" dirty="0">
                <a:solidFill>
                  <a:srgbClr val="242424"/>
                </a:solidFill>
                <a:latin typeface="Microsoft Sans Serif"/>
                <a:cs typeface="Microsoft Sans Serif"/>
              </a:rPr>
              <a:t>Н</a:t>
            </a:r>
            <a:r>
              <a:rPr b="0" i="0" spc="-400" dirty="0">
                <a:solidFill>
                  <a:srgbClr val="242424"/>
                </a:solidFill>
                <a:latin typeface="Microsoft Sans Serif"/>
                <a:cs typeface="Microsoft Sans Serif"/>
              </a:rPr>
              <a:t>К</a:t>
            </a:r>
            <a:r>
              <a:rPr b="0" i="0" spc="-130" dirty="0">
                <a:solidFill>
                  <a:srgbClr val="242424"/>
                </a:solidFill>
                <a:latin typeface="Microsoft Sans Serif"/>
                <a:cs typeface="Microsoft Sans Serif"/>
              </a:rPr>
              <a:t>Ц</a:t>
            </a:r>
            <a:r>
              <a:rPr b="0" i="0" spc="-110" dirty="0">
                <a:solidFill>
                  <a:srgbClr val="242424"/>
                </a:solidFill>
                <a:latin typeface="Microsoft Sans Serif"/>
                <a:cs typeface="Microsoft Sans Serif"/>
              </a:rPr>
              <a:t>И</a:t>
            </a:r>
            <a:r>
              <a:rPr b="0" i="0" spc="-105" dirty="0">
                <a:solidFill>
                  <a:srgbClr val="242424"/>
                </a:solidFill>
                <a:latin typeface="Microsoft Sans Serif"/>
                <a:cs typeface="Microsoft Sans Serif"/>
              </a:rPr>
              <a:t>О</a:t>
            </a:r>
            <a:r>
              <a:rPr b="0" i="0" spc="-95" dirty="0">
                <a:solidFill>
                  <a:srgbClr val="242424"/>
                </a:solidFill>
                <a:latin typeface="Microsoft Sans Serif"/>
                <a:cs typeface="Microsoft Sans Serif"/>
              </a:rPr>
              <a:t>Н</a:t>
            </a:r>
            <a:r>
              <a:rPr b="0" i="0" spc="-15" dirty="0">
                <a:solidFill>
                  <a:srgbClr val="242424"/>
                </a:solidFill>
                <a:latin typeface="Microsoft Sans Serif"/>
                <a:cs typeface="Microsoft Sans Serif"/>
              </a:rPr>
              <a:t>А</a:t>
            </a:r>
            <a:r>
              <a:rPr b="0" i="0" spc="-275" dirty="0">
                <a:solidFill>
                  <a:srgbClr val="242424"/>
                </a:solidFill>
                <a:latin typeface="Microsoft Sans Serif"/>
                <a:cs typeface="Microsoft Sans Serif"/>
              </a:rPr>
              <a:t>Л</a:t>
            </a:r>
            <a:r>
              <a:rPr b="0" i="0" spc="-90" dirty="0">
                <a:solidFill>
                  <a:srgbClr val="242424"/>
                </a:solidFill>
                <a:latin typeface="Microsoft Sans Serif"/>
                <a:cs typeface="Microsoft Sans Serif"/>
              </a:rPr>
              <a:t>Ь</a:t>
            </a:r>
            <a:r>
              <a:rPr b="0" i="0" spc="-95" dirty="0">
                <a:solidFill>
                  <a:srgbClr val="242424"/>
                </a:solidFill>
                <a:latin typeface="Microsoft Sans Serif"/>
                <a:cs typeface="Microsoft Sans Serif"/>
              </a:rPr>
              <a:t>Н</a:t>
            </a:r>
            <a:r>
              <a:rPr b="0" i="0" spc="-105" dirty="0">
                <a:solidFill>
                  <a:srgbClr val="242424"/>
                </a:solidFill>
                <a:latin typeface="Microsoft Sans Serif"/>
                <a:cs typeface="Microsoft Sans Serif"/>
              </a:rPr>
              <a:t>О</a:t>
            </a:r>
            <a:r>
              <a:rPr b="0" i="0" spc="-15" dirty="0">
                <a:solidFill>
                  <a:srgbClr val="242424"/>
                </a:solidFill>
                <a:latin typeface="Microsoft Sans Serif"/>
                <a:cs typeface="Microsoft Sans Serif"/>
              </a:rPr>
              <a:t>Й</a:t>
            </a:r>
            <a:r>
              <a:rPr b="0" i="0">
                <a:solidFill>
                  <a:srgbClr val="242424"/>
                </a:solidFill>
                <a:latin typeface="Microsoft Sans Serif"/>
                <a:cs typeface="Microsoft Sans Serif"/>
              </a:rPr>
              <a:t>	</a:t>
            </a:r>
            <a:r>
              <a:rPr b="0" i="0" spc="-200" smtClean="0">
                <a:solidFill>
                  <a:srgbClr val="242424"/>
                </a:solidFill>
                <a:latin typeface="Microsoft Sans Serif"/>
                <a:cs typeface="Microsoft Sans Serif"/>
              </a:rPr>
              <a:t>Г</a:t>
            </a:r>
            <a:r>
              <a:rPr b="0" i="0" spc="-340" smtClean="0">
                <a:solidFill>
                  <a:srgbClr val="242424"/>
                </a:solidFill>
                <a:latin typeface="Microsoft Sans Serif"/>
                <a:cs typeface="Microsoft Sans Serif"/>
              </a:rPr>
              <a:t>Р</a:t>
            </a:r>
            <a:r>
              <a:rPr b="0" i="0" spc="-100" smtClean="0">
                <a:solidFill>
                  <a:srgbClr val="242424"/>
                </a:solidFill>
                <a:latin typeface="Microsoft Sans Serif"/>
                <a:cs typeface="Microsoft Sans Serif"/>
              </a:rPr>
              <a:t>А</a:t>
            </a:r>
            <a:r>
              <a:rPr b="0" i="0" spc="-95" smtClean="0">
                <a:solidFill>
                  <a:srgbClr val="242424"/>
                </a:solidFill>
                <a:latin typeface="Microsoft Sans Serif"/>
                <a:cs typeface="Microsoft Sans Serif"/>
              </a:rPr>
              <a:t>М</a:t>
            </a:r>
            <a:r>
              <a:rPr b="0" i="0" spc="-105" smtClean="0">
                <a:solidFill>
                  <a:srgbClr val="242424"/>
                </a:solidFill>
                <a:latin typeface="Microsoft Sans Serif"/>
                <a:cs typeface="Microsoft Sans Serif"/>
              </a:rPr>
              <a:t>О</a:t>
            </a:r>
            <a:r>
              <a:rPr b="0" i="0" spc="-114" smtClean="0">
                <a:solidFill>
                  <a:srgbClr val="242424"/>
                </a:solidFill>
                <a:latin typeface="Microsoft Sans Serif"/>
                <a:cs typeface="Microsoft Sans Serif"/>
              </a:rPr>
              <a:t>Т</a:t>
            </a:r>
            <a:r>
              <a:rPr b="0" i="0" spc="-105" smtClean="0">
                <a:solidFill>
                  <a:srgbClr val="242424"/>
                </a:solidFill>
                <a:latin typeface="Microsoft Sans Serif"/>
                <a:cs typeface="Microsoft Sans Serif"/>
              </a:rPr>
              <a:t>НО</a:t>
            </a:r>
            <a:r>
              <a:rPr b="0" i="0" spc="-215" smtClean="0">
                <a:solidFill>
                  <a:srgbClr val="242424"/>
                </a:solidFill>
                <a:latin typeface="Microsoft Sans Serif"/>
                <a:cs typeface="Microsoft Sans Serif"/>
              </a:rPr>
              <a:t>С</a:t>
            </a:r>
            <a:r>
              <a:rPr b="0" i="0" spc="-100" smtClean="0">
                <a:solidFill>
                  <a:srgbClr val="242424"/>
                </a:solidFill>
                <a:latin typeface="Microsoft Sans Serif"/>
                <a:cs typeface="Microsoft Sans Serif"/>
              </a:rPr>
              <a:t>Т</a:t>
            </a:r>
            <a:r>
              <a:rPr b="0" i="0" spc="-10" smtClean="0">
                <a:solidFill>
                  <a:srgbClr val="242424"/>
                </a:solidFill>
                <a:latin typeface="Microsoft Sans Serif"/>
                <a:cs typeface="Microsoft Sans Serif"/>
              </a:rPr>
              <a:t>И</a:t>
            </a:r>
            <a:r>
              <a:rPr lang="ru-RU" b="0" i="0" spc="-10" dirty="0" smtClean="0">
                <a:solidFill>
                  <a:srgbClr val="242424"/>
                </a:solidFill>
                <a:latin typeface="Microsoft Sans Serif"/>
                <a:cs typeface="Microsoft Sans Serif"/>
              </a:rPr>
              <a:t> ОБУЧАЮЩИХСЯ </a:t>
            </a:r>
            <a:r>
              <a:rPr b="0" i="0" spc="-10" smtClean="0">
                <a:solidFill>
                  <a:srgbClr val="242424"/>
                </a:solidFill>
                <a:latin typeface="Microsoft Sans Serif"/>
                <a:cs typeface="Microsoft Sans Serif"/>
              </a:rPr>
              <a:t>  </a:t>
            </a:r>
            <a:r>
              <a:rPr lang="ru-RU" b="0" i="0" spc="-10" dirty="0" smtClean="0">
                <a:solidFill>
                  <a:srgbClr val="242424"/>
                </a:solidFill>
                <a:latin typeface="Microsoft Sans Serif"/>
                <a:cs typeface="Microsoft Sans Serif"/>
              </a:rPr>
              <a:t/>
            </a:r>
            <a:br>
              <a:rPr lang="ru-RU" b="0" i="0" spc="-10" dirty="0" smtClean="0">
                <a:solidFill>
                  <a:srgbClr val="242424"/>
                </a:solidFill>
                <a:latin typeface="Microsoft Sans Serif"/>
                <a:cs typeface="Microsoft Sans Serif"/>
              </a:rPr>
            </a:br>
            <a:r>
              <a:rPr b="0" i="0" spc="-50" smtClean="0">
                <a:solidFill>
                  <a:srgbClr val="242424"/>
                </a:solidFill>
                <a:latin typeface="Microsoft Sans Serif"/>
                <a:cs typeface="Microsoft Sans Serif"/>
              </a:rPr>
              <a:t>НА</a:t>
            </a:r>
            <a:r>
              <a:rPr b="0" i="0" spc="-165" smtClean="0">
                <a:solidFill>
                  <a:srgbClr val="242424"/>
                </a:solidFill>
                <a:latin typeface="Microsoft Sans Serif"/>
                <a:cs typeface="Microsoft Sans Serif"/>
              </a:rPr>
              <a:t> </a:t>
            </a:r>
            <a:r>
              <a:rPr b="0" i="0" spc="-150" smtClean="0">
                <a:solidFill>
                  <a:srgbClr val="242424"/>
                </a:solidFill>
                <a:latin typeface="Microsoft Sans Serif"/>
                <a:cs typeface="Microsoft Sans Serif"/>
              </a:rPr>
              <a:t>УРОКАХ</a:t>
            </a:r>
            <a:r>
              <a:rPr lang="ru-RU" b="0" i="0" spc="-150" dirty="0" smtClean="0">
                <a:solidFill>
                  <a:srgbClr val="242424"/>
                </a:solidFill>
                <a:latin typeface="Microsoft Sans Serif"/>
                <a:cs typeface="Microsoft Sans Serif"/>
              </a:rPr>
              <a:t> </a:t>
            </a:r>
            <a:r>
              <a:rPr b="0" i="0" spc="-180" smtClean="0">
                <a:solidFill>
                  <a:srgbClr val="242424"/>
                </a:solidFill>
                <a:latin typeface="Microsoft Sans Serif"/>
                <a:cs typeface="Microsoft Sans Serif"/>
              </a:rPr>
              <a:t>ИНФОРМАТИКИ</a:t>
            </a:r>
            <a:endParaRPr b="0" i="0" spc="-180" dirty="0">
              <a:solidFill>
                <a:srgbClr val="242424"/>
              </a:solidFill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43800" y="5867400"/>
            <a:ext cx="439102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5295" algn="r">
              <a:lnSpc>
                <a:spcPct val="100000"/>
              </a:lnSpc>
              <a:spcBef>
                <a:spcPts val="100"/>
              </a:spcBef>
            </a:pPr>
            <a:r>
              <a:rPr lang="ru-RU" sz="1800" spc="20" dirty="0" smtClean="0">
                <a:solidFill>
                  <a:srgbClr val="0D0D0D"/>
                </a:solidFill>
                <a:latin typeface="Calibri"/>
                <a:cs typeface="Calibri"/>
              </a:rPr>
              <a:t>Кривченко Светлана Михайловна</a:t>
            </a:r>
            <a:r>
              <a:rPr sz="1800" spc="50" smtClean="0">
                <a:solidFill>
                  <a:srgbClr val="0D0D0D"/>
                </a:solidFill>
                <a:latin typeface="Calibri"/>
                <a:cs typeface="Calibri"/>
              </a:rPr>
              <a:t>, </a:t>
            </a:r>
            <a:r>
              <a:rPr sz="1800" spc="-390" smtClean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40" dirty="0">
                <a:solidFill>
                  <a:srgbClr val="0D0D0D"/>
                </a:solidFill>
                <a:latin typeface="Calibri"/>
                <a:cs typeface="Calibri"/>
              </a:rPr>
              <a:t>учитель</a:t>
            </a:r>
            <a:r>
              <a:rPr sz="1800" spc="18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spc="60">
                <a:solidFill>
                  <a:srgbClr val="0D0D0D"/>
                </a:solidFill>
                <a:latin typeface="Calibri"/>
                <a:cs typeface="Calibri"/>
              </a:rPr>
              <a:t>информатики</a:t>
            </a:r>
            <a:r>
              <a:rPr sz="1800" spc="19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ru-RU" sz="1800" spc="10" dirty="0" smtClean="0">
                <a:solidFill>
                  <a:srgbClr val="0D0D0D"/>
                </a:solidFill>
                <a:latin typeface="Calibri"/>
                <a:cs typeface="Calibri"/>
              </a:rPr>
              <a:t>ГОУ ЛНР «</a:t>
            </a:r>
            <a:r>
              <a:rPr lang="ru-RU" sz="1800" spc="10" dirty="0" err="1" smtClean="0">
                <a:solidFill>
                  <a:srgbClr val="0D0D0D"/>
                </a:solidFill>
                <a:latin typeface="Calibri"/>
                <a:cs typeface="Calibri"/>
              </a:rPr>
              <a:t>Брянковская</a:t>
            </a:r>
            <a:r>
              <a:rPr lang="ru-RU" sz="1800" spc="10" dirty="0" smtClean="0">
                <a:solidFill>
                  <a:srgbClr val="0D0D0D"/>
                </a:solidFill>
                <a:latin typeface="Calibri"/>
                <a:cs typeface="Calibri"/>
              </a:rPr>
              <a:t> СШ№9»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3000" y="6546850"/>
            <a:ext cx="2590800" cy="3111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2860" rIns="0" bIns="0" rtlCol="0">
            <a:spAutoFit/>
          </a:bodyPr>
          <a:lstStyle/>
          <a:p>
            <a:pPr marL="820419">
              <a:lnSpc>
                <a:spcPct val="100000"/>
              </a:lnSpc>
              <a:spcBef>
                <a:spcPts val="180"/>
              </a:spcBef>
            </a:pPr>
            <a:r>
              <a:rPr lang="ru-RU" dirty="0" smtClean="0">
                <a:latin typeface="Calibri"/>
                <a:cs typeface="Calibri"/>
              </a:rPr>
              <a:t>2023г.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508" y="352171"/>
            <a:ext cx="11428983" cy="2215991"/>
          </a:xfrm>
        </p:spPr>
        <p:txBody>
          <a:bodyPr/>
          <a:lstStyle/>
          <a:p>
            <a:pPr algn="ctr"/>
            <a:r>
              <a:rPr lang="ru-RU" i="0" dirty="0" smtClean="0"/>
              <a:t> Когда нужно начинать формирование функциональной грамотности обучающихся?</a:t>
            </a:r>
            <a:r>
              <a:rPr lang="ru-RU" b="0" i="0" dirty="0" smtClean="0"/>
              <a:t/>
            </a:r>
            <a:br>
              <a:rPr lang="ru-RU" b="0" i="0" dirty="0" smtClean="0"/>
            </a:br>
            <a:r>
              <a:rPr lang="ru-RU" b="0" i="0" dirty="0" smtClean="0"/>
              <a:t> </a:t>
            </a:r>
            <a:br>
              <a:rPr lang="ru-RU" b="0" i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900" y="2372995"/>
            <a:ext cx="10528300" cy="1661993"/>
          </a:xfrm>
        </p:spPr>
        <p:txBody>
          <a:bodyPr/>
          <a:lstStyle/>
          <a:p>
            <a:pPr algn="ctr"/>
            <a:r>
              <a:rPr lang="ru-RU" sz="3600" dirty="0" smtClean="0"/>
              <a:t>Начинать формирование функциональной грамотности в 5 классе уже поздно, необходимо это делать уже в начальной школе.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508" y="352171"/>
            <a:ext cx="11428983" cy="2215991"/>
          </a:xfrm>
        </p:spPr>
        <p:txBody>
          <a:bodyPr/>
          <a:lstStyle/>
          <a:p>
            <a:pPr algn="ctr"/>
            <a:r>
              <a:rPr lang="ru-RU" i="0" dirty="0" smtClean="0"/>
              <a:t>Что такое функциональная грамотность с точки зрения </a:t>
            </a:r>
            <a:r>
              <a:rPr lang="ru-RU" i="0" dirty="0" err="1" smtClean="0"/>
              <a:t>фгос</a:t>
            </a:r>
            <a:r>
              <a:rPr lang="ru-RU" i="0" dirty="0" smtClean="0"/>
              <a:t> третьего поколения?</a:t>
            </a:r>
            <a:r>
              <a:rPr lang="ru-RU" b="0" i="0" dirty="0" smtClean="0"/>
              <a:t/>
            </a:r>
            <a:br>
              <a:rPr lang="ru-RU" b="0" i="0" dirty="0" smtClean="0"/>
            </a:br>
            <a:r>
              <a:rPr lang="ru-RU" b="0" i="0" dirty="0" smtClean="0"/>
              <a:t/>
            </a:r>
            <a:br>
              <a:rPr lang="ru-RU" b="0" i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900" y="2372995"/>
            <a:ext cx="11061700" cy="3877985"/>
          </a:xfrm>
        </p:spPr>
        <p:txBody>
          <a:bodyPr/>
          <a:lstStyle/>
          <a:p>
            <a:pPr algn="just"/>
            <a:r>
              <a:rPr lang="ru-RU" sz="3600" dirty="0" smtClean="0"/>
              <a:t>ФГОС третьего поколения определяет функциональную грамотность как способность решать учебные задачи и жизненные ситуации на основе сформированных предметных, </a:t>
            </a:r>
            <a:r>
              <a:rPr lang="ru-RU" sz="3600" dirty="0" err="1" smtClean="0"/>
              <a:t>метапредметных</a:t>
            </a:r>
            <a:r>
              <a:rPr lang="ru-RU" sz="3600" dirty="0" smtClean="0"/>
              <a:t> и универсальных способов деятельности. Иными словами, ученики должны понимать, как изучаемые предметы помогают найти профессию и место в жизни.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508" y="352171"/>
            <a:ext cx="11428983" cy="553998"/>
          </a:xfrm>
        </p:spPr>
        <p:txBody>
          <a:bodyPr/>
          <a:lstStyle/>
          <a:p>
            <a:pPr algn="ctr"/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900" y="2372995"/>
            <a:ext cx="5329555" cy="2769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8674" name="Picture 2" descr="https://umochki.ru/images/rebusy/informatika/draiv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4762500" cy="1905000"/>
          </a:xfrm>
          <a:prstGeom prst="rect">
            <a:avLst/>
          </a:prstGeom>
          <a:noFill/>
        </p:spPr>
      </p:pic>
      <p:pic>
        <p:nvPicPr>
          <p:cNvPr id="28676" name="Picture 4" descr="intern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124200"/>
            <a:ext cx="3810000" cy="1524001"/>
          </a:xfrm>
          <a:prstGeom prst="rect">
            <a:avLst/>
          </a:prstGeom>
          <a:noFill/>
        </p:spPr>
      </p:pic>
      <p:pic>
        <p:nvPicPr>
          <p:cNvPr id="28678" name="Picture 6" descr="klavish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4876800"/>
            <a:ext cx="3810000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50850" y="457200"/>
            <a:ext cx="1075055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Прснльнйкмпьютр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904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сстмнйблк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904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матринскплт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904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цнтрльнйпрцсср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пртвнпмть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904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жсткйдск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</a:p>
          <a:p>
            <a:pPr marL="0" marR="0" lvl="0" indent="904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вншнстра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904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клвтр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мшь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мнтр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прнтр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кстчскклнк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508" y="352171"/>
            <a:ext cx="11428983" cy="1107996"/>
          </a:xfrm>
        </p:spPr>
        <p:txBody>
          <a:bodyPr/>
          <a:lstStyle/>
          <a:p>
            <a:pPr algn="ctr"/>
            <a:r>
              <a:rPr lang="ru-RU" dirty="0" smtClean="0"/>
              <a:t>Логический тест на выделение существенного </a:t>
            </a:r>
            <a:br>
              <a:rPr lang="ru-RU" dirty="0" smtClean="0"/>
            </a:br>
            <a:r>
              <a:rPr lang="ru-RU" dirty="0" smtClean="0"/>
              <a:t>(найди лишнее)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900" y="2372995"/>
            <a:ext cx="11061700" cy="1508105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ru-RU" sz="4000" dirty="0" smtClean="0"/>
              <a:t>Клавиатура, принтер, сканер, микрофон. </a:t>
            </a:r>
          </a:p>
          <a:p>
            <a:pPr marL="742950" indent="-742950"/>
            <a:r>
              <a:rPr lang="ru-RU" sz="4000" dirty="0" smtClean="0"/>
              <a:t>2. Монитор, принтер. Динамики, микрофон.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508" y="352171"/>
            <a:ext cx="11428983" cy="2215991"/>
          </a:xfrm>
        </p:spPr>
        <p:txBody>
          <a:bodyPr/>
          <a:lstStyle/>
          <a:p>
            <a:pPr algn="ctr"/>
            <a:r>
              <a:rPr lang="ru-RU" dirty="0" smtClean="0"/>
              <a:t>Игра «Компьютерные антиподы» Правила игры: Для каждого понятия укажите его антипод (противоположное по смыслу).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900" y="2372995"/>
            <a:ext cx="9309100" cy="4247317"/>
          </a:xfrm>
        </p:spPr>
        <p:txBody>
          <a:bodyPr/>
          <a:lstStyle/>
          <a:p>
            <a:r>
              <a:rPr lang="ru-RU" sz="4000" dirty="0" smtClean="0">
                <a:sym typeface="Symbol"/>
              </a:rPr>
              <a:t></a:t>
            </a:r>
            <a:r>
              <a:rPr lang="ru-RU" sz="4000" dirty="0" smtClean="0"/>
              <a:t> Антивирусная программа – </a:t>
            </a:r>
          </a:p>
          <a:p>
            <a:r>
              <a:rPr lang="ru-RU" sz="4000" dirty="0" smtClean="0">
                <a:sym typeface="Symbol"/>
              </a:rPr>
              <a:t></a:t>
            </a:r>
            <a:r>
              <a:rPr lang="ru-RU" sz="4000" dirty="0" smtClean="0"/>
              <a:t> Жесткий магнитный диск – </a:t>
            </a:r>
          </a:p>
          <a:p>
            <a:r>
              <a:rPr lang="ru-RU" sz="4000" dirty="0" smtClean="0">
                <a:sym typeface="Symbol"/>
              </a:rPr>
              <a:t></a:t>
            </a:r>
            <a:r>
              <a:rPr lang="ru-RU" sz="4000" dirty="0" smtClean="0"/>
              <a:t> Мышь -</a:t>
            </a:r>
          </a:p>
          <a:p>
            <a:r>
              <a:rPr lang="ru-RU" sz="4000" dirty="0" smtClean="0">
                <a:sym typeface="Symbol"/>
              </a:rPr>
              <a:t></a:t>
            </a:r>
            <a:r>
              <a:rPr lang="ru-RU" sz="4000" dirty="0" smtClean="0"/>
              <a:t> Восстановление – </a:t>
            </a:r>
          </a:p>
          <a:p>
            <a:r>
              <a:rPr lang="ru-RU" sz="4000" dirty="0" smtClean="0">
                <a:sym typeface="Symbol"/>
              </a:rPr>
              <a:t></a:t>
            </a:r>
            <a:r>
              <a:rPr lang="ru-RU" sz="4000" dirty="0" smtClean="0"/>
              <a:t> Программист – </a:t>
            </a:r>
          </a:p>
          <a:p>
            <a:r>
              <a:rPr lang="ru-RU" sz="4000" dirty="0" smtClean="0">
                <a:sym typeface="Symbol"/>
              </a:rPr>
              <a:t></a:t>
            </a:r>
            <a:r>
              <a:rPr lang="ru-RU" sz="4000" dirty="0" smtClean="0"/>
              <a:t> Пиратский –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508" y="352171"/>
            <a:ext cx="11428983" cy="553998"/>
          </a:xfrm>
        </p:spPr>
        <p:txBody>
          <a:bodyPr/>
          <a:lstStyle/>
          <a:p>
            <a:pPr algn="ctr"/>
            <a:r>
              <a:rPr lang="ru-RU" dirty="0" smtClean="0"/>
              <a:t>Что такое функциональная грамотность?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900" y="2372994"/>
            <a:ext cx="10909300" cy="3693319"/>
          </a:xfrm>
        </p:spPr>
        <p:txBody>
          <a:bodyPr/>
          <a:lstStyle/>
          <a:p>
            <a:pPr algn="ctr"/>
            <a:r>
              <a:rPr lang="ru-RU" sz="4000" dirty="0" smtClean="0"/>
              <a:t>Функциональная грамотность – это способность человека использовать приобретаемые в течение жизни знания для решения широкого диапазона жизненных задач в различных сферах человеческой деятельности, общения и социальных отношений.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1049000" cy="3939540"/>
          </a:xfrm>
        </p:spPr>
        <p:txBody>
          <a:bodyPr/>
          <a:lstStyle/>
          <a:p>
            <a:pPr algn="ctr"/>
            <a:r>
              <a:rPr lang="ru-RU" sz="3200" dirty="0" smtClean="0"/>
              <a:t>В качестве основных составляющих </a:t>
            </a:r>
            <a:r>
              <a:rPr lang="ru-RU" sz="3200" b="1" dirty="0" smtClean="0"/>
              <a:t>функциональной грамотности</a:t>
            </a:r>
            <a:r>
              <a:rPr lang="ru-RU" sz="3200" dirty="0" smtClean="0"/>
              <a:t> выделены 6 направлений: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 </a:t>
            </a:r>
            <a:r>
              <a:rPr lang="ru-RU" sz="3200" b="1" dirty="0" smtClean="0"/>
              <a:t>математическая</a:t>
            </a:r>
            <a:r>
              <a:rPr lang="ru-RU" sz="3200" dirty="0" smtClean="0"/>
              <a:t> грамотность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 читательская</a:t>
            </a:r>
            <a:r>
              <a:rPr lang="ru-RU" sz="3200" dirty="0" smtClean="0"/>
              <a:t> грамотность, 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 естественнонаучная</a:t>
            </a:r>
            <a:r>
              <a:rPr lang="ru-RU" sz="3200" dirty="0" smtClean="0"/>
              <a:t> грамотность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 финансовая</a:t>
            </a:r>
            <a:r>
              <a:rPr lang="ru-RU" sz="3200" dirty="0" smtClean="0"/>
              <a:t> грамотность, 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 глобальные компетенции;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 </a:t>
            </a:r>
            <a:r>
              <a:rPr lang="ru-RU" sz="3200" b="1" dirty="0" err="1" smtClean="0"/>
              <a:t>креативное</a:t>
            </a:r>
            <a:r>
              <a:rPr lang="ru-RU" sz="3200" b="1" dirty="0" smtClean="0"/>
              <a:t> мышление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.znanio.ru/d5af0e/ce/cc/203f0ee252b5cf3293bc099209f3832e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10953750" cy="4800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9600" y="533401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Международное</a:t>
            </a:r>
            <a:r>
              <a:rPr lang="ru-RU" dirty="0"/>
              <a:t> </a:t>
            </a:r>
            <a:r>
              <a:rPr lang="ru-RU" b="1" dirty="0"/>
              <a:t>исследование</a:t>
            </a:r>
            <a:r>
              <a:rPr lang="ru-RU" dirty="0"/>
              <a:t> </a:t>
            </a:r>
            <a:r>
              <a:rPr lang="ru-RU" b="1" dirty="0"/>
              <a:t>качества</a:t>
            </a:r>
            <a:r>
              <a:rPr lang="ru-RU" dirty="0"/>
              <a:t> </a:t>
            </a:r>
            <a:r>
              <a:rPr lang="ru-RU" b="1" dirty="0"/>
              <a:t>чтения</a:t>
            </a:r>
            <a:r>
              <a:rPr lang="ru-RU" dirty="0"/>
              <a:t> </a:t>
            </a:r>
            <a:r>
              <a:rPr lang="ru-RU" b="1" dirty="0"/>
              <a:t>и</a:t>
            </a:r>
            <a:r>
              <a:rPr lang="ru-RU" dirty="0"/>
              <a:t> </a:t>
            </a:r>
            <a:r>
              <a:rPr lang="ru-RU" b="1" dirty="0"/>
              <a:t>понимания</a:t>
            </a:r>
            <a:r>
              <a:rPr lang="ru-RU" dirty="0"/>
              <a:t> </a:t>
            </a:r>
            <a:r>
              <a:rPr lang="ru-RU" b="1" dirty="0"/>
              <a:t>текста</a:t>
            </a:r>
            <a:r>
              <a:rPr lang="ru-RU" dirty="0"/>
              <a:t> </a:t>
            </a:r>
            <a:r>
              <a:rPr lang="ru-RU" b="1" dirty="0"/>
              <a:t>PIRLS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96000" y="4572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Международная</a:t>
            </a:r>
            <a:r>
              <a:rPr lang="ru-RU" dirty="0"/>
              <a:t> программа по оценке образовательных достижений учащихся в области читательской, математической и естественнонаучной грамотности.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1660786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509893" y="6021311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065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09893" y="5139563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065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09893" y="4339335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065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09893" y="3241548"/>
            <a:ext cx="274320" cy="261620"/>
          </a:xfrm>
          <a:custGeom>
            <a:avLst/>
            <a:gdLst/>
            <a:ahLst/>
            <a:cxnLst/>
            <a:rect l="l" t="t" r="r" b="b"/>
            <a:pathLst>
              <a:path w="274320" h="261620">
                <a:moveTo>
                  <a:pt x="0" y="0"/>
                </a:moveTo>
                <a:lnTo>
                  <a:pt x="137032" y="0"/>
                </a:lnTo>
                <a:lnTo>
                  <a:pt x="137032" y="261112"/>
                </a:lnTo>
                <a:lnTo>
                  <a:pt x="274065" y="261112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09893" y="2874010"/>
            <a:ext cx="274320" cy="262890"/>
          </a:xfrm>
          <a:custGeom>
            <a:avLst/>
            <a:gdLst/>
            <a:ahLst/>
            <a:cxnLst/>
            <a:rect l="l" t="t" r="r" b="b"/>
            <a:pathLst>
              <a:path w="274320" h="262889">
                <a:moveTo>
                  <a:pt x="0" y="262889"/>
                </a:moveTo>
                <a:lnTo>
                  <a:pt x="137032" y="262889"/>
                </a:lnTo>
                <a:lnTo>
                  <a:pt x="137032" y="0"/>
                </a:lnTo>
                <a:lnTo>
                  <a:pt x="274065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09893" y="2143886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065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3620389" y="2137536"/>
            <a:ext cx="871219" cy="3404235"/>
            <a:chOff x="3620389" y="2137536"/>
            <a:chExt cx="871219" cy="3404235"/>
          </a:xfrm>
        </p:grpSpPr>
        <p:sp>
          <p:nvSpPr>
            <p:cNvPr id="11" name="object 11"/>
            <p:cNvSpPr/>
            <p:nvPr/>
          </p:nvSpPr>
          <p:spPr>
            <a:xfrm>
              <a:off x="4210812" y="2143886"/>
              <a:ext cx="274320" cy="3301365"/>
            </a:xfrm>
            <a:custGeom>
              <a:avLst/>
              <a:gdLst/>
              <a:ahLst/>
              <a:cxnLst/>
              <a:rect l="l" t="t" r="r" b="b"/>
              <a:pathLst>
                <a:path w="274320" h="3301365">
                  <a:moveTo>
                    <a:pt x="0" y="1853945"/>
                  </a:moveTo>
                  <a:lnTo>
                    <a:pt x="137033" y="1853945"/>
                  </a:lnTo>
                  <a:lnTo>
                    <a:pt x="137033" y="3300856"/>
                  </a:lnTo>
                  <a:lnTo>
                    <a:pt x="274065" y="3300856"/>
                  </a:lnTo>
                </a:path>
                <a:path w="274320" h="3301365">
                  <a:moveTo>
                    <a:pt x="0" y="1853945"/>
                  </a:moveTo>
                  <a:lnTo>
                    <a:pt x="137033" y="1853945"/>
                  </a:lnTo>
                  <a:lnTo>
                    <a:pt x="137033" y="2670302"/>
                  </a:lnTo>
                  <a:lnTo>
                    <a:pt x="274065" y="2670302"/>
                  </a:lnTo>
                </a:path>
                <a:path w="274320" h="3301365">
                  <a:moveTo>
                    <a:pt x="0" y="1853945"/>
                  </a:moveTo>
                  <a:lnTo>
                    <a:pt x="137033" y="1853945"/>
                  </a:lnTo>
                  <a:lnTo>
                    <a:pt x="137033" y="2098167"/>
                  </a:lnTo>
                  <a:lnTo>
                    <a:pt x="274065" y="2098167"/>
                  </a:lnTo>
                </a:path>
                <a:path w="274320" h="3301365">
                  <a:moveTo>
                    <a:pt x="0" y="1638427"/>
                  </a:moveTo>
                  <a:lnTo>
                    <a:pt x="137033" y="1638427"/>
                  </a:lnTo>
                  <a:lnTo>
                    <a:pt x="137033" y="1097661"/>
                  </a:lnTo>
                  <a:lnTo>
                    <a:pt x="274065" y="1097661"/>
                  </a:lnTo>
                </a:path>
                <a:path w="274320" h="3301365">
                  <a:moveTo>
                    <a:pt x="0" y="1325626"/>
                  </a:moveTo>
                  <a:lnTo>
                    <a:pt x="137033" y="1325626"/>
                  </a:lnTo>
                  <a:lnTo>
                    <a:pt x="137033" y="0"/>
                  </a:lnTo>
                  <a:lnTo>
                    <a:pt x="274065" y="0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26739" y="2460624"/>
              <a:ext cx="584200" cy="3074670"/>
            </a:xfrm>
            <a:custGeom>
              <a:avLst/>
              <a:gdLst/>
              <a:ahLst/>
              <a:cxnLst/>
              <a:rect l="l" t="t" r="r" b="b"/>
              <a:pathLst>
                <a:path w="584200" h="3074670">
                  <a:moveTo>
                    <a:pt x="584123" y="0"/>
                  </a:moveTo>
                  <a:lnTo>
                    <a:pt x="0" y="0"/>
                  </a:lnTo>
                  <a:lnTo>
                    <a:pt x="0" y="3074289"/>
                  </a:lnTo>
                  <a:lnTo>
                    <a:pt x="584123" y="3074289"/>
                  </a:lnTo>
                  <a:lnTo>
                    <a:pt x="584123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26739" y="2460624"/>
              <a:ext cx="584200" cy="3074670"/>
            </a:xfrm>
            <a:custGeom>
              <a:avLst/>
              <a:gdLst/>
              <a:ahLst/>
              <a:cxnLst/>
              <a:rect l="l" t="t" r="r" b="b"/>
              <a:pathLst>
                <a:path w="584200" h="3074670">
                  <a:moveTo>
                    <a:pt x="0" y="3074289"/>
                  </a:moveTo>
                  <a:lnTo>
                    <a:pt x="584123" y="3074289"/>
                  </a:lnTo>
                  <a:lnTo>
                    <a:pt x="584123" y="0"/>
                  </a:lnTo>
                  <a:lnTo>
                    <a:pt x="0" y="0"/>
                  </a:lnTo>
                  <a:lnTo>
                    <a:pt x="0" y="307428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786504" y="2571931"/>
            <a:ext cx="280035" cy="28562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spc="-10" dirty="0">
                <a:latin typeface="Calibri"/>
                <a:cs typeface="Calibri"/>
              </a:rPr>
              <a:t>Читательская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грамотность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93971" y="1682140"/>
            <a:ext cx="1916430" cy="92329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172085" marR="161925" indent="142875">
              <a:lnSpc>
                <a:spcPts val="1750"/>
              </a:lnSpc>
              <a:spcBef>
                <a:spcPts val="935"/>
              </a:spcBef>
            </a:pPr>
            <a:r>
              <a:rPr sz="1600" spc="-5" dirty="0">
                <a:latin typeface="Calibri"/>
                <a:cs typeface="Calibri"/>
              </a:rPr>
              <a:t>Информация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информационные</a:t>
            </a:r>
            <a:endParaRPr sz="1600">
              <a:latin typeface="Calibri"/>
              <a:cs typeface="Calibri"/>
            </a:endParaRPr>
          </a:p>
          <a:p>
            <a:pPr marL="542290">
              <a:lnSpc>
                <a:spcPts val="1735"/>
              </a:lnSpc>
            </a:pPr>
            <a:r>
              <a:rPr sz="1600" spc="-10" dirty="0">
                <a:latin typeface="Calibri"/>
                <a:cs typeface="Calibri"/>
              </a:rPr>
              <a:t>процессы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93052" y="1851736"/>
            <a:ext cx="4199255" cy="58420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4668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1155"/>
              </a:spcBef>
            </a:pPr>
            <a:r>
              <a:rPr sz="1600" spc="-5" dirty="0">
                <a:latin typeface="Calibri"/>
                <a:cs typeface="Calibri"/>
              </a:rPr>
              <a:t>Задания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обработку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информации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93971" y="2949524"/>
            <a:ext cx="1916430" cy="58420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ts val="1835"/>
              </a:lnSpc>
              <a:spcBef>
                <a:spcPts val="280"/>
              </a:spcBef>
            </a:pPr>
            <a:r>
              <a:rPr sz="1600" spc="-5" dirty="0">
                <a:latin typeface="Calibri"/>
                <a:cs typeface="Calibri"/>
              </a:rPr>
              <a:t>Логические </a:t>
            </a:r>
            <a:r>
              <a:rPr sz="1600" spc="-10" dirty="0">
                <a:latin typeface="Calibri"/>
                <a:cs typeface="Calibri"/>
              </a:rPr>
              <a:t>основы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35"/>
              </a:lnSpc>
            </a:pPr>
            <a:r>
              <a:rPr sz="1600" spc="-10" dirty="0">
                <a:latin typeface="Calibri"/>
                <a:cs typeface="Calibri"/>
              </a:rPr>
              <a:t>компьютера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93052" y="2581859"/>
            <a:ext cx="4251960" cy="58420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4668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1155"/>
              </a:spcBef>
            </a:pPr>
            <a:r>
              <a:rPr sz="1600" spc="-10" dirty="0">
                <a:latin typeface="Calibri"/>
                <a:cs typeface="Calibri"/>
              </a:rPr>
              <a:t>Решение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логических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задач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93052" y="3312121"/>
            <a:ext cx="4206875" cy="58928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0795">
              <a:lnSpc>
                <a:spcPts val="1835"/>
              </a:lnSpc>
              <a:spcBef>
                <a:spcPts val="300"/>
              </a:spcBef>
            </a:pPr>
            <a:r>
              <a:rPr sz="1600" spc="-5" dirty="0">
                <a:latin typeface="Calibri"/>
                <a:cs typeface="Calibri"/>
              </a:rPr>
              <a:t>Задания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умение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строить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умозаключения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endParaRPr sz="1600">
              <a:latin typeface="Calibri"/>
              <a:cs typeface="Calibri"/>
            </a:endParaRPr>
          </a:p>
          <a:p>
            <a:pPr marL="10795">
              <a:lnSpc>
                <a:spcPts val="1835"/>
              </a:lnSpc>
            </a:pPr>
            <a:r>
              <a:rPr sz="1600" spc="-5" dirty="0">
                <a:latin typeface="Calibri"/>
                <a:cs typeface="Calibri"/>
              </a:rPr>
              <a:t>основе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имеющейся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информации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93971" y="4047312"/>
            <a:ext cx="1916430" cy="58420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1160"/>
              </a:spcBef>
            </a:pPr>
            <a:r>
              <a:rPr sz="1600" spc="-5" dirty="0">
                <a:latin typeface="Calibri"/>
                <a:cs typeface="Calibri"/>
              </a:rPr>
              <a:t>Поиск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информации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93052" y="4047312"/>
            <a:ext cx="4224655" cy="58420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10795" marR="289560">
              <a:lnSpc>
                <a:spcPts val="1750"/>
              </a:lnSpc>
              <a:spcBef>
                <a:spcPts val="480"/>
              </a:spcBef>
            </a:pP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Задания</a:t>
            </a:r>
            <a:r>
              <a:rPr sz="16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на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четкие</a:t>
            </a:r>
            <a:r>
              <a:rPr sz="16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формулировки</a:t>
            </a:r>
            <a:r>
              <a:rPr sz="16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запросов</a:t>
            </a:r>
            <a:r>
              <a:rPr sz="16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 </a:t>
            </a:r>
            <a:r>
              <a:rPr sz="1600" spc="-34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поисковых</a:t>
            </a:r>
            <a:r>
              <a:rPr sz="16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системах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93971" y="4847412"/>
            <a:ext cx="1916430" cy="58420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176530">
              <a:lnSpc>
                <a:spcPts val="1835"/>
              </a:lnSpc>
              <a:spcBef>
                <a:spcPts val="285"/>
              </a:spcBef>
            </a:pPr>
            <a:r>
              <a:rPr sz="1600" spc="-10" dirty="0">
                <a:latin typeface="Calibri"/>
                <a:cs typeface="Calibri"/>
              </a:rPr>
              <a:t>Информационное</a:t>
            </a:r>
            <a:endParaRPr sz="1600">
              <a:latin typeface="Calibri"/>
              <a:cs typeface="Calibri"/>
            </a:endParaRPr>
          </a:p>
          <a:p>
            <a:pPr marL="264795">
              <a:lnSpc>
                <a:spcPts val="1835"/>
              </a:lnSpc>
            </a:pPr>
            <a:r>
              <a:rPr sz="1600" spc="-15" dirty="0">
                <a:latin typeface="Calibri"/>
                <a:cs typeface="Calibri"/>
              </a:rPr>
              <a:t>моделирование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93052" y="4777498"/>
            <a:ext cx="4251960" cy="72453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0795">
              <a:lnSpc>
                <a:spcPts val="1835"/>
              </a:lnSpc>
              <a:spcBef>
                <a:spcPts val="835"/>
              </a:spcBef>
            </a:pPr>
            <a:r>
              <a:rPr sz="1600" spc="-5" dirty="0">
                <a:latin typeface="Calibri"/>
                <a:cs typeface="Calibri"/>
              </a:rPr>
              <a:t>Задания на </a:t>
            </a:r>
            <a:r>
              <a:rPr sz="1600" spc="-10" dirty="0">
                <a:latin typeface="Calibri"/>
                <a:cs typeface="Calibri"/>
              </a:rPr>
              <a:t>разработку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информационных</a:t>
            </a:r>
            <a:endParaRPr sz="1600">
              <a:latin typeface="Calibri"/>
              <a:cs typeface="Calibri"/>
            </a:endParaRPr>
          </a:p>
          <a:p>
            <a:pPr marL="10795">
              <a:lnSpc>
                <a:spcPts val="1835"/>
              </a:lnSpc>
            </a:pPr>
            <a:r>
              <a:rPr sz="1600" spc="-20" dirty="0">
                <a:latin typeface="Calibri"/>
                <a:cs typeface="Calibri"/>
              </a:rPr>
              <a:t>моделей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основе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текстовой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информации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93971" y="5729249"/>
            <a:ext cx="1916430" cy="58420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61594" rIns="0" bIns="0" rtlCol="0">
            <a:spAutoFit/>
          </a:bodyPr>
          <a:lstStyle/>
          <a:p>
            <a:pPr marL="397510" marR="35560" indent="-353695">
              <a:lnSpc>
                <a:spcPts val="1750"/>
              </a:lnSpc>
              <a:spcBef>
                <a:spcPts val="484"/>
              </a:spcBef>
            </a:pPr>
            <a:r>
              <a:rPr sz="1600" spc="-10" dirty="0">
                <a:latin typeface="Calibri"/>
                <a:cs typeface="Calibri"/>
              </a:rPr>
              <a:t>Обработка текстовой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информации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93052" y="5647626"/>
            <a:ext cx="4330065" cy="74739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0795" marR="893444" algn="just">
              <a:lnSpc>
                <a:spcPct val="91600"/>
              </a:lnSpc>
              <a:spcBef>
                <a:spcPts val="210"/>
              </a:spcBef>
            </a:pPr>
            <a:r>
              <a:rPr sz="1600" spc="-5" dirty="0">
                <a:latin typeface="Calibri"/>
                <a:cs typeface="Calibri"/>
              </a:rPr>
              <a:t>Задания на </a:t>
            </a:r>
            <a:r>
              <a:rPr sz="1600" spc="-10" dirty="0">
                <a:latin typeface="Calibri"/>
                <a:cs typeface="Calibri"/>
              </a:rPr>
              <a:t>создание текстовых </a:t>
            </a:r>
            <a:r>
              <a:rPr sz="1600" spc="-5" dirty="0">
                <a:latin typeface="Calibri"/>
                <a:cs typeface="Calibri"/>
              </a:rPr>
              <a:t>файлов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различной </a:t>
            </a:r>
            <a:r>
              <a:rPr sz="1600" spc="-5" dirty="0">
                <a:latin typeface="Calibri"/>
                <a:cs typeface="Calibri"/>
              </a:rPr>
              <a:t>структуры, редактирование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документов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marR="5080" algn="ctr">
              <a:lnSpc>
                <a:spcPct val="100000"/>
              </a:lnSpc>
              <a:spcBef>
                <a:spcPts val="100"/>
              </a:spcBef>
              <a:tabLst>
                <a:tab pos="3105150" algn="l"/>
                <a:tab pos="5274310" algn="l"/>
              </a:tabLst>
            </a:pPr>
            <a:r>
              <a:rPr spc="-15" dirty="0"/>
              <a:t>Модель</a:t>
            </a:r>
            <a:r>
              <a:rPr spc="40" dirty="0"/>
              <a:t> </a:t>
            </a:r>
            <a:r>
              <a:rPr spc="-5" dirty="0"/>
              <a:t>формирования</a:t>
            </a:r>
            <a:r>
              <a:rPr spc="65" dirty="0"/>
              <a:t> </a:t>
            </a:r>
            <a:r>
              <a:rPr spc="-20" dirty="0"/>
              <a:t>функциональной</a:t>
            </a:r>
            <a:r>
              <a:rPr spc="40" dirty="0"/>
              <a:t> </a:t>
            </a:r>
            <a:r>
              <a:rPr spc="-10" dirty="0"/>
              <a:t>грамотности </a:t>
            </a:r>
            <a:r>
              <a:rPr spc="-800" dirty="0"/>
              <a:t> </a:t>
            </a:r>
            <a:r>
              <a:rPr spc="-15" dirty="0"/>
              <a:t>обучающихся	</a:t>
            </a:r>
            <a:r>
              <a:rPr spc="-5" dirty="0"/>
              <a:t>на</a:t>
            </a:r>
            <a:r>
              <a:rPr spc="105" dirty="0"/>
              <a:t> </a:t>
            </a:r>
            <a:r>
              <a:rPr spc="-20" dirty="0"/>
              <a:t>уроках	</a:t>
            </a:r>
            <a:r>
              <a:rPr spc="-10" dirty="0"/>
              <a:t>информатики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383020" y="6089319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4">
                <a:moveTo>
                  <a:pt x="0" y="0"/>
                </a:moveTo>
                <a:lnTo>
                  <a:pt x="267207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83020" y="5214365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4">
                <a:moveTo>
                  <a:pt x="0" y="0"/>
                </a:moveTo>
                <a:lnTo>
                  <a:pt x="267207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83020" y="4420361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4">
                <a:moveTo>
                  <a:pt x="0" y="0"/>
                </a:moveTo>
                <a:lnTo>
                  <a:pt x="267207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83020" y="3331083"/>
            <a:ext cx="267335" cy="254635"/>
          </a:xfrm>
          <a:custGeom>
            <a:avLst/>
            <a:gdLst/>
            <a:ahLst/>
            <a:cxnLst/>
            <a:rect l="l" t="t" r="r" b="b"/>
            <a:pathLst>
              <a:path w="267334" h="254635">
                <a:moveTo>
                  <a:pt x="0" y="0"/>
                </a:moveTo>
                <a:lnTo>
                  <a:pt x="133603" y="0"/>
                </a:lnTo>
                <a:lnTo>
                  <a:pt x="133603" y="254634"/>
                </a:lnTo>
                <a:lnTo>
                  <a:pt x="267207" y="254634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83020" y="2966339"/>
            <a:ext cx="267335" cy="256540"/>
          </a:xfrm>
          <a:custGeom>
            <a:avLst/>
            <a:gdLst/>
            <a:ahLst/>
            <a:cxnLst/>
            <a:rect l="l" t="t" r="r" b="b"/>
            <a:pathLst>
              <a:path w="267334" h="256539">
                <a:moveTo>
                  <a:pt x="0" y="256412"/>
                </a:moveTo>
                <a:lnTo>
                  <a:pt x="133603" y="256412"/>
                </a:lnTo>
                <a:lnTo>
                  <a:pt x="133603" y="0"/>
                </a:lnTo>
                <a:lnTo>
                  <a:pt x="267207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83020" y="2139188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4">
                <a:moveTo>
                  <a:pt x="0" y="0"/>
                </a:moveTo>
                <a:lnTo>
                  <a:pt x="267207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3515740" y="2132838"/>
            <a:ext cx="859790" cy="3429000"/>
            <a:chOff x="3515740" y="2132838"/>
            <a:chExt cx="859790" cy="3429000"/>
          </a:xfrm>
        </p:grpSpPr>
        <p:sp>
          <p:nvSpPr>
            <p:cNvPr id="11" name="object 11"/>
            <p:cNvSpPr/>
            <p:nvPr/>
          </p:nvSpPr>
          <p:spPr>
            <a:xfrm>
              <a:off x="4101718" y="2139188"/>
              <a:ext cx="267335" cy="3338195"/>
            </a:xfrm>
            <a:custGeom>
              <a:avLst/>
              <a:gdLst/>
              <a:ahLst/>
              <a:cxnLst/>
              <a:rect l="l" t="t" r="r" b="b"/>
              <a:pathLst>
                <a:path w="267335" h="3338195">
                  <a:moveTo>
                    <a:pt x="0" y="1890903"/>
                  </a:moveTo>
                  <a:lnTo>
                    <a:pt x="133603" y="1890903"/>
                  </a:lnTo>
                  <a:lnTo>
                    <a:pt x="133603" y="3338195"/>
                  </a:lnTo>
                  <a:lnTo>
                    <a:pt x="267207" y="3338195"/>
                  </a:lnTo>
                </a:path>
                <a:path w="267335" h="3338195">
                  <a:moveTo>
                    <a:pt x="0" y="1890903"/>
                  </a:moveTo>
                  <a:lnTo>
                    <a:pt x="133603" y="1890903"/>
                  </a:lnTo>
                  <a:lnTo>
                    <a:pt x="133603" y="2723261"/>
                  </a:lnTo>
                  <a:lnTo>
                    <a:pt x="267207" y="2723261"/>
                  </a:lnTo>
                </a:path>
                <a:path w="267335" h="3338195">
                  <a:moveTo>
                    <a:pt x="0" y="1890903"/>
                  </a:moveTo>
                  <a:lnTo>
                    <a:pt x="133603" y="1890903"/>
                  </a:lnTo>
                  <a:lnTo>
                    <a:pt x="133603" y="2165223"/>
                  </a:lnTo>
                  <a:lnTo>
                    <a:pt x="267207" y="2165223"/>
                  </a:lnTo>
                </a:path>
                <a:path w="267335" h="3338195">
                  <a:moveTo>
                    <a:pt x="0" y="1683258"/>
                  </a:moveTo>
                  <a:lnTo>
                    <a:pt x="133603" y="1683258"/>
                  </a:lnTo>
                  <a:lnTo>
                    <a:pt x="133603" y="1191895"/>
                  </a:lnTo>
                  <a:lnTo>
                    <a:pt x="267207" y="1191895"/>
                  </a:lnTo>
                </a:path>
                <a:path w="267335" h="3338195">
                  <a:moveTo>
                    <a:pt x="0" y="1329054"/>
                  </a:moveTo>
                  <a:lnTo>
                    <a:pt x="133603" y="1329054"/>
                  </a:lnTo>
                  <a:lnTo>
                    <a:pt x="133603" y="0"/>
                  </a:lnTo>
                  <a:lnTo>
                    <a:pt x="267207" y="0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2090" y="2504821"/>
              <a:ext cx="579755" cy="3050540"/>
            </a:xfrm>
            <a:custGeom>
              <a:avLst/>
              <a:gdLst/>
              <a:ahLst/>
              <a:cxnLst/>
              <a:rect l="l" t="t" r="r" b="b"/>
              <a:pathLst>
                <a:path w="579754" h="3050540">
                  <a:moveTo>
                    <a:pt x="579602" y="0"/>
                  </a:moveTo>
                  <a:lnTo>
                    <a:pt x="0" y="0"/>
                  </a:lnTo>
                  <a:lnTo>
                    <a:pt x="0" y="3050540"/>
                  </a:lnTo>
                  <a:lnTo>
                    <a:pt x="579602" y="3050540"/>
                  </a:lnTo>
                  <a:lnTo>
                    <a:pt x="579602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22090" y="2504821"/>
              <a:ext cx="579755" cy="3050540"/>
            </a:xfrm>
            <a:custGeom>
              <a:avLst/>
              <a:gdLst/>
              <a:ahLst/>
              <a:cxnLst/>
              <a:rect l="l" t="t" r="r" b="b"/>
              <a:pathLst>
                <a:path w="579754" h="3050540">
                  <a:moveTo>
                    <a:pt x="0" y="3050540"/>
                  </a:moveTo>
                  <a:lnTo>
                    <a:pt x="579602" y="3050540"/>
                  </a:lnTo>
                  <a:lnTo>
                    <a:pt x="579602" y="0"/>
                  </a:lnTo>
                  <a:lnTo>
                    <a:pt x="0" y="0"/>
                  </a:lnTo>
                  <a:lnTo>
                    <a:pt x="0" y="30505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539997" y="3118080"/>
            <a:ext cx="560705" cy="18275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905"/>
              </a:lnSpc>
            </a:pPr>
            <a:r>
              <a:rPr sz="2000" spc="-5" dirty="0">
                <a:latin typeface="Calibri"/>
                <a:cs typeface="Calibri"/>
              </a:rPr>
              <a:t>Математическая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305"/>
              </a:lnSpc>
            </a:pPr>
            <a:r>
              <a:rPr sz="2000" spc="-5" dirty="0">
                <a:latin typeface="Calibri"/>
                <a:cs typeface="Calibri"/>
              </a:rPr>
              <a:t>грамотность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81829" y="1681149"/>
            <a:ext cx="1901189" cy="91630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L="164465" marR="154940" indent="142875">
              <a:lnSpc>
                <a:spcPts val="1750"/>
              </a:lnSpc>
              <a:spcBef>
                <a:spcPts val="905"/>
              </a:spcBef>
            </a:pPr>
            <a:r>
              <a:rPr sz="1600" spc="-5" dirty="0">
                <a:latin typeface="Calibri"/>
                <a:cs typeface="Calibri"/>
              </a:rPr>
              <a:t>Информация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информационные</a:t>
            </a:r>
            <a:endParaRPr sz="1600">
              <a:latin typeface="Calibri"/>
              <a:cs typeface="Calibri"/>
            </a:endParaRPr>
          </a:p>
          <a:p>
            <a:pPr marL="534670">
              <a:lnSpc>
                <a:spcPts val="1739"/>
              </a:lnSpc>
            </a:pPr>
            <a:r>
              <a:rPr sz="1600" spc="-10" dirty="0">
                <a:latin typeface="Calibri"/>
                <a:cs typeface="Calibri"/>
              </a:rPr>
              <a:t>процессы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63257" y="1746707"/>
            <a:ext cx="4623435" cy="78549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10795" marR="169545">
              <a:lnSpc>
                <a:spcPts val="1750"/>
              </a:lnSpc>
              <a:spcBef>
                <a:spcPts val="385"/>
              </a:spcBef>
            </a:pP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Задания</a:t>
            </a:r>
            <a:r>
              <a:rPr sz="16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на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вычисление</a:t>
            </a:r>
            <a:r>
              <a:rPr sz="16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информационного</a:t>
            </a:r>
            <a:r>
              <a:rPr sz="16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объема </a:t>
            </a:r>
            <a:r>
              <a:rPr sz="1600" spc="-34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текстов,</a:t>
            </a:r>
            <a:r>
              <a:rPr sz="16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изображений,</a:t>
            </a:r>
            <a:r>
              <a:rPr sz="16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фильмов</a:t>
            </a:r>
            <a:r>
              <a:rPr sz="1600" u="heavy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и</a:t>
            </a:r>
            <a:r>
              <a:rPr sz="16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др.</a:t>
            </a:r>
            <a:endParaRPr sz="1600">
              <a:latin typeface="Calibri"/>
              <a:cs typeface="Calibri"/>
            </a:endParaRPr>
          </a:p>
          <a:p>
            <a:pPr marL="10795">
              <a:lnSpc>
                <a:spcPts val="1739"/>
              </a:lnSpc>
            </a:pP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информационных</a:t>
            </a:r>
            <a:r>
              <a:rPr sz="1600" u="heavy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объектов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81829" y="2831553"/>
            <a:ext cx="1901189" cy="99949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56515" marR="48895" algn="ctr">
              <a:lnSpc>
                <a:spcPct val="91500"/>
              </a:lnSpc>
              <a:spcBef>
                <a:spcPts val="320"/>
              </a:spcBef>
            </a:pPr>
            <a:r>
              <a:rPr sz="1600" spc="-10" dirty="0">
                <a:latin typeface="Calibri"/>
                <a:cs typeface="Calibri"/>
              </a:rPr>
              <a:t>Обработка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числовой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информации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(в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электронных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таблицах)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63257" y="2676550"/>
            <a:ext cx="4623435" cy="57975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0795" marR="238760">
              <a:lnSpc>
                <a:spcPts val="1750"/>
              </a:lnSpc>
              <a:spcBef>
                <a:spcPts val="459"/>
              </a:spcBef>
            </a:pPr>
            <a:r>
              <a:rPr sz="1600" spc="-5" dirty="0">
                <a:latin typeface="Calibri"/>
                <a:cs typeface="Calibri"/>
              </a:rPr>
              <a:t>Задания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обработку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числовых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данных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большого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объема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63257" y="3400996"/>
            <a:ext cx="4587875" cy="58483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1160"/>
              </a:spcBef>
            </a:pPr>
            <a:r>
              <a:rPr sz="1600" spc="-5" dirty="0">
                <a:latin typeface="Calibri"/>
                <a:cs typeface="Calibri"/>
              </a:rPr>
              <a:t>Задания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умение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строить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диаграммы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графики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81829" y="4130573"/>
            <a:ext cx="1901189" cy="57975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53670">
              <a:lnSpc>
                <a:spcPts val="1835"/>
              </a:lnSpc>
              <a:spcBef>
                <a:spcPts val="265"/>
              </a:spcBef>
            </a:pPr>
            <a:r>
              <a:rPr sz="1600" spc="-10" dirty="0">
                <a:latin typeface="Calibri"/>
                <a:cs typeface="Calibri"/>
              </a:rPr>
              <a:t>Алгоритмизация </a:t>
            </a:r>
            <a:r>
              <a:rPr sz="1600" spc="-5" dirty="0">
                <a:latin typeface="Calibri"/>
                <a:cs typeface="Calibri"/>
              </a:rPr>
              <a:t>и</a:t>
            </a:r>
            <a:endParaRPr sz="1600">
              <a:latin typeface="Calibri"/>
              <a:cs typeface="Calibri"/>
            </a:endParaRPr>
          </a:p>
          <a:p>
            <a:pPr marL="99060">
              <a:lnSpc>
                <a:spcPts val="1835"/>
              </a:lnSpc>
            </a:pPr>
            <a:r>
              <a:rPr sz="1600" spc="-5" dirty="0">
                <a:latin typeface="Calibri"/>
                <a:cs typeface="Calibri"/>
              </a:rPr>
              <a:t>программирование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63257" y="4130573"/>
            <a:ext cx="4519930" cy="57975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0795">
              <a:lnSpc>
                <a:spcPts val="1835"/>
              </a:lnSpc>
              <a:spcBef>
                <a:spcPts val="265"/>
              </a:spcBef>
            </a:pPr>
            <a:r>
              <a:rPr sz="1600" spc="-5" dirty="0">
                <a:latin typeface="Calibri"/>
                <a:cs typeface="Calibri"/>
              </a:rPr>
              <a:t>Разработка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программ,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автоматизирующих</a:t>
            </a:r>
            <a:endParaRPr sz="1600">
              <a:latin typeface="Calibri"/>
              <a:cs typeface="Calibri"/>
            </a:endParaRPr>
          </a:p>
          <a:p>
            <a:pPr marL="10795">
              <a:lnSpc>
                <a:spcPts val="1835"/>
              </a:lnSpc>
            </a:pPr>
            <a:r>
              <a:rPr sz="1600" spc="-10" dirty="0">
                <a:latin typeface="Calibri"/>
                <a:cs typeface="Calibri"/>
              </a:rPr>
              <a:t>математические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вычисления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81829" y="4924577"/>
            <a:ext cx="1901189" cy="57975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257175" marR="161290" indent="-88900">
              <a:lnSpc>
                <a:spcPts val="1750"/>
              </a:lnSpc>
              <a:spcBef>
                <a:spcPts val="465"/>
              </a:spcBef>
            </a:pP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-15" dirty="0">
                <a:latin typeface="Calibri"/>
                <a:cs typeface="Calibri"/>
              </a:rPr>
              <a:t>н</a:t>
            </a:r>
            <a:r>
              <a:rPr sz="1600" spc="-5" dirty="0">
                <a:latin typeface="Calibri"/>
                <a:cs typeface="Calibri"/>
              </a:rPr>
              <a:t>формацион</a:t>
            </a:r>
            <a:r>
              <a:rPr sz="1600" spc="-10" dirty="0">
                <a:latin typeface="Calibri"/>
                <a:cs typeface="Calibri"/>
              </a:rPr>
              <a:t>ное  </a:t>
            </a:r>
            <a:r>
              <a:rPr sz="1600" spc="-15" dirty="0">
                <a:latin typeface="Calibri"/>
                <a:cs typeface="Calibri"/>
              </a:rPr>
              <a:t>моделирование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63257" y="4855095"/>
            <a:ext cx="4560570" cy="71882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0795" marR="15240">
              <a:lnSpc>
                <a:spcPct val="91600"/>
              </a:lnSpc>
              <a:spcBef>
                <a:spcPts val="95"/>
              </a:spcBef>
            </a:pPr>
            <a:r>
              <a:rPr sz="16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Умение</a:t>
            </a:r>
            <a:r>
              <a:rPr sz="16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выполнить</a:t>
            </a:r>
            <a:r>
              <a:rPr sz="16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расчеты</a:t>
            </a:r>
            <a:r>
              <a:rPr sz="16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для</a:t>
            </a:r>
            <a:r>
              <a:rPr sz="16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бытовой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проблемы, </a:t>
            </a:r>
            <a:r>
              <a:rPr sz="1600" spc="-34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предварительно</a:t>
            </a:r>
            <a:r>
              <a:rPr sz="16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составив</a:t>
            </a:r>
            <a:r>
              <a:rPr sz="16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ее</a:t>
            </a:r>
            <a:r>
              <a:rPr sz="16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математическую </a:t>
            </a:r>
            <a:r>
              <a:rPr sz="1600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модель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81829" y="5799518"/>
            <a:ext cx="1901189" cy="57975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4541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1145"/>
              </a:spcBef>
            </a:pPr>
            <a:r>
              <a:rPr sz="1600" spc="-10" dirty="0">
                <a:latin typeface="Calibri"/>
                <a:cs typeface="Calibri"/>
              </a:rPr>
              <a:t>Системы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счисления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63257" y="5718530"/>
            <a:ext cx="4652010" cy="76517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L="10795">
              <a:lnSpc>
                <a:spcPts val="1835"/>
              </a:lnSpc>
              <a:spcBef>
                <a:spcPts val="905"/>
              </a:spcBef>
            </a:pPr>
            <a:r>
              <a:rPr sz="1600" spc="-5" dirty="0">
                <a:latin typeface="Calibri"/>
                <a:cs typeface="Calibri"/>
              </a:rPr>
              <a:t>Задания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обработку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числовой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информации,</a:t>
            </a:r>
            <a:endParaRPr sz="1600">
              <a:latin typeface="Calibri"/>
              <a:cs typeface="Calibri"/>
            </a:endParaRPr>
          </a:p>
          <a:p>
            <a:pPr marL="10795">
              <a:lnSpc>
                <a:spcPts val="1835"/>
              </a:lnSpc>
            </a:pPr>
            <a:r>
              <a:rPr sz="1600" spc="-10" dirty="0">
                <a:latin typeface="Calibri"/>
                <a:cs typeface="Calibri"/>
              </a:rPr>
              <a:t>отработка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умений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устного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счета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marR="5080">
              <a:lnSpc>
                <a:spcPct val="100000"/>
              </a:lnSpc>
              <a:spcBef>
                <a:spcPts val="100"/>
              </a:spcBef>
              <a:tabLst>
                <a:tab pos="3105150" algn="l"/>
                <a:tab pos="5274310" algn="l"/>
              </a:tabLst>
            </a:pPr>
            <a:r>
              <a:rPr spc="-15" dirty="0"/>
              <a:t>Модель</a:t>
            </a:r>
            <a:r>
              <a:rPr spc="40" dirty="0"/>
              <a:t> </a:t>
            </a:r>
            <a:r>
              <a:rPr spc="-5" dirty="0"/>
              <a:t>формирования</a:t>
            </a:r>
            <a:r>
              <a:rPr spc="65" dirty="0"/>
              <a:t> </a:t>
            </a:r>
            <a:r>
              <a:rPr spc="-20" dirty="0"/>
              <a:t>функциональной</a:t>
            </a:r>
            <a:r>
              <a:rPr spc="40" dirty="0"/>
              <a:t> </a:t>
            </a:r>
            <a:r>
              <a:rPr spc="-10" dirty="0"/>
              <a:t>грамотности </a:t>
            </a:r>
            <a:r>
              <a:rPr spc="-800" dirty="0"/>
              <a:t> </a:t>
            </a:r>
            <a:r>
              <a:rPr spc="-15" dirty="0"/>
              <a:t>обучающихся	</a:t>
            </a:r>
            <a:r>
              <a:rPr spc="-5" dirty="0"/>
              <a:t>на</a:t>
            </a:r>
            <a:r>
              <a:rPr spc="105" dirty="0"/>
              <a:t> </a:t>
            </a:r>
            <a:r>
              <a:rPr spc="-20" dirty="0"/>
              <a:t>уроках	</a:t>
            </a:r>
            <a:r>
              <a:rPr spc="-10" dirty="0"/>
              <a:t>информатики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473444" y="4426203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9084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73444" y="3359150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9084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3127629" y="1965451"/>
            <a:ext cx="988694" cy="3573779"/>
            <a:chOff x="3127629" y="1965451"/>
            <a:chExt cx="988694" cy="3573779"/>
          </a:xfrm>
        </p:grpSpPr>
        <p:sp>
          <p:nvSpPr>
            <p:cNvPr id="7" name="object 7"/>
            <p:cNvSpPr/>
            <p:nvPr/>
          </p:nvSpPr>
          <p:spPr>
            <a:xfrm>
              <a:off x="3810508" y="2253233"/>
              <a:ext cx="299720" cy="2642235"/>
            </a:xfrm>
            <a:custGeom>
              <a:avLst/>
              <a:gdLst/>
              <a:ahLst/>
              <a:cxnLst/>
              <a:rect l="l" t="t" r="r" b="b"/>
              <a:pathLst>
                <a:path w="299720" h="2642235">
                  <a:moveTo>
                    <a:pt x="0" y="1498980"/>
                  </a:moveTo>
                  <a:lnTo>
                    <a:pt x="149605" y="1498980"/>
                  </a:lnTo>
                  <a:lnTo>
                    <a:pt x="149605" y="2641727"/>
                  </a:lnTo>
                  <a:lnTo>
                    <a:pt x="299212" y="2641727"/>
                  </a:lnTo>
                </a:path>
                <a:path w="299720" h="2642235">
                  <a:moveTo>
                    <a:pt x="0" y="1498980"/>
                  </a:moveTo>
                  <a:lnTo>
                    <a:pt x="149605" y="1498980"/>
                  </a:lnTo>
                  <a:lnTo>
                    <a:pt x="149605" y="1953259"/>
                  </a:lnTo>
                  <a:lnTo>
                    <a:pt x="299212" y="1953259"/>
                  </a:lnTo>
                </a:path>
                <a:path w="299720" h="2642235">
                  <a:moveTo>
                    <a:pt x="0" y="1370838"/>
                  </a:moveTo>
                  <a:lnTo>
                    <a:pt x="149605" y="1370838"/>
                  </a:lnTo>
                  <a:lnTo>
                    <a:pt x="149605" y="1105915"/>
                  </a:lnTo>
                  <a:lnTo>
                    <a:pt x="299212" y="1105915"/>
                  </a:lnTo>
                </a:path>
                <a:path w="299720" h="2642235">
                  <a:moveTo>
                    <a:pt x="0" y="1010412"/>
                  </a:moveTo>
                  <a:lnTo>
                    <a:pt x="149605" y="1010412"/>
                  </a:lnTo>
                  <a:lnTo>
                    <a:pt x="149605" y="0"/>
                  </a:lnTo>
                  <a:lnTo>
                    <a:pt x="299212" y="0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33979" y="1971801"/>
              <a:ext cx="676910" cy="3561079"/>
            </a:xfrm>
            <a:custGeom>
              <a:avLst/>
              <a:gdLst/>
              <a:ahLst/>
              <a:cxnLst/>
              <a:rect l="l" t="t" r="r" b="b"/>
              <a:pathLst>
                <a:path w="676910" h="3561079">
                  <a:moveTo>
                    <a:pt x="676541" y="0"/>
                  </a:moveTo>
                  <a:lnTo>
                    <a:pt x="0" y="0"/>
                  </a:lnTo>
                  <a:lnTo>
                    <a:pt x="0" y="3560699"/>
                  </a:lnTo>
                  <a:lnTo>
                    <a:pt x="676541" y="3560699"/>
                  </a:lnTo>
                  <a:lnTo>
                    <a:pt x="676541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33979" y="1971801"/>
              <a:ext cx="676910" cy="3561079"/>
            </a:xfrm>
            <a:custGeom>
              <a:avLst/>
              <a:gdLst/>
              <a:ahLst/>
              <a:cxnLst/>
              <a:rect l="l" t="t" r="r" b="b"/>
              <a:pathLst>
                <a:path w="676910" h="3561079">
                  <a:moveTo>
                    <a:pt x="0" y="3560699"/>
                  </a:moveTo>
                  <a:lnTo>
                    <a:pt x="676541" y="3560699"/>
                  </a:lnTo>
                  <a:lnTo>
                    <a:pt x="676541" y="0"/>
                  </a:lnTo>
                  <a:lnTo>
                    <a:pt x="0" y="0"/>
                  </a:lnTo>
                  <a:lnTo>
                    <a:pt x="0" y="356069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248022" y="1712214"/>
            <a:ext cx="2524760" cy="1082040"/>
            <a:chOff x="4248022" y="1712214"/>
            <a:chExt cx="2524760" cy="1082040"/>
          </a:xfrm>
        </p:grpSpPr>
        <p:sp>
          <p:nvSpPr>
            <p:cNvPr id="11" name="object 11"/>
            <p:cNvSpPr/>
            <p:nvPr/>
          </p:nvSpPr>
          <p:spPr>
            <a:xfrm>
              <a:off x="6473443" y="2253234"/>
              <a:ext cx="299085" cy="0"/>
            </a:xfrm>
            <a:custGeom>
              <a:avLst/>
              <a:gdLst/>
              <a:ahLst/>
              <a:cxnLst/>
              <a:rect l="l" t="t" r="r" b="b"/>
              <a:pathLst>
                <a:path w="299084">
                  <a:moveTo>
                    <a:pt x="0" y="0"/>
                  </a:moveTo>
                  <a:lnTo>
                    <a:pt x="299084" y="0"/>
                  </a:lnTo>
                </a:path>
              </a:pathLst>
            </a:custGeom>
            <a:ln w="12700">
              <a:solidFill>
                <a:srgbClr val="528B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254372" y="1718564"/>
              <a:ext cx="2219325" cy="1069340"/>
            </a:xfrm>
            <a:custGeom>
              <a:avLst/>
              <a:gdLst/>
              <a:ahLst/>
              <a:cxnLst/>
              <a:rect l="l" t="t" r="r" b="b"/>
              <a:pathLst>
                <a:path w="2219325" h="1069339">
                  <a:moveTo>
                    <a:pt x="2219071" y="0"/>
                  </a:moveTo>
                  <a:lnTo>
                    <a:pt x="0" y="0"/>
                  </a:lnTo>
                  <a:lnTo>
                    <a:pt x="0" y="1069339"/>
                  </a:lnTo>
                  <a:lnTo>
                    <a:pt x="2219071" y="1069339"/>
                  </a:lnTo>
                  <a:lnTo>
                    <a:pt x="2219071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254372" y="1718564"/>
              <a:ext cx="2219325" cy="1069340"/>
            </a:xfrm>
            <a:custGeom>
              <a:avLst/>
              <a:gdLst/>
              <a:ahLst/>
              <a:cxnLst/>
              <a:rect l="l" t="t" r="r" b="b"/>
              <a:pathLst>
                <a:path w="2219325" h="1069339">
                  <a:moveTo>
                    <a:pt x="0" y="1069339"/>
                  </a:moveTo>
                  <a:lnTo>
                    <a:pt x="2219071" y="1069339"/>
                  </a:lnTo>
                  <a:lnTo>
                    <a:pt x="2219071" y="0"/>
                  </a:lnTo>
                  <a:lnTo>
                    <a:pt x="0" y="0"/>
                  </a:lnTo>
                  <a:lnTo>
                    <a:pt x="0" y="106933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248022" y="5102872"/>
            <a:ext cx="2524760" cy="689610"/>
            <a:chOff x="4248022" y="5102872"/>
            <a:chExt cx="2524760" cy="689610"/>
          </a:xfrm>
        </p:grpSpPr>
        <p:sp>
          <p:nvSpPr>
            <p:cNvPr id="15" name="object 15"/>
            <p:cNvSpPr/>
            <p:nvPr/>
          </p:nvSpPr>
          <p:spPr>
            <a:xfrm>
              <a:off x="6473443" y="5447537"/>
              <a:ext cx="299085" cy="0"/>
            </a:xfrm>
            <a:custGeom>
              <a:avLst/>
              <a:gdLst/>
              <a:ahLst/>
              <a:cxnLst/>
              <a:rect l="l" t="t" r="r" b="b"/>
              <a:pathLst>
                <a:path w="299084">
                  <a:moveTo>
                    <a:pt x="0" y="0"/>
                  </a:moveTo>
                  <a:lnTo>
                    <a:pt x="299084" y="0"/>
                  </a:lnTo>
                </a:path>
              </a:pathLst>
            </a:custGeom>
            <a:ln w="12700">
              <a:solidFill>
                <a:srgbClr val="528B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54372" y="5109222"/>
              <a:ext cx="2219325" cy="676910"/>
            </a:xfrm>
            <a:custGeom>
              <a:avLst/>
              <a:gdLst/>
              <a:ahLst/>
              <a:cxnLst/>
              <a:rect l="l" t="t" r="r" b="b"/>
              <a:pathLst>
                <a:path w="2219325" h="676910">
                  <a:moveTo>
                    <a:pt x="2219071" y="0"/>
                  </a:moveTo>
                  <a:lnTo>
                    <a:pt x="0" y="0"/>
                  </a:lnTo>
                  <a:lnTo>
                    <a:pt x="0" y="676541"/>
                  </a:lnTo>
                  <a:lnTo>
                    <a:pt x="2219071" y="676541"/>
                  </a:lnTo>
                  <a:lnTo>
                    <a:pt x="2219071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54372" y="5109222"/>
              <a:ext cx="2219325" cy="676910"/>
            </a:xfrm>
            <a:custGeom>
              <a:avLst/>
              <a:gdLst/>
              <a:ahLst/>
              <a:cxnLst/>
              <a:rect l="l" t="t" r="r" b="b"/>
              <a:pathLst>
                <a:path w="2219325" h="676910">
                  <a:moveTo>
                    <a:pt x="0" y="676541"/>
                  </a:moveTo>
                  <a:lnTo>
                    <a:pt x="2219071" y="676541"/>
                  </a:lnTo>
                  <a:lnTo>
                    <a:pt x="2219071" y="0"/>
                  </a:lnTo>
                  <a:lnTo>
                    <a:pt x="0" y="0"/>
                  </a:lnTo>
                  <a:lnTo>
                    <a:pt x="0" y="676541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200400" y="2609472"/>
            <a:ext cx="560705" cy="22860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905"/>
              </a:lnSpc>
            </a:pPr>
            <a:r>
              <a:rPr sz="2000" spc="-5" dirty="0">
                <a:latin typeface="Calibri"/>
                <a:cs typeface="Calibri"/>
              </a:rPr>
              <a:t>Естественно-научная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305"/>
              </a:lnSpc>
            </a:pPr>
            <a:r>
              <a:rPr sz="2000" spc="-5" dirty="0">
                <a:latin typeface="Calibri"/>
                <a:cs typeface="Calibri"/>
              </a:rPr>
              <a:t>грамотность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36160" y="2095880"/>
            <a:ext cx="205676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Компьютерная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графика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910831" y="1788795"/>
            <a:ext cx="4876800" cy="929005"/>
            <a:chOff x="6910831" y="1788795"/>
            <a:chExt cx="4876800" cy="929005"/>
          </a:xfrm>
        </p:grpSpPr>
        <p:sp>
          <p:nvSpPr>
            <p:cNvPr id="21" name="object 21"/>
            <p:cNvSpPr/>
            <p:nvPr/>
          </p:nvSpPr>
          <p:spPr>
            <a:xfrm>
              <a:off x="6917181" y="1795145"/>
              <a:ext cx="4864100" cy="916305"/>
            </a:xfrm>
            <a:custGeom>
              <a:avLst/>
              <a:gdLst/>
              <a:ahLst/>
              <a:cxnLst/>
              <a:rect l="l" t="t" r="r" b="b"/>
              <a:pathLst>
                <a:path w="4864100" h="916305">
                  <a:moveTo>
                    <a:pt x="4863591" y="0"/>
                  </a:moveTo>
                  <a:lnTo>
                    <a:pt x="0" y="0"/>
                  </a:lnTo>
                  <a:lnTo>
                    <a:pt x="0" y="916177"/>
                  </a:lnTo>
                  <a:lnTo>
                    <a:pt x="4863591" y="916177"/>
                  </a:lnTo>
                  <a:lnTo>
                    <a:pt x="4863591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17181" y="1795145"/>
              <a:ext cx="4864100" cy="916305"/>
            </a:xfrm>
            <a:custGeom>
              <a:avLst/>
              <a:gdLst/>
              <a:ahLst/>
              <a:cxnLst/>
              <a:rect l="l" t="t" r="r" b="b"/>
              <a:pathLst>
                <a:path w="4864100" h="916305">
                  <a:moveTo>
                    <a:pt x="0" y="916177"/>
                  </a:moveTo>
                  <a:lnTo>
                    <a:pt x="4863591" y="916177"/>
                  </a:lnTo>
                  <a:lnTo>
                    <a:pt x="4863591" y="0"/>
                  </a:lnTo>
                  <a:lnTo>
                    <a:pt x="0" y="0"/>
                  </a:lnTo>
                  <a:lnTo>
                    <a:pt x="0" y="91617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915404" y="1984374"/>
            <a:ext cx="44659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Создание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графических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объектов, иллюстрирующих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15404" y="2206879"/>
            <a:ext cx="3556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различные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естественнонаучные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явления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54372" y="3020809"/>
            <a:ext cx="2219325" cy="67691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513080">
              <a:lnSpc>
                <a:spcPct val="100000"/>
              </a:lnSpc>
            </a:pPr>
            <a:r>
              <a:rPr sz="1600" spc="-20" dirty="0">
                <a:latin typeface="Calibri"/>
                <a:cs typeface="Calibri"/>
              </a:rPr>
              <a:t>Мультимедиа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910831" y="2874162"/>
            <a:ext cx="4937125" cy="970280"/>
            <a:chOff x="6910831" y="2874162"/>
            <a:chExt cx="4937125" cy="970280"/>
          </a:xfrm>
        </p:grpSpPr>
        <p:sp>
          <p:nvSpPr>
            <p:cNvPr id="27" name="object 27"/>
            <p:cNvSpPr/>
            <p:nvPr/>
          </p:nvSpPr>
          <p:spPr>
            <a:xfrm>
              <a:off x="6917181" y="2880512"/>
              <a:ext cx="4924425" cy="957580"/>
            </a:xfrm>
            <a:custGeom>
              <a:avLst/>
              <a:gdLst/>
              <a:ahLst/>
              <a:cxnLst/>
              <a:rect l="l" t="t" r="r" b="b"/>
              <a:pathLst>
                <a:path w="4924425" h="957579">
                  <a:moveTo>
                    <a:pt x="4924298" y="0"/>
                  </a:moveTo>
                  <a:lnTo>
                    <a:pt x="0" y="0"/>
                  </a:lnTo>
                  <a:lnTo>
                    <a:pt x="0" y="957173"/>
                  </a:lnTo>
                  <a:lnTo>
                    <a:pt x="4924298" y="957173"/>
                  </a:lnTo>
                  <a:lnTo>
                    <a:pt x="492429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17181" y="2880512"/>
              <a:ext cx="4924425" cy="957580"/>
            </a:xfrm>
            <a:custGeom>
              <a:avLst/>
              <a:gdLst/>
              <a:ahLst/>
              <a:cxnLst/>
              <a:rect l="l" t="t" r="r" b="b"/>
              <a:pathLst>
                <a:path w="4924425" h="957579">
                  <a:moveTo>
                    <a:pt x="0" y="957173"/>
                  </a:moveTo>
                  <a:lnTo>
                    <a:pt x="4924298" y="957173"/>
                  </a:lnTo>
                  <a:lnTo>
                    <a:pt x="4924298" y="0"/>
                  </a:lnTo>
                  <a:lnTo>
                    <a:pt x="0" y="0"/>
                  </a:lnTo>
                  <a:lnTo>
                    <a:pt x="0" y="95717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915404" y="2978911"/>
            <a:ext cx="4010025" cy="7156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 algn="just">
              <a:lnSpc>
                <a:spcPct val="91600"/>
              </a:lnSpc>
              <a:spcBef>
                <a:spcPts val="254"/>
              </a:spcBef>
            </a:pP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Создание </a:t>
            </a:r>
            <a:r>
              <a:rPr sz="16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мультимедийных</a:t>
            </a:r>
            <a:r>
              <a:rPr sz="16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объектов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(сайты, </a:t>
            </a:r>
            <a:r>
              <a:rPr sz="16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презентации, видеоклипы), иллюстрирующих </a:t>
            </a:r>
            <a:r>
              <a:rPr sz="1600" spc="-35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различные</a:t>
            </a:r>
            <a:r>
              <a:rPr sz="16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естественнонаучные</a:t>
            </a:r>
            <a:r>
              <a:rPr sz="1600" u="heavy" spc="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явления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54372" y="4087863"/>
            <a:ext cx="2219325" cy="67691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415925" marR="319405" indent="-86995">
              <a:lnSpc>
                <a:spcPts val="1750"/>
              </a:lnSpc>
              <a:spcBef>
                <a:spcPts val="844"/>
              </a:spcBef>
            </a:pP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-15" dirty="0">
                <a:latin typeface="Calibri"/>
                <a:cs typeface="Calibri"/>
              </a:rPr>
              <a:t>н</a:t>
            </a:r>
            <a:r>
              <a:rPr sz="1600" spc="-5" dirty="0">
                <a:latin typeface="Calibri"/>
                <a:cs typeface="Calibri"/>
              </a:rPr>
              <a:t>формацион</a:t>
            </a:r>
            <a:r>
              <a:rPr sz="1600" spc="-10" dirty="0">
                <a:latin typeface="Calibri"/>
                <a:cs typeface="Calibri"/>
              </a:rPr>
              <a:t>ное  </a:t>
            </a:r>
            <a:r>
              <a:rPr sz="1600" spc="-15" dirty="0">
                <a:latin typeface="Calibri"/>
                <a:cs typeface="Calibri"/>
              </a:rPr>
              <a:t>моделирование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910831" y="4000487"/>
            <a:ext cx="4937125" cy="851535"/>
            <a:chOff x="6910831" y="4000487"/>
            <a:chExt cx="4937125" cy="851535"/>
          </a:xfrm>
        </p:grpSpPr>
        <p:sp>
          <p:nvSpPr>
            <p:cNvPr id="32" name="object 32"/>
            <p:cNvSpPr/>
            <p:nvPr/>
          </p:nvSpPr>
          <p:spPr>
            <a:xfrm>
              <a:off x="6917181" y="4006837"/>
              <a:ext cx="4924425" cy="838835"/>
            </a:xfrm>
            <a:custGeom>
              <a:avLst/>
              <a:gdLst/>
              <a:ahLst/>
              <a:cxnLst/>
              <a:rect l="l" t="t" r="r" b="b"/>
              <a:pathLst>
                <a:path w="4924425" h="838835">
                  <a:moveTo>
                    <a:pt x="4924298" y="0"/>
                  </a:moveTo>
                  <a:lnTo>
                    <a:pt x="0" y="0"/>
                  </a:lnTo>
                  <a:lnTo>
                    <a:pt x="0" y="838720"/>
                  </a:lnTo>
                  <a:lnTo>
                    <a:pt x="4924298" y="838720"/>
                  </a:lnTo>
                  <a:lnTo>
                    <a:pt x="492429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917181" y="4006837"/>
              <a:ext cx="4924425" cy="838835"/>
            </a:xfrm>
            <a:custGeom>
              <a:avLst/>
              <a:gdLst/>
              <a:ahLst/>
              <a:cxnLst/>
              <a:rect l="l" t="t" r="r" b="b"/>
              <a:pathLst>
                <a:path w="4924425" h="838835">
                  <a:moveTo>
                    <a:pt x="0" y="838720"/>
                  </a:moveTo>
                  <a:lnTo>
                    <a:pt x="4924298" y="838720"/>
                  </a:lnTo>
                  <a:lnTo>
                    <a:pt x="4924298" y="0"/>
                  </a:lnTo>
                  <a:lnTo>
                    <a:pt x="0" y="0"/>
                  </a:lnTo>
                  <a:lnTo>
                    <a:pt x="0" y="838720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6915404" y="4157853"/>
            <a:ext cx="485330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1750"/>
              </a:lnSpc>
              <a:spcBef>
                <a:spcPts val="295"/>
              </a:spcBef>
            </a:pPr>
            <a:r>
              <a:rPr sz="1600" spc="-10" dirty="0">
                <a:latin typeface="Calibri"/>
                <a:cs typeface="Calibri"/>
              </a:rPr>
              <a:t>Создание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моделей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различных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типов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 </a:t>
            </a:r>
            <a:r>
              <a:rPr sz="1600" spc="-10" dirty="0">
                <a:latin typeface="Calibri"/>
                <a:cs typeface="Calibri"/>
              </a:rPr>
              <a:t>основе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научных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данных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36745" y="5179314"/>
            <a:ext cx="1853564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365760" marR="5080" indent="-353695">
              <a:lnSpc>
                <a:spcPts val="1750"/>
              </a:lnSpc>
              <a:spcBef>
                <a:spcPts val="295"/>
              </a:spcBef>
            </a:pPr>
            <a:r>
              <a:rPr sz="1600" spc="-10" dirty="0">
                <a:latin typeface="Calibri"/>
                <a:cs typeface="Calibri"/>
              </a:rPr>
              <a:t>Обработка текстовой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информации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910831" y="5008333"/>
            <a:ext cx="5027930" cy="878840"/>
            <a:chOff x="6910831" y="5008333"/>
            <a:chExt cx="5027930" cy="878840"/>
          </a:xfrm>
        </p:grpSpPr>
        <p:sp>
          <p:nvSpPr>
            <p:cNvPr id="37" name="object 37"/>
            <p:cNvSpPr/>
            <p:nvPr/>
          </p:nvSpPr>
          <p:spPr>
            <a:xfrm>
              <a:off x="6917181" y="5014683"/>
              <a:ext cx="5015230" cy="866140"/>
            </a:xfrm>
            <a:custGeom>
              <a:avLst/>
              <a:gdLst/>
              <a:ahLst/>
              <a:cxnLst/>
              <a:rect l="l" t="t" r="r" b="b"/>
              <a:pathLst>
                <a:path w="5015230" h="866139">
                  <a:moveTo>
                    <a:pt x="5014722" y="0"/>
                  </a:moveTo>
                  <a:lnTo>
                    <a:pt x="0" y="0"/>
                  </a:lnTo>
                  <a:lnTo>
                    <a:pt x="0" y="865619"/>
                  </a:lnTo>
                  <a:lnTo>
                    <a:pt x="5014722" y="865619"/>
                  </a:lnTo>
                  <a:lnTo>
                    <a:pt x="5014722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917181" y="5014683"/>
              <a:ext cx="5015230" cy="866140"/>
            </a:xfrm>
            <a:custGeom>
              <a:avLst/>
              <a:gdLst/>
              <a:ahLst/>
              <a:cxnLst/>
              <a:rect l="l" t="t" r="r" b="b"/>
              <a:pathLst>
                <a:path w="5015230" h="866139">
                  <a:moveTo>
                    <a:pt x="0" y="865619"/>
                  </a:moveTo>
                  <a:lnTo>
                    <a:pt x="5014722" y="865619"/>
                  </a:lnTo>
                  <a:lnTo>
                    <a:pt x="5014722" y="0"/>
                  </a:lnTo>
                  <a:lnTo>
                    <a:pt x="0" y="0"/>
                  </a:lnTo>
                  <a:lnTo>
                    <a:pt x="0" y="8656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6915404" y="5179314"/>
            <a:ext cx="4728210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1750"/>
              </a:lnSpc>
              <a:spcBef>
                <a:spcPts val="295"/>
              </a:spcBef>
            </a:pPr>
            <a:r>
              <a:rPr sz="1600" spc="-10" dirty="0">
                <a:latin typeface="Calibri"/>
                <a:cs typeface="Calibri"/>
              </a:rPr>
              <a:t>Создание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текстов</a:t>
            </a:r>
            <a:r>
              <a:rPr sz="1600" spc="-5" dirty="0">
                <a:latin typeface="Calibri"/>
                <a:cs typeface="Calibri"/>
              </a:rPr>
              <a:t> с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содержанием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естественнонаучных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фактов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marR="5080">
              <a:lnSpc>
                <a:spcPct val="100000"/>
              </a:lnSpc>
              <a:spcBef>
                <a:spcPts val="100"/>
              </a:spcBef>
              <a:tabLst>
                <a:tab pos="3105150" algn="l"/>
                <a:tab pos="5274310" algn="l"/>
              </a:tabLst>
            </a:pPr>
            <a:r>
              <a:rPr spc="-15" dirty="0"/>
              <a:t>Модель</a:t>
            </a:r>
            <a:r>
              <a:rPr spc="40" dirty="0"/>
              <a:t> </a:t>
            </a:r>
            <a:r>
              <a:rPr spc="-5" dirty="0"/>
              <a:t>формирования</a:t>
            </a:r>
            <a:r>
              <a:rPr spc="65" dirty="0"/>
              <a:t> </a:t>
            </a:r>
            <a:r>
              <a:rPr spc="-20" dirty="0"/>
              <a:t>функциональной</a:t>
            </a:r>
            <a:r>
              <a:rPr spc="40" dirty="0"/>
              <a:t> </a:t>
            </a:r>
            <a:r>
              <a:rPr spc="-10" dirty="0"/>
              <a:t>грамотности </a:t>
            </a:r>
            <a:r>
              <a:rPr spc="-800" dirty="0"/>
              <a:t> </a:t>
            </a:r>
            <a:r>
              <a:rPr spc="-15" dirty="0"/>
              <a:t>обучающихся	</a:t>
            </a:r>
            <a:r>
              <a:rPr spc="-5" dirty="0"/>
              <a:t>на</a:t>
            </a:r>
            <a:r>
              <a:rPr spc="105" dirty="0"/>
              <a:t> </a:t>
            </a:r>
            <a:r>
              <a:rPr spc="-20" dirty="0"/>
              <a:t>уроках	</a:t>
            </a:r>
            <a:r>
              <a:rPr spc="-10" dirty="0"/>
              <a:t>информатики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marR="5080">
              <a:lnSpc>
                <a:spcPct val="100000"/>
              </a:lnSpc>
              <a:spcBef>
                <a:spcPts val="100"/>
              </a:spcBef>
              <a:tabLst>
                <a:tab pos="3105150" algn="l"/>
                <a:tab pos="5274310" algn="l"/>
              </a:tabLst>
            </a:pPr>
            <a:r>
              <a:rPr spc="-15" dirty="0"/>
              <a:t>Модель</a:t>
            </a:r>
            <a:r>
              <a:rPr spc="40" dirty="0"/>
              <a:t> </a:t>
            </a:r>
            <a:r>
              <a:rPr spc="-5" dirty="0"/>
              <a:t>формирования</a:t>
            </a:r>
            <a:r>
              <a:rPr spc="65" dirty="0"/>
              <a:t> </a:t>
            </a:r>
            <a:r>
              <a:rPr spc="-20" dirty="0"/>
              <a:t>функциональной</a:t>
            </a:r>
            <a:r>
              <a:rPr spc="40" dirty="0"/>
              <a:t> </a:t>
            </a:r>
            <a:r>
              <a:rPr spc="-10" dirty="0"/>
              <a:t>грамотности </a:t>
            </a:r>
            <a:r>
              <a:rPr spc="-800" dirty="0"/>
              <a:t> </a:t>
            </a:r>
            <a:r>
              <a:rPr spc="-15" dirty="0"/>
              <a:t>обучающихся	</a:t>
            </a:r>
            <a:r>
              <a:rPr spc="-5" dirty="0"/>
              <a:t>на</a:t>
            </a:r>
            <a:r>
              <a:rPr spc="105" dirty="0"/>
              <a:t> </a:t>
            </a:r>
            <a:r>
              <a:rPr spc="-20" dirty="0"/>
              <a:t>уроках	</a:t>
            </a:r>
            <a:r>
              <a:rPr spc="-10" dirty="0"/>
              <a:t>информатики</a:t>
            </a:r>
          </a:p>
        </p:txBody>
      </p:sp>
      <p:sp>
        <p:nvSpPr>
          <p:cNvPr id="4" name="object 4"/>
          <p:cNvSpPr/>
          <p:nvPr/>
        </p:nvSpPr>
        <p:spPr>
          <a:xfrm>
            <a:off x="6440042" y="5787212"/>
            <a:ext cx="303530" cy="0"/>
          </a:xfrm>
          <a:custGeom>
            <a:avLst/>
            <a:gdLst/>
            <a:ahLst/>
            <a:cxnLst/>
            <a:rect l="l" t="t" r="r" b="b"/>
            <a:pathLst>
              <a:path w="303529">
                <a:moveTo>
                  <a:pt x="0" y="0"/>
                </a:moveTo>
                <a:lnTo>
                  <a:pt x="303276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40042" y="4527169"/>
            <a:ext cx="303530" cy="288925"/>
          </a:xfrm>
          <a:custGeom>
            <a:avLst/>
            <a:gdLst/>
            <a:ahLst/>
            <a:cxnLst/>
            <a:rect l="l" t="t" r="r" b="b"/>
            <a:pathLst>
              <a:path w="303529" h="288925">
                <a:moveTo>
                  <a:pt x="0" y="0"/>
                </a:moveTo>
                <a:lnTo>
                  <a:pt x="151637" y="0"/>
                </a:lnTo>
                <a:lnTo>
                  <a:pt x="151637" y="288924"/>
                </a:lnTo>
                <a:lnTo>
                  <a:pt x="303276" y="288924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40042" y="4105275"/>
            <a:ext cx="303530" cy="290830"/>
          </a:xfrm>
          <a:custGeom>
            <a:avLst/>
            <a:gdLst/>
            <a:ahLst/>
            <a:cxnLst/>
            <a:rect l="l" t="t" r="r" b="b"/>
            <a:pathLst>
              <a:path w="303529" h="290829">
                <a:moveTo>
                  <a:pt x="0" y="290830"/>
                </a:moveTo>
                <a:lnTo>
                  <a:pt x="151637" y="290830"/>
                </a:lnTo>
                <a:lnTo>
                  <a:pt x="151637" y="0"/>
                </a:lnTo>
                <a:lnTo>
                  <a:pt x="303276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40042" y="2729357"/>
            <a:ext cx="303530" cy="370840"/>
          </a:xfrm>
          <a:custGeom>
            <a:avLst/>
            <a:gdLst/>
            <a:ahLst/>
            <a:cxnLst/>
            <a:rect l="l" t="t" r="r" b="b"/>
            <a:pathLst>
              <a:path w="303529" h="370839">
                <a:moveTo>
                  <a:pt x="0" y="0"/>
                </a:moveTo>
                <a:lnTo>
                  <a:pt x="151637" y="0"/>
                </a:lnTo>
                <a:lnTo>
                  <a:pt x="151637" y="370839"/>
                </a:lnTo>
                <a:lnTo>
                  <a:pt x="303276" y="370839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40042" y="2310383"/>
            <a:ext cx="303530" cy="288925"/>
          </a:xfrm>
          <a:custGeom>
            <a:avLst/>
            <a:gdLst/>
            <a:ahLst/>
            <a:cxnLst/>
            <a:rect l="l" t="t" r="r" b="b"/>
            <a:pathLst>
              <a:path w="303529" h="288925">
                <a:moveTo>
                  <a:pt x="0" y="288925"/>
                </a:moveTo>
                <a:lnTo>
                  <a:pt x="151637" y="288925"/>
                </a:lnTo>
                <a:lnTo>
                  <a:pt x="151637" y="0"/>
                </a:lnTo>
                <a:lnTo>
                  <a:pt x="303276" y="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3117850" y="2482976"/>
            <a:ext cx="986790" cy="2794000"/>
            <a:chOff x="3117850" y="2482976"/>
            <a:chExt cx="986790" cy="2794000"/>
          </a:xfrm>
        </p:grpSpPr>
        <p:sp>
          <p:nvSpPr>
            <p:cNvPr id="10" name="object 10"/>
            <p:cNvSpPr/>
            <p:nvPr/>
          </p:nvSpPr>
          <p:spPr>
            <a:xfrm>
              <a:off x="3794633" y="2729356"/>
              <a:ext cx="303530" cy="2272030"/>
            </a:xfrm>
            <a:custGeom>
              <a:avLst/>
              <a:gdLst/>
              <a:ahLst/>
              <a:cxnLst/>
              <a:rect l="l" t="t" r="r" b="b"/>
              <a:pathLst>
                <a:path w="303529" h="2272029">
                  <a:moveTo>
                    <a:pt x="0" y="1150492"/>
                  </a:moveTo>
                  <a:lnTo>
                    <a:pt x="151637" y="1150492"/>
                  </a:lnTo>
                  <a:lnTo>
                    <a:pt x="151637" y="2271775"/>
                  </a:lnTo>
                  <a:lnTo>
                    <a:pt x="303275" y="2271775"/>
                  </a:lnTo>
                </a:path>
                <a:path w="303529" h="2272029">
                  <a:moveTo>
                    <a:pt x="0" y="1150492"/>
                  </a:moveTo>
                  <a:lnTo>
                    <a:pt x="151637" y="1150492"/>
                  </a:lnTo>
                  <a:lnTo>
                    <a:pt x="151637" y="1402968"/>
                  </a:lnTo>
                  <a:lnTo>
                    <a:pt x="303275" y="1402968"/>
                  </a:lnTo>
                </a:path>
                <a:path w="303529" h="2272029">
                  <a:moveTo>
                    <a:pt x="0" y="987043"/>
                  </a:moveTo>
                  <a:lnTo>
                    <a:pt x="151637" y="987043"/>
                  </a:lnTo>
                  <a:lnTo>
                    <a:pt x="151637" y="0"/>
                  </a:lnTo>
                  <a:lnTo>
                    <a:pt x="303275" y="0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24200" y="2489326"/>
              <a:ext cx="670560" cy="2781300"/>
            </a:xfrm>
            <a:custGeom>
              <a:avLst/>
              <a:gdLst/>
              <a:ahLst/>
              <a:cxnLst/>
              <a:rect l="l" t="t" r="r" b="b"/>
              <a:pathLst>
                <a:path w="670560" h="2781300">
                  <a:moveTo>
                    <a:pt x="670458" y="0"/>
                  </a:moveTo>
                  <a:lnTo>
                    <a:pt x="0" y="0"/>
                  </a:lnTo>
                  <a:lnTo>
                    <a:pt x="0" y="2781046"/>
                  </a:lnTo>
                  <a:lnTo>
                    <a:pt x="670458" y="2781046"/>
                  </a:lnTo>
                  <a:lnTo>
                    <a:pt x="67045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24200" y="2489326"/>
              <a:ext cx="670560" cy="2781300"/>
            </a:xfrm>
            <a:custGeom>
              <a:avLst/>
              <a:gdLst/>
              <a:ahLst/>
              <a:cxnLst/>
              <a:rect l="l" t="t" r="r" b="b"/>
              <a:pathLst>
                <a:path w="670560" h="2781300">
                  <a:moveTo>
                    <a:pt x="0" y="2781046"/>
                  </a:moveTo>
                  <a:lnTo>
                    <a:pt x="670458" y="2781046"/>
                  </a:lnTo>
                  <a:lnTo>
                    <a:pt x="670458" y="0"/>
                  </a:lnTo>
                  <a:lnTo>
                    <a:pt x="0" y="0"/>
                  </a:lnTo>
                  <a:lnTo>
                    <a:pt x="0" y="27810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327044" y="2510872"/>
            <a:ext cx="280670" cy="27412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dirty="0">
                <a:latin typeface="Calibri"/>
                <a:cs typeface="Calibri"/>
              </a:rPr>
              <a:t>Финансовая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грамотность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40910" y="2199474"/>
            <a:ext cx="2199640" cy="1059815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marL="238760" marR="231775" indent="123189">
              <a:lnSpc>
                <a:spcPts val="1750"/>
              </a:lnSpc>
            </a:pPr>
            <a:r>
              <a:rPr sz="1600" spc="-5" dirty="0">
                <a:latin typeface="Calibri"/>
                <a:cs typeface="Calibri"/>
              </a:rPr>
              <a:t>Правовая </a:t>
            </a:r>
            <a:r>
              <a:rPr sz="1600" spc="-10" dirty="0">
                <a:latin typeface="Calibri"/>
                <a:cs typeface="Calibri"/>
              </a:rPr>
              <a:t>охрана </a:t>
            </a:r>
            <a:r>
              <a:rPr sz="1600" spc="-5" dirty="0">
                <a:latin typeface="Calibri"/>
                <a:cs typeface="Calibri"/>
              </a:rPr>
              <a:t> программ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данных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79843" y="1856346"/>
            <a:ext cx="4801235" cy="90805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0795" marR="426084">
              <a:lnSpc>
                <a:spcPct val="91600"/>
              </a:lnSpc>
              <a:spcBef>
                <a:spcPts val="835"/>
              </a:spcBef>
            </a:pPr>
            <a:r>
              <a:rPr sz="1600" spc="-5" dirty="0">
                <a:latin typeface="Calibri"/>
                <a:cs typeface="Calibri"/>
              </a:rPr>
              <a:t>Задания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ознакомление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 авторским правом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авторскими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выплатами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создание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программных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продуктов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79843" y="2931896"/>
            <a:ext cx="4834255" cy="67056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10795" marR="1052195">
              <a:lnSpc>
                <a:spcPts val="1750"/>
              </a:lnSpc>
              <a:spcBef>
                <a:spcPts val="819"/>
              </a:spcBef>
            </a:pPr>
            <a:r>
              <a:rPr sz="1600" spc="-5" dirty="0">
                <a:latin typeface="Calibri"/>
                <a:cs typeface="Calibri"/>
              </a:rPr>
              <a:t>Понятие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 </a:t>
            </a:r>
            <a:r>
              <a:rPr sz="1600" spc="-10" dirty="0">
                <a:latin typeface="Calibri"/>
                <a:cs typeface="Calibri"/>
              </a:rPr>
              <a:t>правового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статуса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программного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обеспечения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40910" y="4191990"/>
            <a:ext cx="2199640" cy="67056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580"/>
              </a:lnSpc>
            </a:pPr>
            <a:r>
              <a:rPr sz="1600" spc="-10" dirty="0">
                <a:latin typeface="Calibri"/>
                <a:cs typeface="Calibri"/>
              </a:rPr>
              <a:t>Обработка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числовой</a:t>
            </a:r>
            <a:endParaRPr sz="1600">
              <a:latin typeface="Calibri"/>
              <a:cs typeface="Calibri"/>
            </a:endParaRPr>
          </a:p>
          <a:p>
            <a:pPr marL="91440" marR="84455" indent="2540" algn="ctr">
              <a:lnSpc>
                <a:spcPts val="1760"/>
              </a:lnSpc>
              <a:spcBef>
                <a:spcPts val="105"/>
              </a:spcBef>
            </a:pPr>
            <a:r>
              <a:rPr sz="1600" spc="-5" dirty="0">
                <a:latin typeface="Calibri"/>
                <a:cs typeface="Calibri"/>
              </a:rPr>
              <a:t>информации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(в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электронных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таблицах)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79843" y="3769969"/>
            <a:ext cx="4804410" cy="67056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10795" marR="535305">
              <a:lnSpc>
                <a:spcPts val="1750"/>
              </a:lnSpc>
              <a:spcBef>
                <a:spcPts val="819"/>
              </a:spcBef>
            </a:pP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Задания</a:t>
            </a:r>
            <a:r>
              <a:rPr sz="16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на</a:t>
            </a:r>
            <a:r>
              <a:rPr sz="16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подсчет</a:t>
            </a:r>
            <a:r>
              <a:rPr sz="1600" u="heavy" spc="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расходов,</a:t>
            </a:r>
            <a:r>
              <a:rPr sz="16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доходов,</a:t>
            </a:r>
            <a:r>
              <a:rPr sz="16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создание </a:t>
            </a:r>
            <a:r>
              <a:rPr sz="1600" spc="-35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кассовых</a:t>
            </a:r>
            <a:r>
              <a:rPr sz="16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чеков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79843" y="4608055"/>
            <a:ext cx="4828540" cy="67691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10795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Calibri"/>
                <a:cs typeface="Calibri"/>
              </a:rPr>
              <a:t>Решение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задач на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оптимизацию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40910" y="5451983"/>
            <a:ext cx="2199640" cy="67056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248285" marR="238125" indent="54610">
              <a:lnSpc>
                <a:spcPts val="1750"/>
              </a:lnSpc>
              <a:spcBef>
                <a:spcPts val="825"/>
              </a:spcBef>
            </a:pPr>
            <a:r>
              <a:rPr sz="1600" spc="-10" dirty="0">
                <a:latin typeface="Calibri"/>
                <a:cs typeface="Calibri"/>
              </a:rPr>
              <a:t>Алгоритмизация</a:t>
            </a:r>
            <a:r>
              <a:rPr sz="1600" spc="-5" dirty="0">
                <a:latin typeface="Calibri"/>
                <a:cs typeface="Calibri"/>
              </a:rPr>
              <a:t> и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программирование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79843" y="5451983"/>
            <a:ext cx="4848860" cy="670560"/>
          </a:xfrm>
          <a:prstGeom prst="rect">
            <a:avLst/>
          </a:prstGeom>
          <a:solidFill>
            <a:srgbClr val="5B9BD4"/>
          </a:solidFill>
          <a:ln w="12700">
            <a:solidFill>
              <a:srgbClr val="FFFFFF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795" marR="579755">
              <a:lnSpc>
                <a:spcPts val="1750"/>
              </a:lnSpc>
              <a:spcBef>
                <a:spcPts val="825"/>
              </a:spcBef>
            </a:pPr>
            <a:r>
              <a:rPr sz="1600" spc="-5" dirty="0">
                <a:latin typeface="Calibri"/>
                <a:cs typeface="Calibri"/>
              </a:rPr>
              <a:t>Задания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подсчет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расходов,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доходов,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создание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кассовых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чеков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429</Words>
  <Application>Microsoft Office PowerPoint</Application>
  <PresentationFormat>Произвольный</PresentationFormat>
  <Paragraphs>104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ПУТИ ФОРМИРОВАНИЯ  ФУНКЦИОНАЛЬНОЙ ГРАМОТНОСТИ ОБУЧАЮЩИХСЯ    НА УРОКАХ ИНФОРМАТИКИ</vt:lpstr>
      <vt:lpstr>Что такое функциональная грамотность?</vt:lpstr>
      <vt:lpstr>Слайд 3</vt:lpstr>
      <vt:lpstr>Слайд 4</vt:lpstr>
      <vt:lpstr>Слайд 5</vt:lpstr>
      <vt:lpstr>Модель формирования функциональной грамотности  обучающихся на уроках информатики</vt:lpstr>
      <vt:lpstr>Модель формирования функциональной грамотности  обучающихся на уроках информатики</vt:lpstr>
      <vt:lpstr>Модель формирования функциональной грамотности  обучающихся на уроках информатики</vt:lpstr>
      <vt:lpstr>Модель формирования функциональной грамотности  обучающихся на уроках информатики</vt:lpstr>
      <vt:lpstr> Когда нужно начинать формирование функциональной грамотности обучающихся?   </vt:lpstr>
      <vt:lpstr>Что такое функциональная грамотность с точки зрения фгос третьего поколения?  </vt:lpstr>
      <vt:lpstr>Ребусы</vt:lpstr>
      <vt:lpstr>Слайд 13</vt:lpstr>
      <vt:lpstr>Логический тест на выделение существенного  (найди лишнее) </vt:lpstr>
      <vt:lpstr>Игра «Компьютерные антиподы» Правила игры: Для каждого понятия укажите его антипод (противоположное по смыслу).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на уроках информатики</dc:title>
  <dc:creator>Виктория Тарасова</dc:creator>
  <cp:lastModifiedBy>Стасик</cp:lastModifiedBy>
  <cp:revision>8</cp:revision>
  <dcterms:created xsi:type="dcterms:W3CDTF">2023-11-21T14:31:23Z</dcterms:created>
  <dcterms:modified xsi:type="dcterms:W3CDTF">2023-11-29T15:12:47Z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2023-11-21T00:00:00Z</vt:filetime>
  </property>
</Properties>
</file>