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9" r:id="rId3"/>
    <p:sldId id="281" r:id="rId4"/>
    <p:sldId id="268" r:id="rId5"/>
    <p:sldId id="279" r:id="rId6"/>
    <p:sldId id="257" r:id="rId7"/>
    <p:sldId id="270" r:id="rId8"/>
    <p:sldId id="258" r:id="rId9"/>
    <p:sldId id="263" r:id="rId10"/>
    <p:sldId id="271" r:id="rId11"/>
    <p:sldId id="272" r:id="rId12"/>
    <p:sldId id="264" r:id="rId13"/>
    <p:sldId id="265" r:id="rId14"/>
    <p:sldId id="280" r:id="rId15"/>
    <p:sldId id="273" r:id="rId16"/>
    <p:sldId id="259" r:id="rId17"/>
    <p:sldId id="260" r:id="rId18"/>
    <p:sldId id="262" r:id="rId19"/>
    <p:sldId id="261" r:id="rId20"/>
    <p:sldId id="282" r:id="rId21"/>
    <p:sldId id="274" r:id="rId22"/>
    <p:sldId id="275" r:id="rId23"/>
    <p:sldId id="278" r:id="rId24"/>
    <p:sldId id="276" r:id="rId25"/>
    <p:sldId id="277" r:id="rId2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1860" autoAdjust="0"/>
  </p:normalViewPr>
  <p:slideViewPr>
    <p:cSldViewPr>
      <p:cViewPr varScale="1">
        <p:scale>
          <a:sx n="49" d="100"/>
          <a:sy n="49" d="100"/>
        </p:scale>
        <p:origin x="-1277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B602-1A82-4031-BFEA-4A429B70BEC1}" type="datetimeFigureOut">
              <a:rPr lang="ru-RU" smtClean="0"/>
              <a:pPr/>
              <a:t>23.05.2022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A83E3-DB02-442D-BB93-A55E3775DE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B602-1A82-4031-BFEA-4A429B70BEC1}" type="datetimeFigureOut">
              <a:rPr lang="ru-RU" smtClean="0"/>
              <a:pPr/>
              <a:t>23.05.2022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A83E3-DB02-442D-BB93-A55E3775DE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B602-1A82-4031-BFEA-4A429B70BEC1}" type="datetimeFigureOut">
              <a:rPr lang="ru-RU" smtClean="0"/>
              <a:pPr/>
              <a:t>23.05.2022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A83E3-DB02-442D-BB93-A55E3775DE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B602-1A82-4031-BFEA-4A429B70BEC1}" type="datetimeFigureOut">
              <a:rPr lang="ru-RU" smtClean="0"/>
              <a:pPr/>
              <a:t>23.05.2022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A83E3-DB02-442D-BB93-A55E3775DE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B602-1A82-4031-BFEA-4A429B70BEC1}" type="datetimeFigureOut">
              <a:rPr lang="ru-RU" smtClean="0"/>
              <a:pPr/>
              <a:t>23.05.2022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A83E3-DB02-442D-BB93-A55E3775DE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B602-1A82-4031-BFEA-4A429B70BEC1}" type="datetimeFigureOut">
              <a:rPr lang="ru-RU" smtClean="0"/>
              <a:pPr/>
              <a:t>23.05.2022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A83E3-DB02-442D-BB93-A55E3775DE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B602-1A82-4031-BFEA-4A429B70BEC1}" type="datetimeFigureOut">
              <a:rPr lang="ru-RU" smtClean="0"/>
              <a:pPr/>
              <a:t>23.05.2022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A83E3-DB02-442D-BB93-A55E3775DE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B602-1A82-4031-BFEA-4A429B70BEC1}" type="datetimeFigureOut">
              <a:rPr lang="ru-RU" smtClean="0"/>
              <a:pPr/>
              <a:t>23.05.2022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A83E3-DB02-442D-BB93-A55E3775DE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B602-1A82-4031-BFEA-4A429B70BEC1}" type="datetimeFigureOut">
              <a:rPr lang="ru-RU" smtClean="0"/>
              <a:pPr/>
              <a:t>23.05.2022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A83E3-DB02-442D-BB93-A55E3775DE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B602-1A82-4031-BFEA-4A429B70BEC1}" type="datetimeFigureOut">
              <a:rPr lang="ru-RU" smtClean="0"/>
              <a:pPr/>
              <a:t>23.05.2022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A83E3-DB02-442D-BB93-A55E3775DE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0B602-1A82-4031-BFEA-4A429B70BEC1}" type="datetimeFigureOut">
              <a:rPr lang="ru-RU" smtClean="0"/>
              <a:pPr/>
              <a:t>23.05.2022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FA83E3-DB02-442D-BB93-A55E3775DE2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0B602-1A82-4031-BFEA-4A429B70BEC1}" type="datetimeFigureOut">
              <a:rPr lang="ru-RU" smtClean="0"/>
              <a:pPr/>
              <a:t>23.05.2022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FA83E3-DB02-442D-BB93-A55E3775DE2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gif"/><Relationship Id="rId2" Type="http://schemas.openxmlformats.org/officeDocument/2006/relationships/image" Target="../media/image14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2.png"/><Relationship Id="rId4" Type="http://schemas.openxmlformats.org/officeDocument/2006/relationships/image" Target="../media/image31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Picture 1" descr="C:\Users\user\Desktop\преломление картинки\32b083e1fa04fb1c49a29da852ad3d9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68341" cy="68580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55576" y="1196752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Преломление света. </a:t>
            </a:r>
            <a:br>
              <a:rPr lang="ru-RU" b="1" dirty="0" smtClean="0"/>
            </a:br>
            <a:r>
              <a:rPr lang="ru-RU" b="1" dirty="0" smtClean="0"/>
              <a:t>Закон преломления света</a:t>
            </a:r>
            <a:br>
              <a:rPr lang="ru-RU" b="1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 descr="C:\Users\user\Desktop\преломление картинки\pic_34_3.jpg"/>
          <p:cNvPicPr>
            <a:picLocks noGrp="1" noChangeAspect="1" noChangeArrowheads="1"/>
          </p:cNvPicPr>
          <p:nvPr>
            <p:ph idx="4294967295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476250"/>
            <a:ext cx="9144000" cy="49037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4" name="Picture 2" descr="C:\Users\user\Desktop\преломление картинки\pic_r34_2 - ко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692696"/>
            <a:ext cx="3672408" cy="1143000"/>
          </a:xfrm>
        </p:spPr>
        <p:txBody>
          <a:bodyPr>
            <a:normAutofit fontScale="90000"/>
          </a:bodyPr>
          <a:lstStyle/>
          <a:p>
            <a:r>
              <a:rPr lang="ru-RU" b="1" i="1" dirty="0" smtClean="0"/>
              <a:t>свойство обратимости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3501008"/>
            <a:ext cx="8892480" cy="3356992"/>
          </a:xfrm>
        </p:spPr>
        <p:txBody>
          <a:bodyPr>
            <a:normAutofit/>
          </a:bodyPr>
          <a:lstStyle/>
          <a:p>
            <a:pPr algn="just">
              <a:buNone/>
            </a:pPr>
            <a:r>
              <a:rPr lang="ru-RU" sz="2400" b="1" dirty="0" smtClean="0"/>
              <a:t>   1.  Если луч света переходит из среды оптически менее плотной в среду оптически более плотную, то угол преломления меньше угла падения.</a:t>
            </a:r>
            <a:r>
              <a:rPr lang="ru-RU" sz="2400" dirty="0" smtClean="0"/>
              <a:t> То есть преломлённый луч как бы прижимается к перпендикуляру</a:t>
            </a:r>
          </a:p>
          <a:p>
            <a:pPr algn="just">
              <a:buNone/>
            </a:pPr>
            <a:r>
              <a:rPr lang="ru-RU" sz="2400" b="1" dirty="0" smtClean="0"/>
              <a:t>   2.  Если свет переходит из среды оптически более плотной в среду оптически менее плотную, то угол преломления больше угла падения.</a:t>
            </a:r>
            <a:r>
              <a:rPr lang="ru-RU" sz="2400" dirty="0" smtClean="0"/>
              <a:t> То есть преломлённый луч прижимается к границе раздела двух сред. </a:t>
            </a:r>
            <a:endParaRPr lang="ru-RU" sz="2400" dirty="0"/>
          </a:p>
        </p:txBody>
      </p:sp>
      <p:pic>
        <p:nvPicPr>
          <p:cNvPr id="12290" name="Picture 2" descr="https://fsd.videouroki.net/products/conspekty/fizika8fgos/41-prelomlenie-sveta-zakon-prelomleniya-sveta.files/image00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832" y="0"/>
            <a:ext cx="5199441" cy="357301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3944813"/>
            <a:ext cx="8892480" cy="2913187"/>
          </a:xfrm>
        </p:spPr>
        <p:txBody>
          <a:bodyPr/>
          <a:lstStyle/>
          <a:p>
            <a:pPr algn="just"/>
            <a:r>
              <a:rPr lang="ru-RU" b="1" dirty="0" smtClean="0"/>
              <a:t>оптическая плотность среды характеризуется скоростью распространения света в ней</a:t>
            </a:r>
            <a:r>
              <a:rPr lang="ru-RU" dirty="0" smtClean="0"/>
              <a:t>. </a:t>
            </a:r>
          </a:p>
          <a:p>
            <a:pPr algn="just"/>
            <a:r>
              <a:rPr lang="ru-RU" b="1" i="1" dirty="0" smtClean="0"/>
              <a:t>Чем больше скорость распространения света в среде, тем меньше её оптическая плотность.</a:t>
            </a:r>
            <a:endParaRPr lang="ru-RU" dirty="0"/>
          </a:p>
        </p:txBody>
      </p:sp>
      <p:pic>
        <p:nvPicPr>
          <p:cNvPr id="5" name="Picture 2" descr="C:\Users\user\Desktop\преломление картинки\pic_34_3.jpg"/>
          <p:cNvPicPr>
            <a:picLocks noChangeAspect="1" noChangeArrowheads="1"/>
          </p:cNvPicPr>
          <p:nvPr/>
        </p:nvPicPr>
        <p:blipFill>
          <a:blip r:embed="rId2" cstate="print"/>
          <a:srcRect l="9051" t="41118" r="52762"/>
          <a:stretch>
            <a:fillRect/>
          </a:stretch>
        </p:blipFill>
        <p:spPr bwMode="auto">
          <a:xfrm>
            <a:off x="2267744" y="0"/>
            <a:ext cx="3491880" cy="2887246"/>
          </a:xfrm>
          <a:prstGeom prst="rect">
            <a:avLst/>
          </a:prstGeom>
          <a:noFill/>
        </p:spPr>
      </p:pic>
      <p:pic>
        <p:nvPicPr>
          <p:cNvPr id="6" name="Picture 2" descr="C:\Users\user\Desktop\преломление картинки\pic_34_3.jpg"/>
          <p:cNvPicPr>
            <a:picLocks noChangeAspect="1" noChangeArrowheads="1"/>
          </p:cNvPicPr>
          <p:nvPr/>
        </p:nvPicPr>
        <p:blipFill>
          <a:blip r:embed="rId2" cstate="print"/>
          <a:srcRect l="52363" t="41118" r="9838"/>
          <a:stretch>
            <a:fillRect/>
          </a:stretch>
        </p:blipFill>
        <p:spPr bwMode="auto">
          <a:xfrm>
            <a:off x="5687616" y="0"/>
            <a:ext cx="3456384" cy="2887246"/>
          </a:xfrm>
          <a:prstGeom prst="rect">
            <a:avLst/>
          </a:prstGeom>
          <a:noFill/>
        </p:spPr>
      </p:pic>
      <p:pic>
        <p:nvPicPr>
          <p:cNvPr id="22530" name="Picture 2" descr="C:\Users\user\Desktop\Преломление света\image003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04664"/>
            <a:ext cx="3668734" cy="363276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i="1" dirty="0" smtClean="0"/>
              <a:t>Работа с текстом учебника.</a:t>
            </a:r>
            <a:r>
              <a:rPr lang="ru-RU" i="1" dirty="0" smtClean="0"/>
              <a:t>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28800"/>
            <a:ext cx="9144000" cy="4525963"/>
          </a:xfrm>
        </p:spPr>
        <p:txBody>
          <a:bodyPr/>
          <a:lstStyle/>
          <a:p>
            <a:r>
              <a:rPr lang="ru-RU" dirty="0" smtClean="0"/>
              <a:t>Прочитать текст §67 «Преломление света. Закон Преломления света».</a:t>
            </a:r>
          </a:p>
          <a:p>
            <a:r>
              <a:rPr lang="ru-RU" dirty="0" smtClean="0"/>
              <a:t>Найти информацию о показателе преломления среды</a:t>
            </a:r>
            <a:r>
              <a:rPr lang="ru-RU" i="1" dirty="0" smtClean="0"/>
              <a:t>:</a:t>
            </a:r>
          </a:p>
          <a:p>
            <a:r>
              <a:rPr lang="ru-RU" i="1" dirty="0" smtClean="0"/>
              <a:t>1. Обозначение</a:t>
            </a:r>
          </a:p>
          <a:p>
            <a:r>
              <a:rPr lang="ru-RU" i="1" dirty="0" smtClean="0"/>
              <a:t>2. Определение</a:t>
            </a:r>
          </a:p>
          <a:p>
            <a:r>
              <a:rPr lang="ru-RU" i="1" dirty="0" smtClean="0"/>
              <a:t>3.Причина изменения скорости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980728"/>
            <a:ext cx="8229600" cy="620688"/>
          </a:xfrm>
        </p:spPr>
        <p:txBody>
          <a:bodyPr>
            <a:normAutofit fontScale="90000"/>
          </a:bodyPr>
          <a:lstStyle/>
          <a:p>
            <a:r>
              <a:rPr lang="ru-RU" sz="3100" dirty="0" smtClean="0"/>
              <a:t>синус угла в прямоугольном треугольнике.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https://fs.znanio.ru/8c0997/15/3b/b973304207faab05043293c23e2cd7861c.gif"/>
          <p:cNvPicPr>
            <a:picLocks noGrp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="" xmlns:lc="http://schemas.openxmlformats.org/drawingml/2006/lockedCanvas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2736"/>
            <a:ext cx="4032448" cy="36004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https://fs.znanio.ru/8c0997/2a/06/b6da9a608dff624f04064a1a1972a381cd.gif"/>
          <p:cNvPicPr/>
          <p:nvPr/>
        </p:nvPicPr>
        <p:blipFill>
          <a:blip r:embed="rId3" cstate="print">
            <a:extLst>
              <a:ext uri="{28A0092B-C50C-407E-A947-70E740481C1C}">
                <a14:useLocalDpi xmlns="" xmlns:lc="http://schemas.openxmlformats.org/drawingml/2006/lockedCanvas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437112"/>
            <a:ext cx="3348320" cy="79208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user\Desktop\преломление картинки\pic_34_3 - копия.jpg"/>
          <p:cNvPicPr/>
          <p:nvPr/>
        </p:nvPicPr>
        <p:blipFill>
          <a:blip r:embed="rId4" cstate="print">
            <a:extLst>
              <a:ext uri="{28A0092B-C50C-407E-A947-70E740481C1C}">
                <a14:useLocalDpi xmlns="" xmlns:lc="http://schemas.openxmlformats.org/drawingml/2006/lockedCanvas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268760"/>
            <a:ext cx="5148064" cy="4032448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/>
          <p:cNvPicPr/>
          <p:nvPr/>
        </p:nvPicPr>
        <p:blipFill>
          <a:blip r:embed="rId5" cstate="print">
            <a:extLst>
              <a:ext uri="{28A0092B-C50C-407E-A947-70E740481C1C}">
                <a14:useLocalDpi xmlns="" xmlns:lc="http://schemas.openxmlformats.org/drawingml/2006/lockedCanvas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067944" y="5301208"/>
            <a:ext cx="5076056" cy="792088"/>
          </a:xfrm>
          <a:prstGeom prst="rect">
            <a:avLst/>
          </a:prstGeom>
          <a:noFill/>
          <a:ln>
            <a:noFill/>
          </a:ln>
        </p:spPr>
      </p:pic>
      <p:sp>
        <p:nvSpPr>
          <p:cNvPr id="13313" name="Rectangle 1"/>
          <p:cNvSpPr>
            <a:spLocks noChangeArrowheads="1"/>
          </p:cNvSpPr>
          <p:nvPr/>
        </p:nvSpPr>
        <p:spPr bwMode="auto">
          <a:xfrm>
            <a:off x="0" y="-33009"/>
            <a:ext cx="91440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Вывод закона преломления света.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Преломление света\image005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692696"/>
            <a:ext cx="7784782" cy="3960440"/>
          </a:xfrm>
          <a:prstGeom prst="rect">
            <a:avLst/>
          </a:prstGeom>
          <a:noFill/>
        </p:spPr>
      </p:pic>
      <p:pic>
        <p:nvPicPr>
          <p:cNvPr id="3075" name="Picture 3" descr="C:\Users\user\Desktop\Преломление света\image00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653136"/>
            <a:ext cx="9144000" cy="186612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Преломление света\image006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2780928"/>
            <a:ext cx="7997163" cy="1632074"/>
          </a:xfrm>
          <a:prstGeom prst="rect">
            <a:avLst/>
          </a:prstGeom>
          <a:noFill/>
        </p:spPr>
      </p:pic>
      <p:pic>
        <p:nvPicPr>
          <p:cNvPr id="4099" name="Picture 3" descr="C:\Users\user\Desktop\Преломление света\image007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19672" y="4725144"/>
            <a:ext cx="5631318" cy="1045207"/>
          </a:xfrm>
          <a:prstGeom prst="rect">
            <a:avLst/>
          </a:prstGeom>
          <a:noFill/>
        </p:spPr>
      </p:pic>
      <p:pic>
        <p:nvPicPr>
          <p:cNvPr id="4100" name="Picture 4" descr="C:\Users\user\Desktop\Преломление света\image005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63725" y="44450"/>
            <a:ext cx="5448300" cy="2771775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1187624" y="6165304"/>
            <a:ext cx="669674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относительный показатель преломления для двух сред.</a:t>
            </a:r>
            <a:r>
              <a:rPr lang="ru-RU" dirty="0" smtClean="0"/>
              <a:t> 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1143000"/>
          </a:xfrm>
        </p:spPr>
        <p:txBody>
          <a:bodyPr/>
          <a:lstStyle/>
          <a:p>
            <a:r>
              <a:rPr lang="ru-RU" b="1" dirty="0" smtClean="0"/>
              <a:t>Закон преломления света: 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340768"/>
            <a:ext cx="8892480" cy="4525963"/>
          </a:xfrm>
        </p:spPr>
        <p:txBody>
          <a:bodyPr/>
          <a:lstStyle/>
          <a:p>
            <a:pPr algn="just">
              <a:buNone/>
            </a:pPr>
            <a:r>
              <a:rPr lang="ru-RU" b="1" dirty="0" smtClean="0"/>
              <a:t>    лучи, падающий и преломлённый, лежат в одной плоскости с перпендикуляром, проведённым в точке падения луча к границе раздела двух сред. Отношение синуса угла падения к синусу угла преломления есть величина постоянная для данных двух сред:</a:t>
            </a:r>
            <a:endParaRPr lang="ru-RU" dirty="0" smtClean="0"/>
          </a:p>
          <a:p>
            <a:endParaRPr lang="ru-RU" dirty="0"/>
          </a:p>
        </p:txBody>
      </p:sp>
      <p:pic>
        <p:nvPicPr>
          <p:cNvPr id="7170" name="Picture 2" descr="https://fsd.videouroki.net/products/conspekty/fizika8fgos/41-prelomlenie-sveta-zakon-prelomleniya-sveta.files/image01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1880" y="4725144"/>
            <a:ext cx="2330562" cy="1224136"/>
          </a:xfrm>
          <a:prstGeom prst="rect">
            <a:avLst/>
          </a:prstGeom>
          <a:noFill/>
        </p:spPr>
      </p:pic>
      <p:sp>
        <p:nvSpPr>
          <p:cNvPr id="5" name="Прямоугольник 4"/>
          <p:cNvSpPr/>
          <p:nvPr/>
        </p:nvSpPr>
        <p:spPr>
          <a:xfrm>
            <a:off x="6300192" y="5157192"/>
            <a:ext cx="28438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/>
              <a:t>закон </a:t>
            </a:r>
            <a:r>
              <a:rPr lang="ru-RU" sz="2800" dirty="0" err="1" smtClean="0"/>
              <a:t>Снеллиуса</a:t>
            </a:r>
            <a:r>
              <a:rPr lang="ru-RU" sz="2800" dirty="0" smtClean="0"/>
              <a:t> </a:t>
            </a:r>
            <a:endParaRPr lang="ru-RU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0"/>
            <a:ext cx="8964488" cy="1143000"/>
          </a:xfrm>
        </p:spPr>
        <p:txBody>
          <a:bodyPr>
            <a:noAutofit/>
          </a:bodyPr>
          <a:lstStyle/>
          <a:p>
            <a:r>
              <a:rPr lang="ru-RU" sz="3600" b="1" dirty="0" smtClean="0"/>
              <a:t>Относительный показатель преломления</a:t>
            </a:r>
            <a:endParaRPr lang="ru-RU" sz="36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 smtClean="0"/>
          </a:p>
          <a:p>
            <a:pPr>
              <a:buNone/>
            </a:pPr>
            <a:endParaRPr lang="ru-RU" dirty="0"/>
          </a:p>
          <a:p>
            <a:pPr algn="ctr">
              <a:buNone/>
            </a:pPr>
            <a:r>
              <a:rPr lang="ru-RU" b="1" dirty="0" smtClean="0"/>
              <a:t>Абсолютный показатель преломления</a:t>
            </a:r>
            <a:endParaRPr lang="ru-RU" dirty="0"/>
          </a:p>
          <a:p>
            <a:pPr>
              <a:buNone/>
            </a:pPr>
            <a:r>
              <a:rPr lang="ru-RU" dirty="0" smtClean="0"/>
              <a:t> </a:t>
            </a:r>
          </a:p>
          <a:p>
            <a:pPr>
              <a:buNone/>
            </a:pPr>
            <a:r>
              <a:rPr lang="ru-RU" dirty="0" smtClean="0"/>
              <a:t>в вакууме                            ,  где </a:t>
            </a:r>
            <a:r>
              <a:rPr lang="ru-RU" i="1" dirty="0" smtClean="0"/>
              <a:t>с</a:t>
            </a:r>
            <a:r>
              <a:rPr lang="ru-RU" dirty="0" smtClean="0"/>
              <a:t> = 3 ∙ 10</a:t>
            </a:r>
            <a:r>
              <a:rPr lang="ru-RU" baseline="30000" dirty="0" smtClean="0"/>
              <a:t>8</a:t>
            </a:r>
            <a:r>
              <a:rPr lang="ru-RU" dirty="0" smtClean="0"/>
              <a:t> м/с.</a:t>
            </a:r>
            <a:endParaRPr lang="ru-RU" dirty="0"/>
          </a:p>
        </p:txBody>
      </p:sp>
      <p:pic>
        <p:nvPicPr>
          <p:cNvPr id="5122" name="Picture 2" descr="C:\Users\user\Desktop\Преломление света\image00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7864" y="1196752"/>
            <a:ext cx="2133596" cy="1180287"/>
          </a:xfrm>
          <a:prstGeom prst="rect">
            <a:avLst/>
          </a:prstGeom>
          <a:noFill/>
        </p:spPr>
      </p:pic>
      <p:pic>
        <p:nvPicPr>
          <p:cNvPr id="5123" name="Picture 3" descr="C:\Users\user\Desktop\Преломление света\image009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7864" y="2636912"/>
            <a:ext cx="1699819" cy="1095936"/>
          </a:xfrm>
          <a:prstGeom prst="rect">
            <a:avLst/>
          </a:prstGeom>
          <a:noFill/>
        </p:spPr>
      </p:pic>
      <p:pic>
        <p:nvPicPr>
          <p:cNvPr id="5124" name="Picture 4" descr="C:\Users\user\Desktop\Преломление света\image010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59832" y="4869160"/>
            <a:ext cx="1490910" cy="1314437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04664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ru-RU" i="1" dirty="0" smtClean="0"/>
              <a:t>Фронтальная проверка</a:t>
            </a:r>
            <a:br>
              <a:rPr lang="ru-RU" i="1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5" name="Рисунок 4"/>
          <p:cNvPicPr/>
          <p:nvPr/>
        </p:nvPicPr>
        <p:blipFill>
          <a:blip r:embed="rId2" cstate="print">
            <a:extLst>
              <a:ext uri="{28A0092B-C50C-407E-A947-70E740481C1C}">
                <a14:useLocalDpi xmlns="" xmlns:lc="http://schemas.openxmlformats.org/drawingml/2006/lockedCanvas"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1907704" y="1268760"/>
            <a:ext cx="5328592" cy="1656184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Прямоугольник 6"/>
          <p:cNvSpPr/>
          <p:nvPr/>
        </p:nvSpPr>
        <p:spPr>
          <a:xfrm>
            <a:off x="2339752" y="764704"/>
            <a:ext cx="102784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800" dirty="0" smtClean="0">
                <a:solidFill>
                  <a:prstClr val="black"/>
                </a:solidFill>
                <a:ea typeface="+mj-ea"/>
                <a:cs typeface="+mj-cs"/>
              </a:rPr>
              <a:t>1. 25</a:t>
            </a:r>
            <a:r>
              <a:rPr lang="ru-RU" sz="2800" baseline="30000" dirty="0" smtClean="0">
                <a:solidFill>
                  <a:prstClr val="black"/>
                </a:solidFill>
                <a:ea typeface="+mj-ea"/>
                <a:cs typeface="+mj-cs"/>
              </a:rPr>
              <a:t>0</a:t>
            </a:r>
            <a:endParaRPr lang="ru-RU" sz="2800" dirty="0"/>
          </a:p>
        </p:txBody>
      </p:sp>
      <p:sp>
        <p:nvSpPr>
          <p:cNvPr id="8" name="Прямоугольник 7"/>
          <p:cNvSpPr/>
          <p:nvPr/>
        </p:nvSpPr>
        <p:spPr>
          <a:xfrm>
            <a:off x="323528" y="620688"/>
            <a:ext cx="384708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i="1" dirty="0" smtClean="0">
                <a:solidFill>
                  <a:prstClr val="black"/>
                </a:solidFill>
                <a:ea typeface="+mj-ea"/>
                <a:cs typeface="+mj-cs"/>
              </a:rPr>
              <a:t>Ответы: </a:t>
            </a:r>
            <a:endParaRPr lang="ru-RU" sz="32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323528" y="3140968"/>
            <a:ext cx="2635530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3. под углом 90</a:t>
            </a:r>
            <a:r>
              <a:rPr lang="ru-RU" sz="2800" baseline="300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0</a:t>
            </a:r>
            <a:endParaRPr lang="ru-RU" sz="28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251520" y="1340768"/>
            <a:ext cx="57388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 fontAlgn="base">
              <a:spcBef>
                <a:spcPct val="0"/>
              </a:spcBef>
              <a:spcAft>
                <a:spcPct val="0"/>
              </a:spcAft>
            </a:pPr>
            <a:r>
              <a:rPr lang="ru-RU" sz="2800" dirty="0" smtClean="0">
                <a:solidFill>
                  <a:srgbClr val="000000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2.</a:t>
            </a:r>
            <a:endParaRPr lang="ru-RU" sz="2800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251520" y="4230380"/>
            <a:ext cx="4680520" cy="8925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4. </a:t>
            </a:r>
            <a:r>
              <a:rPr lang="ru-RU" sz="2400" dirty="0" smtClean="0"/>
              <a:t>Количество изображений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2400" dirty="0" smtClean="0"/>
              <a:t>          </a:t>
            </a:r>
            <a:r>
              <a:rPr lang="en-US" sz="2400" dirty="0" smtClean="0"/>
              <a:t>N</a:t>
            </a:r>
            <a:r>
              <a:rPr lang="ru-RU" sz="2400" dirty="0" smtClean="0"/>
              <a:t>=(360</a:t>
            </a:r>
            <a:r>
              <a:rPr lang="ru-RU" sz="2400" baseline="30000" dirty="0" smtClean="0"/>
              <a:t>0</a:t>
            </a:r>
            <a:r>
              <a:rPr lang="ru-RU" sz="2400" dirty="0" smtClean="0"/>
              <a:t>/</a:t>
            </a:r>
            <a:r>
              <a:rPr lang="en-US" sz="2400" dirty="0" smtClean="0">
                <a:sym typeface="Symbol"/>
              </a:rPr>
              <a:t></a:t>
            </a:r>
            <a:r>
              <a:rPr lang="ru-RU" sz="2400" dirty="0" smtClean="0"/>
              <a:t>)-1=7</a:t>
            </a:r>
            <a:endParaRPr kumimoji="0" lang="ru-RU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030" name="Picture 6" descr="C:\Users\user\Desktop\Новая папка (3)\1.система зеркал под углом 45градусов.gif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11960" y="3645024"/>
            <a:ext cx="4462289" cy="287769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Блок-схема: узел 81"/>
          <p:cNvSpPr/>
          <p:nvPr/>
        </p:nvSpPr>
        <p:spPr>
          <a:xfrm>
            <a:off x="4648200" y="5072063"/>
            <a:ext cx="2995613" cy="671512"/>
          </a:xfrm>
          <a:prstGeom prst="flowChartConnector">
            <a:avLst/>
          </a:prstGeom>
          <a:solidFill>
            <a:srgbClr val="FFE7D9"/>
          </a:solidFill>
          <a:ln>
            <a:solidFill>
              <a:srgbClr val="FECD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47" name="Блок-схема: узел 46"/>
          <p:cNvSpPr/>
          <p:nvPr/>
        </p:nvSpPr>
        <p:spPr>
          <a:xfrm>
            <a:off x="928688" y="1428750"/>
            <a:ext cx="2857500" cy="671513"/>
          </a:xfrm>
          <a:prstGeom prst="flowChartConnector">
            <a:avLst/>
          </a:prstGeom>
          <a:solidFill>
            <a:srgbClr val="FFE7D9"/>
          </a:solidFill>
          <a:ln>
            <a:solidFill>
              <a:srgbClr val="FECD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4" name="Кольцо 13"/>
          <p:cNvSpPr/>
          <p:nvPr/>
        </p:nvSpPr>
        <p:spPr>
          <a:xfrm>
            <a:off x="2000250" y="1500188"/>
            <a:ext cx="571500" cy="571500"/>
          </a:xfrm>
          <a:prstGeom prst="donut">
            <a:avLst>
              <a:gd name="adj" fmla="val 44647"/>
            </a:avLst>
          </a:prstGeom>
          <a:solidFill>
            <a:srgbClr val="0070C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50" name="Блок-схема: узел 49"/>
          <p:cNvSpPr/>
          <p:nvPr/>
        </p:nvSpPr>
        <p:spPr>
          <a:xfrm>
            <a:off x="4714875" y="1500188"/>
            <a:ext cx="2857500" cy="671512"/>
          </a:xfrm>
          <a:prstGeom prst="flowChartConnector">
            <a:avLst/>
          </a:prstGeom>
          <a:solidFill>
            <a:srgbClr val="FFE7D9"/>
          </a:solidFill>
          <a:ln>
            <a:solidFill>
              <a:srgbClr val="FECD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4" name="Кольцо 53"/>
          <p:cNvSpPr/>
          <p:nvPr/>
        </p:nvSpPr>
        <p:spPr>
          <a:xfrm>
            <a:off x="5857875" y="1571625"/>
            <a:ext cx="571500" cy="571500"/>
          </a:xfrm>
          <a:prstGeom prst="donut">
            <a:avLst>
              <a:gd name="adj" fmla="val 44647"/>
            </a:avLst>
          </a:prstGeom>
          <a:solidFill>
            <a:srgbClr val="0070C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58" name="Дуга 57"/>
          <p:cNvSpPr/>
          <p:nvPr/>
        </p:nvSpPr>
        <p:spPr>
          <a:xfrm rot="21388347">
            <a:off x="609600" y="1239838"/>
            <a:ext cx="3213100" cy="1346200"/>
          </a:xfrm>
          <a:prstGeom prst="arc">
            <a:avLst>
              <a:gd name="adj1" fmla="val 12527316"/>
              <a:gd name="adj2" fmla="val 21141131"/>
            </a:avLst>
          </a:prstGeom>
          <a:ln>
            <a:solidFill>
              <a:srgbClr val="FECD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9" name="Дуга 58"/>
          <p:cNvSpPr/>
          <p:nvPr/>
        </p:nvSpPr>
        <p:spPr>
          <a:xfrm rot="20989734">
            <a:off x="4237038" y="1344613"/>
            <a:ext cx="3213100" cy="1346200"/>
          </a:xfrm>
          <a:prstGeom prst="arc">
            <a:avLst>
              <a:gd name="adj1" fmla="val 12527316"/>
              <a:gd name="adj2" fmla="val 21141131"/>
            </a:avLst>
          </a:prstGeom>
          <a:ln>
            <a:solidFill>
              <a:srgbClr val="FECD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8" name="Блок-схема: узел 67"/>
          <p:cNvSpPr/>
          <p:nvPr/>
        </p:nvSpPr>
        <p:spPr>
          <a:xfrm>
            <a:off x="928688" y="3286125"/>
            <a:ext cx="2857500" cy="671513"/>
          </a:xfrm>
          <a:prstGeom prst="flowChartConnector">
            <a:avLst/>
          </a:prstGeom>
          <a:solidFill>
            <a:srgbClr val="FFE7D9"/>
          </a:solidFill>
          <a:ln>
            <a:solidFill>
              <a:srgbClr val="FECD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9" name="Блок-схема: узел 68"/>
          <p:cNvSpPr/>
          <p:nvPr/>
        </p:nvSpPr>
        <p:spPr>
          <a:xfrm>
            <a:off x="4786313" y="3286125"/>
            <a:ext cx="2857500" cy="671513"/>
          </a:xfrm>
          <a:prstGeom prst="flowChartConnector">
            <a:avLst/>
          </a:prstGeom>
          <a:solidFill>
            <a:srgbClr val="FFE7D9"/>
          </a:solidFill>
          <a:ln>
            <a:solidFill>
              <a:srgbClr val="FECD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8" name="Кольцо 77"/>
          <p:cNvSpPr/>
          <p:nvPr/>
        </p:nvSpPr>
        <p:spPr>
          <a:xfrm>
            <a:off x="5929313" y="3357563"/>
            <a:ext cx="571500" cy="571500"/>
          </a:xfrm>
          <a:prstGeom prst="donut">
            <a:avLst>
              <a:gd name="adj" fmla="val 44647"/>
            </a:avLst>
          </a:prstGeom>
          <a:solidFill>
            <a:srgbClr val="0070C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80" name="Блок-схема: узел 79"/>
          <p:cNvSpPr/>
          <p:nvPr/>
        </p:nvSpPr>
        <p:spPr>
          <a:xfrm>
            <a:off x="762000" y="5143500"/>
            <a:ext cx="3024188" cy="671513"/>
          </a:xfrm>
          <a:prstGeom prst="flowChartConnector">
            <a:avLst/>
          </a:prstGeom>
          <a:solidFill>
            <a:srgbClr val="FFE7D9"/>
          </a:solidFill>
          <a:ln>
            <a:solidFill>
              <a:srgbClr val="FECD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6" name="Кольцо 55"/>
          <p:cNvSpPr/>
          <p:nvPr/>
        </p:nvSpPr>
        <p:spPr>
          <a:xfrm>
            <a:off x="2071688" y="5214938"/>
            <a:ext cx="571500" cy="571500"/>
          </a:xfrm>
          <a:prstGeom prst="donut">
            <a:avLst>
              <a:gd name="adj" fmla="val 44647"/>
            </a:avLst>
          </a:prstGeom>
          <a:solidFill>
            <a:srgbClr val="0070C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81" name="Месяц 80"/>
          <p:cNvSpPr/>
          <p:nvPr/>
        </p:nvSpPr>
        <p:spPr>
          <a:xfrm rot="5400000">
            <a:off x="1909762" y="3576638"/>
            <a:ext cx="714375" cy="3009900"/>
          </a:xfrm>
          <a:prstGeom prst="moon">
            <a:avLst>
              <a:gd name="adj" fmla="val 60041"/>
            </a:avLst>
          </a:prstGeom>
          <a:solidFill>
            <a:srgbClr val="FFF7F3"/>
          </a:solidFill>
          <a:ln w="9525">
            <a:solidFill>
              <a:srgbClr val="FECD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7" name="Месяц 86"/>
          <p:cNvSpPr/>
          <p:nvPr/>
        </p:nvSpPr>
        <p:spPr>
          <a:xfrm rot="16200000">
            <a:off x="1955006" y="4526757"/>
            <a:ext cx="714375" cy="2947988"/>
          </a:xfrm>
          <a:prstGeom prst="moon">
            <a:avLst>
              <a:gd name="adj" fmla="val 70894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9" name="Кольцо 88"/>
          <p:cNvSpPr/>
          <p:nvPr/>
        </p:nvSpPr>
        <p:spPr>
          <a:xfrm>
            <a:off x="5929313" y="5143500"/>
            <a:ext cx="571500" cy="571500"/>
          </a:xfrm>
          <a:prstGeom prst="donut">
            <a:avLst>
              <a:gd name="adj" fmla="val 44647"/>
            </a:avLst>
          </a:prstGeom>
          <a:solidFill>
            <a:srgbClr val="0070C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92" name="Дуга 91"/>
          <p:cNvSpPr/>
          <p:nvPr/>
        </p:nvSpPr>
        <p:spPr>
          <a:xfrm rot="13636768">
            <a:off x="1026319" y="4695032"/>
            <a:ext cx="693737" cy="374650"/>
          </a:xfrm>
          <a:prstGeom prst="arc">
            <a:avLst>
              <a:gd name="adj1" fmla="val 12527316"/>
              <a:gd name="adj2" fmla="val 21141131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7" name="Дуга 96"/>
          <p:cNvSpPr/>
          <p:nvPr/>
        </p:nvSpPr>
        <p:spPr>
          <a:xfrm rot="14678298">
            <a:off x="1304926" y="4710112"/>
            <a:ext cx="652462" cy="296863"/>
          </a:xfrm>
          <a:prstGeom prst="arc">
            <a:avLst>
              <a:gd name="adj1" fmla="val 11855952"/>
              <a:gd name="adj2" fmla="val 20747603"/>
            </a:avLst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8" name="Дуга 97"/>
          <p:cNvSpPr/>
          <p:nvPr/>
        </p:nvSpPr>
        <p:spPr>
          <a:xfrm rot="14888527">
            <a:off x="1575594" y="4707731"/>
            <a:ext cx="641350" cy="287338"/>
          </a:xfrm>
          <a:prstGeom prst="arc">
            <a:avLst>
              <a:gd name="adj1" fmla="val 12055052"/>
              <a:gd name="adj2" fmla="val 20725363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0" name="Дуга 99"/>
          <p:cNvSpPr/>
          <p:nvPr/>
        </p:nvSpPr>
        <p:spPr>
          <a:xfrm rot="15333525">
            <a:off x="1867694" y="4788694"/>
            <a:ext cx="501650" cy="261938"/>
          </a:xfrm>
          <a:prstGeom prst="arc">
            <a:avLst>
              <a:gd name="adj1" fmla="val 12527316"/>
              <a:gd name="adj2" fmla="val 21141131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4" name="Месяц 83"/>
          <p:cNvSpPr/>
          <p:nvPr/>
        </p:nvSpPr>
        <p:spPr>
          <a:xfrm rot="5400000">
            <a:off x="5795962" y="3500438"/>
            <a:ext cx="714375" cy="3009900"/>
          </a:xfrm>
          <a:prstGeom prst="moon">
            <a:avLst>
              <a:gd name="adj" fmla="val 60041"/>
            </a:avLst>
          </a:prstGeom>
          <a:solidFill>
            <a:srgbClr val="FFF7F3"/>
          </a:solidFill>
          <a:ln w="9525">
            <a:solidFill>
              <a:srgbClr val="FECD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8" name="Месяц 87"/>
          <p:cNvSpPr/>
          <p:nvPr/>
        </p:nvSpPr>
        <p:spPr>
          <a:xfrm rot="16200000">
            <a:off x="5857875" y="4500563"/>
            <a:ext cx="714375" cy="2857500"/>
          </a:xfrm>
          <a:prstGeom prst="moon">
            <a:avLst>
              <a:gd name="adj" fmla="val 70894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10" name="Дуга 109"/>
          <p:cNvSpPr/>
          <p:nvPr/>
        </p:nvSpPr>
        <p:spPr>
          <a:xfrm rot="5051335">
            <a:off x="6461919" y="4650582"/>
            <a:ext cx="546100" cy="271462"/>
          </a:xfrm>
          <a:prstGeom prst="arc">
            <a:avLst>
              <a:gd name="adj1" fmla="val 12527316"/>
              <a:gd name="adj2" fmla="val 21141131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8" name="Дуга 107"/>
          <p:cNvSpPr/>
          <p:nvPr/>
        </p:nvSpPr>
        <p:spPr>
          <a:xfrm rot="5192603">
            <a:off x="6629401" y="4613275"/>
            <a:ext cx="641350" cy="288925"/>
          </a:xfrm>
          <a:prstGeom prst="arc">
            <a:avLst>
              <a:gd name="adj1" fmla="val 12527316"/>
              <a:gd name="adj2" fmla="val 21203645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3" name="Дуга 102"/>
          <p:cNvSpPr/>
          <p:nvPr/>
        </p:nvSpPr>
        <p:spPr>
          <a:xfrm rot="6376350">
            <a:off x="6835775" y="4637088"/>
            <a:ext cx="655638" cy="296862"/>
          </a:xfrm>
          <a:prstGeom prst="arc">
            <a:avLst>
              <a:gd name="adj1" fmla="val 12527316"/>
              <a:gd name="adj2" fmla="val 21141131"/>
            </a:avLst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5" name="Дуга 104"/>
          <p:cNvSpPr/>
          <p:nvPr/>
        </p:nvSpPr>
        <p:spPr>
          <a:xfrm rot="7499285">
            <a:off x="7077869" y="4633119"/>
            <a:ext cx="693738" cy="374650"/>
          </a:xfrm>
          <a:prstGeom prst="arc">
            <a:avLst>
              <a:gd name="adj1" fmla="val 12527316"/>
              <a:gd name="adj2" fmla="val 21141131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219" name="TextBox 50"/>
          <p:cNvSpPr txBox="1">
            <a:spLocks noChangeArrowheads="1"/>
          </p:cNvSpPr>
          <p:nvPr/>
        </p:nvSpPr>
        <p:spPr bwMode="auto">
          <a:xfrm>
            <a:off x="2143125" y="0"/>
            <a:ext cx="5000625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1" hangingPunct="1"/>
            <a:r>
              <a:rPr lang="ru-RU" altLang="ru-RU">
                <a:latin typeface="Georgia" pitchFamily="18" charset="0"/>
              </a:rPr>
              <a:t> </a:t>
            </a:r>
            <a:r>
              <a:rPr lang="ru-RU" altLang="ru-RU" sz="3600">
                <a:latin typeface="Georgia" pitchFamily="18" charset="0"/>
              </a:rPr>
              <a:t>«Гимнастика глаз»</a:t>
            </a:r>
          </a:p>
        </p:txBody>
      </p:sp>
      <p:sp>
        <p:nvSpPr>
          <p:cNvPr id="72" name="Кольцо 71"/>
          <p:cNvSpPr/>
          <p:nvPr/>
        </p:nvSpPr>
        <p:spPr>
          <a:xfrm>
            <a:off x="2000250" y="3357563"/>
            <a:ext cx="571500" cy="571500"/>
          </a:xfrm>
          <a:prstGeom prst="donut">
            <a:avLst>
              <a:gd name="adj" fmla="val 44647"/>
            </a:avLst>
          </a:prstGeom>
          <a:solidFill>
            <a:srgbClr val="0070C0"/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>
              <a:solidFill>
                <a:schemeClr val="tx1"/>
              </a:solidFill>
            </a:endParaRPr>
          </a:p>
        </p:txBody>
      </p:sp>
      <p:sp>
        <p:nvSpPr>
          <p:cNvPr id="75" name="Месяц 74"/>
          <p:cNvSpPr/>
          <p:nvPr/>
        </p:nvSpPr>
        <p:spPr>
          <a:xfrm rot="16200000">
            <a:off x="2000250" y="2714626"/>
            <a:ext cx="714375" cy="2857500"/>
          </a:xfrm>
          <a:prstGeom prst="moon">
            <a:avLst>
              <a:gd name="adj" fmla="val 70894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4" name="Месяц 73"/>
          <p:cNvSpPr/>
          <p:nvPr/>
        </p:nvSpPr>
        <p:spPr>
          <a:xfrm rot="5400000">
            <a:off x="1926431" y="1716882"/>
            <a:ext cx="862013" cy="2857500"/>
          </a:xfrm>
          <a:prstGeom prst="moon">
            <a:avLst>
              <a:gd name="adj" fmla="val 67275"/>
            </a:avLst>
          </a:prstGeom>
          <a:solidFill>
            <a:srgbClr val="FFF7F3"/>
          </a:solidFill>
          <a:ln w="6350">
            <a:solidFill>
              <a:srgbClr val="FECD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0" name="Дуга 89"/>
          <p:cNvSpPr/>
          <p:nvPr/>
        </p:nvSpPr>
        <p:spPr>
          <a:xfrm rot="13636768">
            <a:off x="883444" y="2909094"/>
            <a:ext cx="693738" cy="374650"/>
          </a:xfrm>
          <a:prstGeom prst="arc">
            <a:avLst>
              <a:gd name="adj1" fmla="val 12527316"/>
              <a:gd name="adj2" fmla="val 21141131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5" name="Дуга 94"/>
          <p:cNvSpPr/>
          <p:nvPr/>
        </p:nvSpPr>
        <p:spPr>
          <a:xfrm rot="14678298">
            <a:off x="1162050" y="2924175"/>
            <a:ext cx="652463" cy="296863"/>
          </a:xfrm>
          <a:prstGeom prst="arc">
            <a:avLst>
              <a:gd name="adj1" fmla="val 12527316"/>
              <a:gd name="adj2" fmla="val 20747603"/>
            </a:avLst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6" name="Дуга 95"/>
          <p:cNvSpPr/>
          <p:nvPr/>
        </p:nvSpPr>
        <p:spPr>
          <a:xfrm rot="14888527">
            <a:off x="1432719" y="2850356"/>
            <a:ext cx="641350" cy="287338"/>
          </a:xfrm>
          <a:prstGeom prst="arc">
            <a:avLst>
              <a:gd name="adj1" fmla="val 12055052"/>
              <a:gd name="adj2" fmla="val 20725363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9" name="Месяц 78"/>
          <p:cNvSpPr/>
          <p:nvPr/>
        </p:nvSpPr>
        <p:spPr>
          <a:xfrm rot="5400000">
            <a:off x="5819775" y="1752601"/>
            <a:ext cx="790575" cy="2857500"/>
          </a:xfrm>
          <a:prstGeom prst="moon">
            <a:avLst>
              <a:gd name="adj" fmla="val 67275"/>
            </a:avLst>
          </a:prstGeom>
          <a:solidFill>
            <a:srgbClr val="FFF7F3"/>
          </a:solidFill>
          <a:ln w="9525">
            <a:solidFill>
              <a:srgbClr val="FECD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77" name="Месяц 76"/>
          <p:cNvSpPr/>
          <p:nvPr/>
        </p:nvSpPr>
        <p:spPr>
          <a:xfrm rot="16200000">
            <a:off x="5857875" y="2714626"/>
            <a:ext cx="714375" cy="2857500"/>
          </a:xfrm>
          <a:prstGeom prst="moon">
            <a:avLst>
              <a:gd name="adj" fmla="val 70894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1" name="Дуга 100"/>
          <p:cNvSpPr/>
          <p:nvPr/>
        </p:nvSpPr>
        <p:spPr>
          <a:xfrm rot="7499285">
            <a:off x="7149306" y="2918619"/>
            <a:ext cx="693738" cy="374650"/>
          </a:xfrm>
          <a:prstGeom prst="arc">
            <a:avLst>
              <a:gd name="adj1" fmla="val 12527316"/>
              <a:gd name="adj2" fmla="val 21141131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6" name="Дуга 105"/>
          <p:cNvSpPr/>
          <p:nvPr/>
        </p:nvSpPr>
        <p:spPr>
          <a:xfrm rot="5192603">
            <a:off x="6700838" y="2827337"/>
            <a:ext cx="641350" cy="288925"/>
          </a:xfrm>
          <a:prstGeom prst="arc">
            <a:avLst>
              <a:gd name="adj1" fmla="val 12527316"/>
              <a:gd name="adj2" fmla="val 21203645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5" name="Дуга 64"/>
          <p:cNvSpPr/>
          <p:nvPr/>
        </p:nvSpPr>
        <p:spPr>
          <a:xfrm rot="6376350">
            <a:off x="6907213" y="2851150"/>
            <a:ext cx="655637" cy="296863"/>
          </a:xfrm>
          <a:prstGeom prst="arc">
            <a:avLst>
              <a:gd name="adj1" fmla="val 12527316"/>
              <a:gd name="adj2" fmla="val 21141131"/>
            </a:avLst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99" name="Дуга 98"/>
          <p:cNvSpPr/>
          <p:nvPr/>
        </p:nvSpPr>
        <p:spPr>
          <a:xfrm rot="15333525">
            <a:off x="1796257" y="2931319"/>
            <a:ext cx="501650" cy="261937"/>
          </a:xfrm>
          <a:prstGeom prst="arc">
            <a:avLst>
              <a:gd name="adj1" fmla="val 12527316"/>
              <a:gd name="adj2" fmla="val 21141131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9" name="Дуга 108"/>
          <p:cNvSpPr/>
          <p:nvPr/>
        </p:nvSpPr>
        <p:spPr>
          <a:xfrm rot="5051335">
            <a:off x="6533357" y="2864643"/>
            <a:ext cx="546100" cy="271463"/>
          </a:xfrm>
          <a:prstGeom prst="arc">
            <a:avLst>
              <a:gd name="adj1" fmla="val 12527316"/>
              <a:gd name="adj2" fmla="val 21141131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233" name="TextBox 114"/>
          <p:cNvSpPr txBox="1">
            <a:spLocks noChangeArrowheads="1"/>
          </p:cNvSpPr>
          <p:nvPr/>
        </p:nvSpPr>
        <p:spPr bwMode="auto">
          <a:xfrm>
            <a:off x="3000375" y="4143375"/>
            <a:ext cx="27146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altLang="ru-RU" sz="2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3. «Циферблат»</a:t>
            </a:r>
          </a:p>
        </p:txBody>
      </p:sp>
      <p:sp>
        <p:nvSpPr>
          <p:cNvPr id="52" name="Месяц 51"/>
          <p:cNvSpPr/>
          <p:nvPr/>
        </p:nvSpPr>
        <p:spPr>
          <a:xfrm rot="5400000">
            <a:off x="1926431" y="-140493"/>
            <a:ext cx="862013" cy="2857500"/>
          </a:xfrm>
          <a:prstGeom prst="moon">
            <a:avLst>
              <a:gd name="adj" fmla="val 67275"/>
            </a:avLst>
          </a:prstGeom>
          <a:solidFill>
            <a:srgbClr val="FFF7F3"/>
          </a:solidFill>
          <a:ln w="6350">
            <a:solidFill>
              <a:srgbClr val="FECD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3" name="Дуга 62"/>
          <p:cNvSpPr/>
          <p:nvPr/>
        </p:nvSpPr>
        <p:spPr>
          <a:xfrm rot="15333525">
            <a:off x="1755776" y="1073150"/>
            <a:ext cx="501650" cy="263525"/>
          </a:xfrm>
          <a:prstGeom prst="arc">
            <a:avLst>
              <a:gd name="adj1" fmla="val 12527316"/>
              <a:gd name="adj2" fmla="val 21141131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0" name="Дуга 59"/>
          <p:cNvSpPr/>
          <p:nvPr/>
        </p:nvSpPr>
        <p:spPr>
          <a:xfrm rot="14888527">
            <a:off x="1450976" y="1063625"/>
            <a:ext cx="641350" cy="288925"/>
          </a:xfrm>
          <a:prstGeom prst="arc">
            <a:avLst>
              <a:gd name="adj1" fmla="val 12527316"/>
              <a:gd name="adj2" fmla="val 21141131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1" name="Дуга 60"/>
          <p:cNvSpPr/>
          <p:nvPr/>
        </p:nvSpPr>
        <p:spPr>
          <a:xfrm rot="14678298">
            <a:off x="1179512" y="1066801"/>
            <a:ext cx="652463" cy="296862"/>
          </a:xfrm>
          <a:prstGeom prst="arc">
            <a:avLst>
              <a:gd name="adj1" fmla="val 12527316"/>
              <a:gd name="adj2" fmla="val 21141131"/>
            </a:avLst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2" name="Дуга 61"/>
          <p:cNvSpPr/>
          <p:nvPr/>
        </p:nvSpPr>
        <p:spPr>
          <a:xfrm rot="13636768">
            <a:off x="883444" y="1051719"/>
            <a:ext cx="693738" cy="374650"/>
          </a:xfrm>
          <a:prstGeom prst="arc">
            <a:avLst>
              <a:gd name="adj1" fmla="val 12527316"/>
              <a:gd name="adj2" fmla="val 21141131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3" name="Месяц 52"/>
          <p:cNvSpPr/>
          <p:nvPr/>
        </p:nvSpPr>
        <p:spPr>
          <a:xfrm rot="16200000">
            <a:off x="2000250" y="857251"/>
            <a:ext cx="714375" cy="2857500"/>
          </a:xfrm>
          <a:prstGeom prst="moon">
            <a:avLst>
              <a:gd name="adj" fmla="val 70894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5" name="Месяц 54"/>
          <p:cNvSpPr/>
          <p:nvPr/>
        </p:nvSpPr>
        <p:spPr>
          <a:xfrm rot="5400000">
            <a:off x="5715000" y="-71437"/>
            <a:ext cx="857250" cy="2857500"/>
          </a:xfrm>
          <a:prstGeom prst="moon">
            <a:avLst>
              <a:gd name="adj" fmla="val 67275"/>
            </a:avLst>
          </a:prstGeom>
          <a:solidFill>
            <a:srgbClr val="FFF7F3"/>
          </a:solidFill>
          <a:ln w="9525">
            <a:solidFill>
              <a:srgbClr val="FECD9C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7" name="Дуга 66"/>
          <p:cNvSpPr/>
          <p:nvPr/>
        </p:nvSpPr>
        <p:spPr>
          <a:xfrm rot="5051335">
            <a:off x="6334919" y="1078707"/>
            <a:ext cx="546100" cy="271462"/>
          </a:xfrm>
          <a:prstGeom prst="arc">
            <a:avLst>
              <a:gd name="adj1" fmla="val 12527316"/>
              <a:gd name="adj2" fmla="val 21141131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6" name="Дуга 65"/>
          <p:cNvSpPr/>
          <p:nvPr/>
        </p:nvSpPr>
        <p:spPr>
          <a:xfrm rot="5192603">
            <a:off x="6486526" y="1041400"/>
            <a:ext cx="641350" cy="288925"/>
          </a:xfrm>
          <a:prstGeom prst="arc">
            <a:avLst>
              <a:gd name="adj1" fmla="val 12527316"/>
              <a:gd name="adj2" fmla="val 21203645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102" name="Дуга 101"/>
          <p:cNvSpPr/>
          <p:nvPr/>
        </p:nvSpPr>
        <p:spPr>
          <a:xfrm rot="6376350">
            <a:off x="6764338" y="1065212"/>
            <a:ext cx="655638" cy="296863"/>
          </a:xfrm>
          <a:prstGeom prst="arc">
            <a:avLst>
              <a:gd name="adj1" fmla="val 12527316"/>
              <a:gd name="adj2" fmla="val 21141131"/>
            </a:avLst>
          </a:prstGeom>
          <a:ln w="28575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4" name="Дуга 63"/>
          <p:cNvSpPr/>
          <p:nvPr/>
        </p:nvSpPr>
        <p:spPr>
          <a:xfrm rot="7499285">
            <a:off x="6934994" y="1061244"/>
            <a:ext cx="693738" cy="374650"/>
          </a:xfrm>
          <a:prstGeom prst="arc">
            <a:avLst>
              <a:gd name="adj1" fmla="val 12527316"/>
              <a:gd name="adj2" fmla="val 21141131"/>
            </a:avLst>
          </a:prstGeom>
          <a:ln w="285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57" name="Месяц 56"/>
          <p:cNvSpPr/>
          <p:nvPr/>
        </p:nvSpPr>
        <p:spPr>
          <a:xfrm rot="16200000">
            <a:off x="5857875" y="928688"/>
            <a:ext cx="714375" cy="2857500"/>
          </a:xfrm>
          <a:prstGeom prst="moon">
            <a:avLst>
              <a:gd name="adj" fmla="val 70894"/>
            </a:avLst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8246" name="TextBox 113"/>
          <p:cNvSpPr txBox="1">
            <a:spLocks noChangeArrowheads="1"/>
          </p:cNvSpPr>
          <p:nvPr/>
        </p:nvSpPr>
        <p:spPr bwMode="auto">
          <a:xfrm>
            <a:off x="3429000" y="2214563"/>
            <a:ext cx="219233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altLang="ru-RU" sz="2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2. «Змейка» </a:t>
            </a:r>
          </a:p>
        </p:txBody>
      </p:sp>
      <p:sp>
        <p:nvSpPr>
          <p:cNvPr id="8247" name="TextBox 110"/>
          <p:cNvSpPr txBox="1">
            <a:spLocks noChangeArrowheads="1"/>
          </p:cNvSpPr>
          <p:nvPr/>
        </p:nvSpPr>
        <p:spPr bwMode="auto">
          <a:xfrm>
            <a:off x="3286125" y="642938"/>
            <a:ext cx="1762125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1" hangingPunct="1"/>
            <a:r>
              <a:rPr lang="ru-RU" altLang="ru-RU" sz="2800" b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1. «Дуга»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path" presetSubtype="0" repeatCount="indefinite" accel="50000" decel="5000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10434 0.00878 L -0.0474 -0.03123 C -0.03542 -0.03932 -0.01753 -0.04395 0.00104 -0.04395 C 0.02222 -0.04395 0.03924 -0.03932 0.05122 -0.03123 L 0.10833 0.00878 " pathEditMode="relative" rAng="0" ptsTypes="FffFF">
                                      <p:cBhvr>
                                        <p:cTn id="6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6" y="-26"/>
                                    </p:animMotion>
                                  </p:childTnLst>
                                </p:cTn>
                              </p:par>
                              <p:par>
                                <p:cTn id="7" presetID="44" presetClass="path" presetSubtype="0" repeatCount="indefinite" accel="50000" decel="5000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11667 0.00856 L -0.05347 -0.03076 C -0.0401 -0.04001 -0.02032 -0.04371 0.00035 -0.04371 C 0.02396 -0.04371 0.04271 -0.04001 0.05608 -0.03076 L 0.11945 0.00856 " pathEditMode="relative" rAng="0" ptsTypes="FffFF">
                                      <p:cBhvr>
                                        <p:cTn id="8" dur="2000" fill="hold"/>
                                        <p:tgtEl>
                                          <p:spTgt spid="5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8" y="-26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59" presetClass="path" presetSubtype="0" repeatCount="indefinite" accel="50000" decel="50000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.30521 -0.00509 C 0.30521 -0.02012 0.33316 -0.03122 0.36719 -0.03122 C 0.40226 -0.03122 0.43021 -0.02012 0.43021 -0.00509 C 0.43021 0.00971 0.45816 0.02128 0.49323 0.02128 C 0.52726 0.02128 0.55521 0.00971 0.55521 -0.00509 " pathEditMode="relative" rAng="0" ptsTypes="fffff">
                                      <p:cBhvr>
                                        <p:cTn id="12" dur="2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25" y="0"/>
                                    </p:animMotion>
                                  </p:childTnLst>
                                </p:cTn>
                              </p:par>
                              <p:par>
                                <p:cTn id="13" presetID="59" presetClass="path" presetSubtype="0" repeatCount="indefinite" accel="50000" decel="50000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-0.53403 0.00277 C -0.53403 -0.01665 -0.50886 -0.03122 -0.47761 -0.03122 C -0.44549 -0.03122 -0.42031 -0.01619 -0.42014 0.00277 C -0.42049 0.02174 -0.39497 0.037 -0.36285 0.037 C -0.33143 0.03677 -0.3066 0.02197 -0.30573 0.00277 " pathEditMode="relative" rAng="0" ptsTypes="fffff">
                                      <p:cBhvr>
                                        <p:cTn id="14" dur="20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14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repeatCount="indefinite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-0.00173 -0.01133 -0.00069 -0.02753 -0.00816 -0.03447 C -0.01302 -0.04372 -0.0177 -0.04117 -0.02708 -0.04233 C -0.06093 -0.04141 -0.10243 -0.05297 -0.12812 -0.01712 C -0.12743 -0.00277 -0.13038 0.00555 -0.12222 0.01272 C -0.11909 0.0192 -0.11579 0.01804 -0.11059 0.02036 C -0.09739 0.02614 -0.0842 0.03285 -0.07048 0.03609 C 0.02118 0.03493 0.04966 0.04788 0.11528 0.01735 C 0.12049 0.0074 0.1191 -0.0074 0.11181 -0.01411 C 0.10539 -0.02637 0.09584 -0.03423 0.08473 -0.03747 C 0.06059 -0.03655 0.01441 -0.04187 -0.0059 -0.03285 C -0.00312 -0.02197 -0.00694 -0.03261 -0.00121 -0.03285 C 0.02518 -0.03377 0.05139 -0.03169 0.07778 -0.03123 C 0.09028 -0.02961 0.10296 -0.031 0.11528 -0.02822 C 0.11806 -0.02753 0.1224 -0.02197 0.1224 -0.02197 C 0.12275 -0.01735 0.12361 -0.01249 0.12361 -0.00786 C 0.12361 0.02591 0.08664 0.01226 0.07188 0.01272 C 0.0408 0.02452 0.02379 0.02545 -0.01163 0.02683 C -0.03246 0.03285 -0.0552 0.02545 -0.07639 0.0236 C -0.08385 0.02198 -0.09149 0.0229 -0.09878 0.02036 C -0.10156 0.01943 -0.1059 0.01411 -0.1059 0.01411 C -0.10868 0.00833 -0.11111 0.00185 -0.11284 -0.00463 C -0.11059 -0.01943 -0.10989 -0.02128 -0.09878 -0.02498 C 0.00087 -0.02336 -0.00225 -0.06616 -0.00225 -0.01087 " pathEditMode="relative" ptsTypes="fffffffffffffffffffffffA">
                                      <p:cBhvr>
                                        <p:cTn id="18" dur="5000" fill="hold"/>
                                        <p:tgtEl>
                                          <p:spTgt spid="5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repeatCount="indefinite" accel="50000" decel="50000" fill="hold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Motion origin="layout" path="M 0 0 C -0.00173 -0.01133 -0.00069 -0.02753 -0.00816 -0.03447 C -0.01302 -0.04372 -0.0177 -0.04117 -0.02708 -0.04233 C -0.06093 -0.04141 -0.10243 -0.05297 -0.12812 -0.01712 C -0.12743 -0.00277 -0.13038 0.00555 -0.12222 0.01272 C -0.11909 0.0192 -0.11579 0.01804 -0.11059 0.02036 C -0.09739 0.02614 -0.0842 0.03285 -0.07048 0.03609 C 0.02118 0.03493 0.04966 0.04788 0.11528 0.01735 C 0.12049 0.0074 0.1191 -0.0074 0.11181 -0.01411 C 0.10539 -0.02637 0.09584 -0.03423 0.08473 -0.03747 C 0.06059 -0.03655 0.01441 -0.04187 -0.0059 -0.03285 C -0.00312 -0.02197 -0.00694 -0.03261 -0.00121 -0.03285 C 0.02518 -0.03377 0.05139 -0.03169 0.07778 -0.03123 C 0.09028 -0.02961 0.10296 -0.031 0.11528 -0.02822 C 0.11806 -0.02753 0.1224 -0.02197 0.1224 -0.02197 C 0.12275 -0.01735 0.12361 -0.01249 0.12361 -0.00786 C 0.12361 0.02591 0.08664 0.01226 0.07188 0.01272 C 0.0408 0.02452 0.02379 0.02545 -0.01163 0.02683 C -0.03246 0.03285 -0.0552 0.02545 -0.07639 0.0236 C -0.08385 0.02198 -0.09149 0.0229 -0.09878 0.02036 C -0.10156 0.01943 -0.1059 0.01411 -0.1059 0.01411 C -0.10868 0.00833 -0.11111 0.00185 -0.11284 -0.00463 C -0.11059 -0.01943 -0.10989 -0.02128 -0.09878 -0.02498 C 0.00087 -0.02336 -0.00225 -0.06616 -0.00225 -0.01087 " pathEditMode="relative" ptsTypes="fffffffffffffffffffffffA">
                                      <p:cBhvr>
                                        <p:cTn id="20" dur="5000" fill="hold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 descr="C:\Users\user\Desktop\преломление картинки\222 - копия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74636" y="1988840"/>
            <a:ext cx="3869364" cy="2736304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4464496" cy="764704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Фронтальный опрос</a:t>
            </a:r>
            <a:endParaRPr lang="ru-RU" sz="28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340768"/>
            <a:ext cx="9144000" cy="5517232"/>
          </a:xfrm>
        </p:spPr>
        <p:txBody>
          <a:bodyPr>
            <a:normAutofit fontScale="70000" lnSpcReduction="20000"/>
          </a:bodyPr>
          <a:lstStyle/>
          <a:p>
            <a:pPr algn="just">
              <a:buNone/>
            </a:pPr>
            <a:r>
              <a:rPr lang="ru-RU" dirty="0" smtClean="0"/>
              <a:t>1. Используя таблицу показателя преломления, определите, когда световые лучи больше преломляются: при переходе из воздуха в воду или из воды в стекло.</a:t>
            </a:r>
          </a:p>
          <a:p>
            <a:pPr>
              <a:buNone/>
            </a:pPr>
            <a:r>
              <a:rPr lang="ru-RU" dirty="0" smtClean="0"/>
              <a:t>2. С какой скоростью распространяется </a:t>
            </a:r>
          </a:p>
          <a:p>
            <a:pPr>
              <a:buNone/>
            </a:pPr>
            <a:r>
              <a:rPr lang="ru-RU" dirty="0" smtClean="0"/>
              <a:t>свет в воде? </a:t>
            </a:r>
          </a:p>
          <a:p>
            <a:pPr>
              <a:buNone/>
            </a:pPr>
            <a:r>
              <a:rPr lang="ru-RU" dirty="0" smtClean="0"/>
              <a:t>3. На рисунке показан ход светового луча </a:t>
            </a:r>
          </a:p>
          <a:p>
            <a:pPr>
              <a:buNone/>
            </a:pPr>
            <a:r>
              <a:rPr lang="ru-RU" dirty="0" smtClean="0"/>
              <a:t>стрелочками. Вода размыла некоторые </a:t>
            </a:r>
          </a:p>
          <a:p>
            <a:pPr>
              <a:buNone/>
            </a:pPr>
            <a:r>
              <a:rPr lang="ru-RU" dirty="0" smtClean="0"/>
              <a:t>слова.  Помогите их восстановить.</a:t>
            </a:r>
          </a:p>
          <a:p>
            <a:pPr>
              <a:buNone/>
            </a:pPr>
            <a:r>
              <a:rPr lang="ru-RU" dirty="0" smtClean="0"/>
              <a:t> </a:t>
            </a:r>
            <a:r>
              <a:rPr lang="en-US" dirty="0" smtClean="0"/>
              <a:t>I</a:t>
            </a:r>
            <a:r>
              <a:rPr lang="ru-RU" dirty="0" smtClean="0"/>
              <a:t> среда - …</a:t>
            </a:r>
          </a:p>
          <a:p>
            <a:pPr lvl="0">
              <a:buNone/>
            </a:pPr>
            <a:r>
              <a:rPr lang="en-US" dirty="0" smtClean="0"/>
              <a:t>II</a:t>
            </a:r>
            <a:r>
              <a:rPr lang="ru-RU" dirty="0" smtClean="0"/>
              <a:t> среда - …</a:t>
            </a:r>
          </a:p>
          <a:p>
            <a:pPr lvl="0">
              <a:buNone/>
            </a:pPr>
            <a:endParaRPr lang="ru-RU" dirty="0" smtClean="0"/>
          </a:p>
          <a:p>
            <a:pPr lvl="0">
              <a:buNone/>
            </a:pPr>
            <a:r>
              <a:rPr lang="ru-RU" dirty="0" smtClean="0"/>
              <a:t>4. Если свет из воздуха попадает в воду, то преломленный луч отклоняется к … от первоначального направления. </a:t>
            </a:r>
          </a:p>
          <a:p>
            <a:pPr lvl="0">
              <a:buNone/>
            </a:pPr>
            <a:r>
              <a:rPr lang="ru-RU" dirty="0" smtClean="0"/>
              <a:t>5. Что изменилось бы, если бы луч шел из воды в воздух?</a:t>
            </a:r>
          </a:p>
          <a:p>
            <a:pPr lvl="0">
              <a:buNone/>
            </a:pPr>
            <a:r>
              <a:rPr lang="ru-RU" dirty="0" smtClean="0"/>
              <a:t>6. Бывает ли такое: луч света, проходя через границу раздела двух сред не меняя своего направления? Если да, то почему? Если нет, то почему? </a:t>
            </a:r>
            <a:endParaRPr lang="ru-RU" dirty="0"/>
          </a:p>
        </p:txBody>
      </p:sp>
      <p:pic>
        <p:nvPicPr>
          <p:cNvPr id="5" name="Рисунок 4" descr="https://1posvetu.ru/wp-content/uploads/2016/09/Indicators-for-different-objects.jpg"/>
          <p:cNvPicPr/>
          <p:nvPr/>
        </p:nvPicPr>
        <p:blipFill>
          <a:blip r:embed="rId3" cstate="print">
            <a:extLst>
              <a:ext uri="{28A0092B-C50C-407E-A947-70E740481C1C}">
                <a14:useLocalDpi xmlns="" xmlns:lc="http://schemas.openxmlformats.org/drawingml/2006/lockedCanvas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8390" y="0"/>
            <a:ext cx="2975610" cy="13042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301008" y="692696"/>
            <a:ext cx="5842992" cy="1143000"/>
          </a:xfrm>
        </p:spPr>
        <p:txBody>
          <a:bodyPr/>
          <a:lstStyle/>
          <a:p>
            <a:r>
              <a:rPr lang="ru-RU" i="1" dirty="0" smtClean="0"/>
              <a:t>Работа в группах</a:t>
            </a:r>
            <a:endParaRPr lang="ru-RU" dirty="0"/>
          </a:p>
        </p:txBody>
      </p:sp>
      <p:pic>
        <p:nvPicPr>
          <p:cNvPr id="30722" name="Picture 2" descr="C:\Users\user\Desktop\преломление картинки\2021-10-30_144341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2348880"/>
            <a:ext cx="5223006" cy="3240360"/>
          </a:xfrm>
          <a:prstGeom prst="rect">
            <a:avLst/>
          </a:prstGeom>
          <a:noFill/>
        </p:spPr>
      </p:pic>
      <p:pic>
        <p:nvPicPr>
          <p:cNvPr id="30723" name="Picture 3" descr="C:\Users\user\Desktop\преломление картинки\2021-10-26_083132 - копия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0"/>
            <a:ext cx="3456384" cy="468585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5292080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«Невидимая монета»</a:t>
            </a:r>
            <a:br>
              <a:rPr lang="ru-RU" dirty="0" smtClean="0"/>
            </a:br>
            <a:endParaRPr lang="ru-RU" dirty="0"/>
          </a:p>
        </p:txBody>
      </p:sp>
      <p:pic>
        <p:nvPicPr>
          <p:cNvPr id="32771" name="Picture 3" descr="C:\Users\user\Desktop\преломление картинки\1362241-ea3ae6595fc300be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052736"/>
            <a:ext cx="5284505" cy="4176464"/>
          </a:xfrm>
          <a:prstGeom prst="rect">
            <a:avLst/>
          </a:prstGeom>
          <a:noFill/>
        </p:spPr>
      </p:pic>
      <p:pic>
        <p:nvPicPr>
          <p:cNvPr id="32772" name="Picture 4" descr="C:\Users\user\Desktop\преломление картинки\11b9447b3ab643ecdc8e0c3128dc7e00-800x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57975" y="2780928"/>
            <a:ext cx="2486025" cy="2705100"/>
          </a:xfrm>
          <a:prstGeom prst="rect">
            <a:avLst/>
          </a:prstGeom>
          <a:noFill/>
        </p:spPr>
      </p:pic>
      <p:pic>
        <p:nvPicPr>
          <p:cNvPr id="32773" name="Picture 5" descr="C:\Users\user\Desktop\преломление картинки\2930206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0" y="5085184"/>
            <a:ext cx="2859141" cy="1772816"/>
          </a:xfrm>
          <a:prstGeom prst="rect">
            <a:avLst/>
          </a:prstGeom>
          <a:noFill/>
        </p:spPr>
      </p:pic>
      <p:pic>
        <p:nvPicPr>
          <p:cNvPr id="6" name="Рисунок 5" descr="2022-04-28_064720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5379394" y="0"/>
            <a:ext cx="3764606" cy="2720576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/>
              <a:t>Домашнее задание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ru-RU" dirty="0" smtClean="0"/>
              <a:t>1. § 67 учебника; вопросы и задания к параграфу.</a:t>
            </a:r>
          </a:p>
          <a:p>
            <a:pPr>
              <a:buNone/>
            </a:pPr>
            <a:r>
              <a:rPr lang="ru-RU" dirty="0" smtClean="0"/>
              <a:t>2. Выполнить упражнение 47.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ru-RU" dirty="0" smtClean="0"/>
              <a:t>Рефлексия</a:t>
            </a:r>
            <a:endParaRPr lang="ru-RU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9512" y="1196752"/>
            <a:ext cx="8736603" cy="53732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0"/>
            <a:ext cx="8229600" cy="850106"/>
          </a:xfrm>
        </p:spPr>
        <p:txBody>
          <a:bodyPr>
            <a:normAutofit/>
          </a:bodyPr>
          <a:lstStyle/>
          <a:p>
            <a:r>
              <a:rPr lang="ru-RU" sz="3200" dirty="0" smtClean="0"/>
              <a:t>Анализ задачи №4. </a:t>
            </a:r>
            <a:endParaRPr lang="ru-RU" sz="320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692696"/>
            <a:ext cx="8229600" cy="5433467"/>
          </a:xfrm>
        </p:spPr>
        <p:txBody>
          <a:bodyPr/>
          <a:lstStyle/>
          <a:p>
            <a:pPr>
              <a:buNone/>
            </a:pPr>
            <a:r>
              <a:rPr lang="ru-RU" sz="2800" b="1" i="1" dirty="0" smtClean="0"/>
              <a:t>Анимация</a:t>
            </a:r>
            <a:r>
              <a:rPr lang="ru-RU" sz="2800" dirty="0" smtClean="0"/>
              <a:t> «Система зеркал под углом 45</a:t>
            </a:r>
            <a:r>
              <a:rPr lang="ru-RU" sz="2800" baseline="30000" dirty="0" smtClean="0"/>
              <a:t>0</a:t>
            </a:r>
            <a:r>
              <a:rPr lang="ru-RU" sz="2800" dirty="0" smtClean="0"/>
              <a:t>»</a:t>
            </a:r>
          </a:p>
          <a:p>
            <a:endParaRPr lang="ru-RU" dirty="0"/>
          </a:p>
        </p:txBody>
      </p:sp>
      <p:pic>
        <p:nvPicPr>
          <p:cNvPr id="4" name="Picture 6" descr="C:\Users\user\Desktop\Новая папка (3)\1.система зеркал под углом 45градусов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576" y="1268760"/>
            <a:ext cx="7472972" cy="4819253"/>
          </a:xfrm>
          <a:prstGeom prst="rect">
            <a:avLst/>
          </a:prstGeom>
          <a:noFill/>
        </p:spPr>
      </p:pic>
      <p:sp>
        <p:nvSpPr>
          <p:cNvPr id="7" name="Прямоугольник 6"/>
          <p:cNvSpPr/>
          <p:nvPr/>
        </p:nvSpPr>
        <p:spPr>
          <a:xfrm>
            <a:off x="323528" y="6237312"/>
            <a:ext cx="856895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dirty="0" smtClean="0"/>
              <a:t>Количество изображений:   </a:t>
            </a:r>
            <a:r>
              <a:rPr lang="en-US" dirty="0" smtClean="0"/>
              <a:t>N</a:t>
            </a:r>
            <a:r>
              <a:rPr lang="ru-RU" dirty="0" smtClean="0"/>
              <a:t>=(360</a:t>
            </a:r>
            <a:r>
              <a:rPr lang="ru-RU" baseline="30000" dirty="0" smtClean="0"/>
              <a:t>0</a:t>
            </a:r>
            <a:r>
              <a:rPr lang="ru-RU" dirty="0" smtClean="0"/>
              <a:t>/</a:t>
            </a:r>
            <a:r>
              <a:rPr lang="en-US" dirty="0" smtClean="0">
                <a:sym typeface="Symbol"/>
              </a:rPr>
              <a:t></a:t>
            </a:r>
            <a:r>
              <a:rPr lang="ru-RU" dirty="0" smtClean="0"/>
              <a:t>)-1=7. </a:t>
            </a:r>
            <a:endParaRPr lang="ru-RU" dirty="0" smtClean="0"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smtClean="0"/>
              <a:t/>
            </a:r>
            <a:br>
              <a:rPr lang="ru-RU" i="1" dirty="0" smtClean="0"/>
            </a:br>
            <a:r>
              <a:rPr lang="ru-RU" i="1" dirty="0" smtClean="0"/>
              <a:t>Взаимопроверка.</a:t>
            </a:r>
            <a:r>
              <a:rPr lang="ru-RU" dirty="0" smtClean="0"/>
              <a:t> </a:t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ru-RU" dirty="0" smtClean="0"/>
              <a:t>Шкала выставления оценок</a:t>
            </a:r>
          </a:p>
          <a:p>
            <a:pPr>
              <a:buNone/>
            </a:pPr>
            <a:r>
              <a:rPr lang="ru-RU" dirty="0" smtClean="0"/>
              <a:t>4 верных ответа - «5»;</a:t>
            </a:r>
          </a:p>
          <a:p>
            <a:pPr>
              <a:buNone/>
            </a:pPr>
            <a:r>
              <a:rPr lang="ru-RU" dirty="0" smtClean="0"/>
              <a:t>3 верных ответа - «4»;</a:t>
            </a:r>
          </a:p>
          <a:p>
            <a:pPr>
              <a:buNone/>
            </a:pPr>
            <a:r>
              <a:rPr lang="ru-RU" dirty="0" smtClean="0"/>
              <a:t>2 верных ответа - «3»;</a:t>
            </a:r>
          </a:p>
          <a:p>
            <a:pPr>
              <a:buNone/>
            </a:pPr>
            <a:r>
              <a:rPr lang="ru-RU" dirty="0" smtClean="0"/>
              <a:t>1 верный ответ или нет верных ответов - «2»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Иллюзия сломанного карандаша</a:t>
            </a:r>
            <a:endParaRPr lang="ru-RU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60032" y="1340768"/>
            <a:ext cx="3600400" cy="465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1268760"/>
            <a:ext cx="4067175" cy="4676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9144000" cy="70609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Иллюзия сломанного карандаша</a:t>
            </a:r>
            <a:endParaRPr lang="ru-RU" dirty="0"/>
          </a:p>
        </p:txBody>
      </p:sp>
      <p:pic>
        <p:nvPicPr>
          <p:cNvPr id="1026" name="Picture 2" descr="C:\Users\user\Desktop\Преломление света\image00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268760"/>
            <a:ext cx="8124953" cy="51125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2656" y="260648"/>
            <a:ext cx="9011344" cy="1143000"/>
          </a:xfrm>
        </p:spPr>
        <p:txBody>
          <a:bodyPr>
            <a:normAutofit fontScale="90000"/>
          </a:bodyPr>
          <a:lstStyle/>
          <a:p>
            <a:r>
              <a:rPr lang="ru-RU" dirty="0" smtClean="0"/>
              <a:t>Тема урока: </a:t>
            </a:r>
            <a:br>
              <a:rPr lang="ru-RU" dirty="0" smtClean="0"/>
            </a:br>
            <a:r>
              <a:rPr lang="ru-RU" dirty="0" smtClean="0"/>
              <a:t>«Преломление света. </a:t>
            </a:r>
            <a:br>
              <a:rPr lang="ru-RU" dirty="0" smtClean="0"/>
            </a:br>
            <a:r>
              <a:rPr lang="ru-RU" dirty="0" smtClean="0"/>
              <a:t>Закон преломления света»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600200"/>
            <a:ext cx="8892480" cy="4525963"/>
          </a:xfrm>
        </p:spPr>
        <p:txBody>
          <a:bodyPr/>
          <a:lstStyle/>
          <a:p>
            <a:pPr>
              <a:buNone/>
            </a:pPr>
            <a:endParaRPr lang="ru-RU" dirty="0" smtClean="0"/>
          </a:p>
          <a:p>
            <a:pPr algn="ctr">
              <a:buNone/>
            </a:pPr>
            <a:r>
              <a:rPr lang="ru-RU" dirty="0" smtClean="0"/>
              <a:t>  Цель урока: дополнить знания об особенностях распространения света на границе раздела двух сред; ознакомиться с законом преломления света. 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33794" name="Picture 2" descr="C:\Users\user\Desktop\преломление картинки\Refraction-of-Light-Experiment-for-Kids_0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75856" y="4265712"/>
            <a:ext cx="2647894" cy="25922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0"/>
            <a:ext cx="8229600" cy="1143000"/>
          </a:xfrm>
        </p:spPr>
        <p:txBody>
          <a:bodyPr/>
          <a:lstStyle/>
          <a:p>
            <a:r>
              <a:rPr lang="ru-RU" b="1" dirty="0" smtClean="0"/>
              <a:t>Преломление света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3825" y="836712"/>
            <a:ext cx="9020175" cy="567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6" name="Picture 2" descr="C:\Users\user\Desktop\200б.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34516" cy="6858000"/>
          </a:xfrm>
          <a:prstGeom prst="rect">
            <a:avLst/>
          </a:prstGeom>
          <a:noFill/>
        </p:spPr>
      </p:pic>
      <p:sp>
        <p:nvSpPr>
          <p:cNvPr id="6" name="Прямоугольник 5"/>
          <p:cNvSpPr/>
          <p:nvPr/>
        </p:nvSpPr>
        <p:spPr>
          <a:xfrm>
            <a:off x="1835696" y="0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ru-RU" i="1" dirty="0" smtClean="0">
                <a:solidFill>
                  <a:schemeClr val="bg1"/>
                </a:solidFill>
              </a:rPr>
              <a:t>Анимация </a:t>
            </a:r>
            <a:r>
              <a:rPr lang="ru-RU" dirty="0" smtClean="0">
                <a:solidFill>
                  <a:schemeClr val="bg1"/>
                </a:solidFill>
              </a:rPr>
              <a:t>«Закон преломления света»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> </a:t>
            </a:r>
            <a:br>
              <a:rPr lang="ru-RU" dirty="0" smtClean="0"/>
            </a:b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424</TotalTime>
  <Words>520</Words>
  <Application>Microsoft Office PowerPoint</Application>
  <PresentationFormat>Экран (4:3)</PresentationFormat>
  <Paragraphs>72</Paragraphs>
  <Slides>25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25</vt:i4>
      </vt:variant>
    </vt:vector>
  </HeadingPairs>
  <TitlesOfParts>
    <vt:vector size="26" baseType="lpstr">
      <vt:lpstr>Тема Office</vt:lpstr>
      <vt:lpstr>Преломление света.  Закон преломления света </vt:lpstr>
      <vt:lpstr>Фронтальная проверка  </vt:lpstr>
      <vt:lpstr>Анализ задачи №4. </vt:lpstr>
      <vt:lpstr>  Взаимопроверка.   </vt:lpstr>
      <vt:lpstr>Иллюзия сломанного карандаша</vt:lpstr>
      <vt:lpstr>Иллюзия сломанного карандаша</vt:lpstr>
      <vt:lpstr>Тема урока:  «Преломление света.  Закон преломления света»</vt:lpstr>
      <vt:lpstr>Преломление света</vt:lpstr>
      <vt:lpstr>Слайд 9</vt:lpstr>
      <vt:lpstr>Слайд 10</vt:lpstr>
      <vt:lpstr>Слайд 11</vt:lpstr>
      <vt:lpstr>свойство обратимости</vt:lpstr>
      <vt:lpstr>Слайд 13</vt:lpstr>
      <vt:lpstr>Работа с текстом учебника. </vt:lpstr>
      <vt:lpstr>синус угла в прямоугольном треугольнике. </vt:lpstr>
      <vt:lpstr>Слайд 16</vt:lpstr>
      <vt:lpstr>Слайд 17</vt:lpstr>
      <vt:lpstr>Закон преломления света: </vt:lpstr>
      <vt:lpstr>Относительный показатель преломления</vt:lpstr>
      <vt:lpstr>Слайд 20</vt:lpstr>
      <vt:lpstr>Фронтальный опрос</vt:lpstr>
      <vt:lpstr>Работа в группах</vt:lpstr>
      <vt:lpstr>«Невидимая монета» </vt:lpstr>
      <vt:lpstr>Домашнее задание</vt:lpstr>
      <vt:lpstr>Рефлексия</vt:lpstr>
    </vt:vector>
  </TitlesOfParts>
  <Company>Krokoz™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Преломление света. Закон преломления света</dc:title>
  <dc:creator>user</dc:creator>
  <cp:lastModifiedBy>user</cp:lastModifiedBy>
  <cp:revision>43</cp:revision>
  <dcterms:created xsi:type="dcterms:W3CDTF">2021-05-14T02:03:26Z</dcterms:created>
  <dcterms:modified xsi:type="dcterms:W3CDTF">2022-05-23T17:16:31Z</dcterms:modified>
</cp:coreProperties>
</file>