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F13"/>
    <a:srgbClr val="DDF5D3"/>
    <a:srgbClr val="D2E8FE"/>
    <a:srgbClr val="F0DD98"/>
    <a:srgbClr val="BAE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Получение информации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информации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через зрение</c:v>
                </c:pt>
                <c:pt idx="1">
                  <c:v>остальные органы чувств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Воспитательный потенциал урока биологии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Колесова Марина Николаевна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биологии и химии МАОУ «Экспериментальный лицей Научно-образовательный комплекс»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царт, Вольфганг Амадей — Википед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4608140" cy="62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https://img2.freepng.ru/20180802/zkb/kisspng-stock-photography-image-royalty-free-question-collaborate-video-enterprise-collaboration-5b634a993ca566.48832598153323381724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img2.freepng.ru/20180802/zkb/kisspng-stock-photography-image-royalty-free-question-collaborate-video-enterprise-collaboration-5b634a993ca566.48832598153323381724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err="1" smtClean="0"/>
              <a:t>Проприоцепция</a:t>
            </a:r>
            <a:r>
              <a:rPr lang="ru-RU" b="1" dirty="0" smtClean="0"/>
              <a:t> </a:t>
            </a:r>
            <a:r>
              <a:rPr lang="ru-RU" dirty="0" smtClean="0"/>
              <a:t>– это положение тела в пространстве (мышечное). </a:t>
            </a:r>
            <a:r>
              <a:rPr lang="en-US" dirty="0" smtClean="0"/>
              <a:t>C</a:t>
            </a:r>
            <a:r>
              <a:rPr lang="ru-RU" dirty="0" err="1" smtClean="0"/>
              <a:t>пособность</a:t>
            </a:r>
            <a:r>
              <a:rPr lang="ru-RU" dirty="0" smtClean="0"/>
              <a:t> чувствовать положение тела, или, более определенно, положение мышц, даже не используя зрение</a:t>
            </a:r>
          </a:p>
          <a:p>
            <a:pPr>
              <a:buNone/>
            </a:pPr>
            <a:r>
              <a:rPr lang="ru-RU" dirty="0" smtClean="0"/>
              <a:t>Кто-нибудь может печатать на клавиатуре компьютера, не глядя на клавиши? Если да, то это и есть </a:t>
            </a:r>
            <a:r>
              <a:rPr lang="ru-RU" dirty="0" err="1" smtClean="0"/>
              <a:t>проприоцепция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88640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62F13"/>
                </a:solidFill>
              </a:rPr>
              <a:t>Знаете ли вы, у каких животных впервые появилось ухо? Глаза? Мышечное чувство? Обоняние?</a:t>
            </a:r>
            <a:endParaRPr lang="ru-RU" sz="4400" b="1" dirty="0">
              <a:solidFill>
                <a:srgbClr val="262F13"/>
              </a:solidFill>
            </a:endParaRPr>
          </a:p>
        </p:txBody>
      </p:sp>
      <p:sp>
        <p:nvSpPr>
          <p:cNvPr id="22530" name="AutoShape 2" descr="https://images.tierrasaltaschiriqui.com/photos/screen-shot-2018-10-26-at-21-11-50-3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mages.tierrasaltaschiriqui.com/photos/screen-shot-2018-10-26-at-21-11-50-3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images.tierrasaltaschiriqui.com/photos/screen-shot-2018-10-26-at-21-11-50-3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images.tierrasaltaschiriqui.com/photos/screen-shot-2018-10-26-at-21-11-50-3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5811820" cy="385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62880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262F13"/>
                </a:solidFill>
              </a:rPr>
              <a:t>Что думаете по поводу услышанного и увиденного?</a:t>
            </a:r>
          </a:p>
          <a:p>
            <a:pPr algn="ctr">
              <a:buFont typeface="Arial" pitchFamily="34" charset="0"/>
              <a:buChar char="•"/>
            </a:pPr>
            <a:endParaRPr lang="ru-RU" sz="3200" b="1" i="1" dirty="0" smtClean="0">
              <a:solidFill>
                <a:srgbClr val="262F13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262F13"/>
                </a:solidFill>
              </a:rPr>
              <a:t> Какие примеры, приемы воспитательного потенциала увидели вы, как учителя-предметники?  </a:t>
            </a:r>
            <a:endParaRPr lang="ru-RU" sz="3200" b="1" i="1" dirty="0">
              <a:solidFill>
                <a:srgbClr val="262F1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GctKicieQn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27" y="116632"/>
            <a:ext cx="743500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262F13"/>
                </a:solidFill>
              </a:rPr>
              <a:t>Теоретическая часть</a:t>
            </a:r>
            <a:endParaRPr lang="ru-RU" u="sng" dirty="0">
              <a:solidFill>
                <a:srgbClr val="262F1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496944" cy="3416320"/>
          </a:xfrm>
          <a:prstGeom prst="rect">
            <a:avLst/>
          </a:prstGeom>
          <a:solidFill>
            <a:srgbClr val="DDF5D3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Воспитательный потенциал урока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– это специально организованное, развивающееся в рамках определенной воспитательной системы взаимодействие воспитателей и воспитанников, осуществляемое с целью обеспечения равных возможностей, с одной стороны, а с другой стороны, для реализации каждым ребенком своих потребностей, способностей и интересов в процессе воспитания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И.П.Подласый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4" name="AutoShape 10" descr="https://www.clipartmax.com/png/middle/60-602085_royalty-free-clip-art-doub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ww.clipartmax.com/png/middle/60-602085_royalty-free-clip-art-doub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clipartmax.com/png/middle/60-602085_royalty-free-clip-art-doub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mtdata.ru/u29/photo374F/20401515140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43780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62F13"/>
                </a:solidFill>
              </a:rPr>
              <a:t>«Схема анализа процесса воспитания на уроке»</a:t>
            </a:r>
            <a:endParaRPr lang="ru-RU" dirty="0">
              <a:solidFill>
                <a:srgbClr val="262F13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503995"/>
            <a:ext cx="9144000" cy="4708981"/>
          </a:xfrm>
          <a:prstGeom prst="rect">
            <a:avLst/>
          </a:prstGeom>
          <a:solidFill>
            <a:srgbClr val="DDF5D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62F1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интереса к учению, к процессу познания (способы создания и поддержания интереса, активизации познавательной деятельности учащихся).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62F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сознательной дисциплины (умение учителя показать важность учебно-познавательной деятельности, учебной и трудовой дисциплины).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.Формирование умений и навыков организации учащимися своей деятельности (организация самостоятельной работы учащихся, соблюдение техники безопасности и гигиенических правил, связанных с осанкой и организацией рабочего места).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.Воспитание культуры общения (организация общения на уроке, формирования учителем умений слушать, высказывать и аргументировать своё мнение).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 развитие оценочных умений (комментирование оценок учителем, обсуждение оценок с учащимися, коллективное оценивание, взаимопроверка и оценивание друг друга учащимися).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гуманности (характер отношений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регулирование учителем отношений между учащимися).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62F13"/>
                </a:solidFill>
              </a:rPr>
              <a:t>Воспитание осуществляется на уроке посредствам четырёх факторов:</a:t>
            </a:r>
            <a:endParaRPr lang="ru-RU" b="1" dirty="0">
              <a:solidFill>
                <a:srgbClr val="262F13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3046988"/>
          </a:xfrm>
          <a:prstGeom prst="rect">
            <a:avLst/>
          </a:prstGeom>
          <a:solidFill>
            <a:srgbClr val="DDF5D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содержание образования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методы и формы обучения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использование случайно возникших и специальное создание воспитывающих ситуаций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69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личность самого учителя.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avatars.mds.yandex.net/i?id=2919ef204b823ecf1175b48dd720ef2b_l-5241728-images-thumbs&amp;n=13"/>
          <p:cNvPicPr>
            <a:picLocks noChangeAspect="1" noChangeArrowheads="1"/>
          </p:cNvPicPr>
          <p:nvPr/>
        </p:nvPicPr>
        <p:blipFill>
          <a:blip r:embed="rId2" cstate="print"/>
          <a:srcRect t="16526"/>
          <a:stretch>
            <a:fillRect/>
          </a:stretch>
        </p:blipFill>
        <p:spPr bwMode="auto">
          <a:xfrm>
            <a:off x="1835696" y="4797152"/>
            <a:ext cx="4067944" cy="2268567"/>
          </a:xfrm>
          <a:prstGeom prst="rect">
            <a:avLst/>
          </a:prstGeom>
          <a:noFill/>
        </p:spPr>
      </p:pic>
      <p:pic>
        <p:nvPicPr>
          <p:cNvPr id="16389" name="Picture 5" descr="https://avatars.mds.yandex.net/i?id=a93465490da24e0ada0aea72ef5c853c-4075131-images-thumbs&amp;n=13"/>
          <p:cNvPicPr>
            <a:picLocks noChangeAspect="1" noChangeArrowheads="1"/>
          </p:cNvPicPr>
          <p:nvPr/>
        </p:nvPicPr>
        <p:blipFill>
          <a:blip r:embed="rId3" cstate="print"/>
          <a:srcRect l="46451"/>
          <a:stretch>
            <a:fillRect/>
          </a:stretch>
        </p:blipFill>
        <p:spPr bwMode="auto">
          <a:xfrm>
            <a:off x="6372200" y="3829050"/>
            <a:ext cx="2448272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b659e0d621d943772164bbfcd04fa980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70770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62F13"/>
                </a:solidFill>
              </a:rPr>
              <a:t>«Мыслительная разминка»</a:t>
            </a:r>
            <a:endParaRPr lang="ru-RU" b="1" dirty="0">
              <a:solidFill>
                <a:srgbClr val="262F13"/>
              </a:solidFill>
            </a:endParaRPr>
          </a:p>
        </p:txBody>
      </p:sp>
      <p:pic>
        <p:nvPicPr>
          <p:cNvPr id="4" name="Рисунок 3" descr="C:\Users\Марина\Desktop\1231.jpg"/>
          <p:cNvPicPr/>
          <p:nvPr/>
        </p:nvPicPr>
        <p:blipFill>
          <a:blip r:embed="rId2" cstate="print"/>
          <a:srcRect t="15556"/>
          <a:stretch>
            <a:fillRect/>
          </a:stretch>
        </p:blipFill>
        <p:spPr bwMode="auto">
          <a:xfrm>
            <a:off x="971600" y="1124744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Ilya-Darya.-Svadba-na-plyazhe-Juanill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920455" cy="29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креты парфюмерного гардероба | Sobaka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861048"/>
            <a:ext cx="2664296" cy="37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\Desktop\balet-chto-tako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51698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62F13"/>
                </a:solidFill>
              </a:rPr>
              <a:t>"Стрекозы и змеи"</a:t>
            </a:r>
            <a:endParaRPr lang="ru-RU" dirty="0">
              <a:solidFill>
                <a:srgbClr val="262F13"/>
              </a:solidFill>
            </a:endParaRPr>
          </a:p>
        </p:txBody>
      </p:sp>
      <p:sp>
        <p:nvSpPr>
          <p:cNvPr id="17410" name="AutoShape 2" descr="https://blog.stanis.ru/imgs/449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blog.stanis.ru/imgs/449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blog.stanis.ru/imgs/44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71234" cy="524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«Эволюция органов чувств»</a:t>
            </a:r>
            <a:endParaRPr lang="ru-RU" dirty="0"/>
          </a:p>
        </p:txBody>
      </p:sp>
      <p:pic>
        <p:nvPicPr>
          <p:cNvPr id="19458" name="Picture 2" descr="https://chudo-prirody.com/uploads/posts/2021-08/1628756052_11-p-glaza-koshki-foto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571597" cy="2232248"/>
          </a:xfrm>
          <a:prstGeom prst="rect">
            <a:avLst/>
          </a:prstGeom>
          <a:noFill/>
        </p:spPr>
      </p:pic>
      <p:pic>
        <p:nvPicPr>
          <p:cNvPr id="19460" name="Picture 4" descr="https://get.pxhere.com/photo/hand-photography-play-leaf-flower-animal-pet-beak-ear-fauna-friend-close-up-human-body-race-dogs-eye-mammals-tongue-organ-animal-portrait-macro-photography-domestic-dog-nose-forward-820745.jpg"/>
          <p:cNvPicPr>
            <a:picLocks noChangeAspect="1" noChangeArrowheads="1"/>
          </p:cNvPicPr>
          <p:nvPr/>
        </p:nvPicPr>
        <p:blipFill>
          <a:blip r:embed="rId3" cstate="print"/>
          <a:srcRect b="21212"/>
          <a:stretch>
            <a:fillRect/>
          </a:stretch>
        </p:blipFill>
        <p:spPr bwMode="auto">
          <a:xfrm>
            <a:off x="5076056" y="1340768"/>
            <a:ext cx="3024336" cy="2382810"/>
          </a:xfrm>
          <a:prstGeom prst="rect">
            <a:avLst/>
          </a:prstGeom>
          <a:noFill/>
        </p:spPr>
      </p:pic>
      <p:sp>
        <p:nvSpPr>
          <p:cNvPr id="19462" name="AutoShape 6" descr="https://regnum.ru/uploads/pictures/news/2018/07/03/regnum_picture_153062124010338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regnum.ru/uploads/pictures/news/2018/07/03/regnum_picture_153062124010338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s://regnum.ru/uploads/pictures/news/2018/07/03/regnum_picture_1530621240103385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786595" cy="2523411"/>
          </a:xfrm>
          <a:prstGeom prst="rect">
            <a:avLst/>
          </a:prstGeom>
          <a:noFill/>
        </p:spPr>
      </p:pic>
      <p:sp>
        <p:nvSpPr>
          <p:cNvPr id="19468" name="AutoShape 12" descr="https://domikru.net/wp-content/uploads/2015/01/%D0%BB%D0%B0%D0%BF%D0%B0-%D0%BA%D0%BE%D1%82%D0%B0-%D1%84%D0%BE%D1%82%D0%B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s://domikru.net/wp-content/uploads/2015/01/%D0%BB%D0%B0%D0%BF%D0%B0-%D0%BA%D0%BE%D1%82%D0%B0-%D1%84%D0%BE%D1%82%D0%B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356578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4766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262F13"/>
                </a:solidFill>
              </a:rPr>
              <a:t>Это надо видеть…</a:t>
            </a:r>
            <a:endParaRPr lang="ru-RU" sz="2400" i="1" dirty="0">
              <a:solidFill>
                <a:srgbClr val="262F1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262F13"/>
                </a:solidFill>
              </a:rPr>
              <a:t>Ого, ты видел?!...</a:t>
            </a:r>
            <a:endParaRPr lang="ru-RU" sz="2400" i="1" dirty="0">
              <a:solidFill>
                <a:srgbClr val="262F13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Воспитательный потенциал урока биологии</vt:lpstr>
      <vt:lpstr>Теоретическая часть</vt:lpstr>
      <vt:lpstr>«Схема анализа процесса воспитания на уроке»</vt:lpstr>
      <vt:lpstr>Воспитание осуществляется на уроке посредствам четырёх факторов:</vt:lpstr>
      <vt:lpstr>Презентация PowerPoint</vt:lpstr>
      <vt:lpstr>«Мыслительная разминка»</vt:lpstr>
      <vt:lpstr>"Стрекозы и змеи"</vt:lpstr>
      <vt:lpstr>«Эволюция органов чувств»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урока биологии</dc:title>
  <dc:creator>Альбина</dc:creator>
  <cp:lastModifiedBy>NOK</cp:lastModifiedBy>
  <cp:revision>6</cp:revision>
  <dcterms:created xsi:type="dcterms:W3CDTF">2022-10-30T03:15:52Z</dcterms:created>
  <dcterms:modified xsi:type="dcterms:W3CDTF">2022-11-25T04:40:01Z</dcterms:modified>
</cp:coreProperties>
</file>