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71" r:id="rId4"/>
    <p:sldId id="267" r:id="rId5"/>
    <p:sldId id="278" r:id="rId6"/>
    <p:sldId id="272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9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2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1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5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1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3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4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7C40-E33C-474D-960C-76D8BEE5CF5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E266-68CD-4F1A-825A-CCF8D57A7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3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44505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157 г. Владивосток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дидактических игр при обучении грамоте старших дошкольников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3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3900" dirty="0" smtClean="0">
                <a:latin typeface="Bookman Old Style" panose="02050604050505020204" pitchFamily="18" charset="0"/>
              </a:rPr>
              <a:t> </a:t>
            </a:r>
            <a:r>
              <a:rPr lang="ru-RU" sz="39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Другова Т.В. 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«Волшебные буквы»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Tanya\Desktop\кружок\20240117_152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8219" y="424067"/>
            <a:ext cx="2880321" cy="37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anya\Desktop\кружок\20240117_152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7211" y="392663"/>
            <a:ext cx="2880320" cy="37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nya\Desktop\кружок\20240117_15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27519"/>
            <a:ext cx="3633603" cy="2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anya\Desktop\кружок\20240117_152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62" y="3827519"/>
            <a:ext cx="3768418" cy="28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8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Слоги и слова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C:\Users\Tanya\Desktop\кружок\20240117_16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149" y="759089"/>
            <a:ext cx="2592291" cy="27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nya\Desktop\кружок\20240117_160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024336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nya\Desktop\кружок\20240117_160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8202" y="872717"/>
            <a:ext cx="25922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anya\Desktop\кружок\20240118_090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5594" y="3104965"/>
            <a:ext cx="30243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Tanya\Desktop\кружок\20231018_0906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8573" y="3112464"/>
            <a:ext cx="3065567" cy="39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разнообразные дидактические игры  при обучении старших дошкольников грамоте,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совершенствовать фонематический слух детей;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правильно понимать и употреблять термины «слово», «звук»; сравнивать слова по их протяженности; интонационно выделять в слове определенный звук (сначала первый звук в слове, а потом- любой );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называть слова с заданным звуком, выделять и называть первый звук в слове, подбирать слова с определенным звуком и различать на слух твердые и мягкие    согласные (без употребления самих терминов);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графические навыки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подготовки руки ребёнка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85000" lnSpcReduction="2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Аннотация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800" dirty="0">
                <a:latin typeface="Bookman Old Style" panose="02050604050505020204" pitchFamily="18" charset="0"/>
              </a:rPr>
              <a:t>Процесс подготовки детей к обучению </a:t>
            </a:r>
            <a:r>
              <a:rPr lang="ru-RU" sz="2800" dirty="0" smtClean="0">
                <a:latin typeface="Bookman Old Style" panose="02050604050505020204" pitchFamily="18" charset="0"/>
              </a:rPr>
              <a:t>грамоте начинается </a:t>
            </a:r>
            <a:r>
              <a:rPr lang="ru-RU" sz="2800" dirty="0">
                <a:latin typeface="Bookman Old Style" panose="02050604050505020204" pitchFamily="18" charset="0"/>
              </a:rPr>
              <a:t>ещё в младших группах детского сада, однако, наибольший акцент на данный вид работы приходится на старшие и подготовительные группы.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Bookman Old Style" panose="02050604050505020204" pitchFamily="18" charset="0"/>
              </a:rPr>
              <a:t>От того, как ребёнок в дошкольном возрасте овладеет </a:t>
            </a:r>
            <a:r>
              <a:rPr lang="ru-RU" sz="2800" dirty="0" smtClean="0">
                <a:latin typeface="Bookman Old Style" panose="02050604050505020204" pitchFamily="18" charset="0"/>
              </a:rPr>
              <a:t>определенными знаниями, </a:t>
            </a:r>
            <a:r>
              <a:rPr lang="ru-RU" sz="2800" dirty="0">
                <a:latin typeface="Bookman Old Style" panose="02050604050505020204" pitchFamily="18" charset="0"/>
              </a:rPr>
              <a:t>во многом зависят его дальнейшие успехи в </a:t>
            </a:r>
            <a:r>
              <a:rPr lang="ru-RU" sz="2800" dirty="0" smtClean="0">
                <a:latin typeface="Bookman Old Style" panose="02050604050505020204" pitchFamily="18" charset="0"/>
              </a:rPr>
              <a:t>школе. </a:t>
            </a:r>
            <a:r>
              <a:rPr lang="ru-RU" sz="2800" dirty="0">
                <a:latin typeface="Bookman Old Style" panose="02050604050505020204" pitchFamily="18" charset="0"/>
              </a:rPr>
              <a:t>И здесь, на </a:t>
            </a:r>
            <a:r>
              <a:rPr lang="ru-RU" sz="2800" dirty="0" smtClean="0">
                <a:latin typeface="Bookman Old Style" panose="02050604050505020204" pitchFamily="18" charset="0"/>
              </a:rPr>
              <a:t>наш взгляд</a:t>
            </a:r>
            <a:r>
              <a:rPr lang="ru-RU" sz="2800" dirty="0">
                <a:latin typeface="Bookman Old Style" panose="02050604050505020204" pitchFamily="18" charset="0"/>
              </a:rPr>
              <a:t>, колоссальный вклад оказывают игровые </a:t>
            </a:r>
            <a:r>
              <a:rPr lang="ru-RU" sz="2800" dirty="0" smtClean="0">
                <a:latin typeface="Bookman Old Style" panose="02050604050505020204" pitchFamily="18" charset="0"/>
              </a:rPr>
              <a:t>приёмы.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3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424936" cy="5649491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3000" dirty="0">
                <a:latin typeface="Bookman Old Style" panose="02050604050505020204" pitchFamily="18" charset="0"/>
              </a:rPr>
              <a:t>Не секрет, что интерес к учебной деятельности у дошкольников резко возрастает, если они включены в игровую ситуацию. Игра не возникает сама по себе, поэтому наша основная задача – открыть для ребёнка мир игры, заинтересовать его. И только тогда, ребёнок будет подчиняться определённым правилам, у него появится желание много узнать и добиться результата. А самое главное, что именно игра делает сложный материал понятным и доступным, скучный – интересным.</a:t>
            </a:r>
          </a:p>
        </p:txBody>
      </p:sp>
    </p:spTree>
    <p:extLst>
      <p:ext uri="{BB962C8B-B14F-4D97-AF65-F5344CB8AC3E}">
        <p14:creationId xmlns:p14="http://schemas.microsoft.com/office/powerpoint/2010/main" val="85836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147248" cy="64087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6200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600" dirty="0" smtClean="0">
                <a:latin typeface="Bookman Old Style" panose="02050604050505020204" pitchFamily="18" charset="0"/>
              </a:rPr>
              <a:t>В </a:t>
            </a:r>
            <a:r>
              <a:rPr lang="ru-RU" sz="8600" dirty="0">
                <a:latin typeface="Bookman Old Style" panose="02050604050505020204" pitchFamily="18" charset="0"/>
              </a:rPr>
              <a:t>своей работе хочу поделиться с вами приемами и формами работы с использованием речевых и дидактических игр при подготовке детей обучению грамоте</a:t>
            </a:r>
            <a:r>
              <a:rPr lang="ru-RU" sz="8600" dirty="0" smtClean="0">
                <a:latin typeface="Bookman Old Style" panose="02050604050505020204" pitchFamily="18" charset="0"/>
              </a:rPr>
              <a:t>.</a:t>
            </a:r>
            <a:endParaRPr lang="ru-RU" sz="86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600" dirty="0">
                <a:latin typeface="Bookman Old Style" panose="02050604050505020204" pitchFamily="18" charset="0"/>
              </a:rPr>
              <a:t>Старший дошкольный возраст – это дети старшей и подготовительной групп. Именно с пяти лет начинает формироваться осознанное ориентирование в звуковом составе слова. Внимание ребенка переключается с привычной ему смысловой стороны речи на звуковую, речь становится объектом осознания и изучения, что является необходимой предпосылкой обучения грамоте.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6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3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кто он?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,чтобы дети легко и с интересом усваивали сложный материал, использую на каждом занятии помощника  «Мальчика Звуковичка».  В его волшебной коробочке есть много интересных вещей: колокольчик (для обозначения звонких звуков); наушники (для определения глухих согласных); микрофон, в который мы пропеваем гласные звуки; зеленая подушка (для определения мягких согласных) и синяя  (для определения твердых согласных звуков)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8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Звуковичок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знакомит с миром звуков и букв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Tanya\Desktop\кружок\20240118_072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1" y="2079988"/>
            <a:ext cx="4818953" cy="39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ya\Desktop\кружок\20240118_072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8332" y="2043497"/>
            <a:ext cx="47158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7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Произносим звуки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Tanya\Desktop\кружок\20240118_085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41044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ya\Desktop\кружок\20240118_085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8011" y="1984177"/>
            <a:ext cx="489654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5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Творческие игры с буквами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4077072"/>
            <a:ext cx="3816425" cy="254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Tanya\Desktop\кружок\20240117_153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9689" y="507053"/>
            <a:ext cx="3013092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nya\Desktop\кружок\20240117_153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1872" y="574430"/>
            <a:ext cx="30038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05064"/>
            <a:ext cx="3816425" cy="264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1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Игры на внимание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C:\Users\Tanya\Desktop\кружок\20240117_16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5243" y="3229813"/>
            <a:ext cx="3024336" cy="37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6" y="1000125"/>
            <a:ext cx="3816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37345"/>
            <a:ext cx="4021744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6" y="3645023"/>
            <a:ext cx="3962400" cy="29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35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435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157 г. Владивосток «Использование дидактических игр при обучении грамоте старших дошкольников</vt:lpstr>
      <vt:lpstr>Презентация PowerPoint</vt:lpstr>
      <vt:lpstr>Презентация PowerPoint</vt:lpstr>
      <vt:lpstr>Презентация PowerPoint</vt:lpstr>
      <vt:lpstr>Мальчик «Звуковичок», кто он?</vt:lpstr>
      <vt:lpstr>Звуковичок знакомит с миром звуков и букв</vt:lpstr>
      <vt:lpstr>Произносим звуки</vt:lpstr>
      <vt:lpstr>Творческие игры с буквами</vt:lpstr>
      <vt:lpstr>Игры на внимание</vt:lpstr>
      <vt:lpstr>«Волшебные буквы»</vt:lpstr>
      <vt:lpstr>Слоги и слова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49</cp:revision>
  <dcterms:created xsi:type="dcterms:W3CDTF">2022-11-21T06:17:36Z</dcterms:created>
  <dcterms:modified xsi:type="dcterms:W3CDTF">2024-02-16T10:48:31Z</dcterms:modified>
</cp:coreProperties>
</file>