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729"/>
    <a:srgbClr val="D4E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1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6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3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7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6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9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53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6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49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B59C-B356-4D14-8788-E71337936D72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349F-7CC4-4B89-A87E-377079D6F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3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211" y="1911929"/>
            <a:ext cx="11873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приемы развития наглядно-образного мышления </a:t>
            </a:r>
          </a:p>
          <a:p>
            <a:pPr algn="ctr"/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математики </a:t>
            </a:r>
          </a:p>
          <a:p>
            <a:pPr algn="ctr"/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классах инклюзивного образования   </a:t>
            </a:r>
            <a:endParaRPr lang="ru-RU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437" y="457200"/>
            <a:ext cx="90670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урока по теме: «Действия с натуральными числами»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E:\2020-2021 уч.год\РМО\Выступление\IMG_20201218_2222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746" y="1195864"/>
            <a:ext cx="9351818" cy="51910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356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0364" y="374073"/>
            <a:ext cx="6871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урока по теме: «Задачи на движение»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85430"/>
              </p:ext>
            </p:extLst>
          </p:nvPr>
        </p:nvGraphicFramePr>
        <p:xfrm>
          <a:off x="613731" y="899773"/>
          <a:ext cx="10345213" cy="5722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45213">
                  <a:extLst>
                    <a:ext uri="{9D8B030D-6E8A-4147-A177-3AD203B41FA5}">
                      <a16:colId xmlns:a16="http://schemas.microsoft.com/office/drawing/2014/main" val="208542300"/>
                    </a:ext>
                  </a:extLst>
                </a:gridCol>
              </a:tblGrid>
              <a:tr h="5722699"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Алгоритм: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Определить вид движения.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Уточнить что находить -  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сбл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или  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Действовать по формуле:                                       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Выполнить задание: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На рисунках а-б схематически изображены условия задач. Для каждого рисунка придумайте, кто участвует в движении, и определите их скорость сближения или скорость удаления.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154764"/>
                  </a:ext>
                </a:extLst>
              </a:tr>
            </a:tbl>
          </a:graphicData>
        </a:graphic>
      </p:graphicFrame>
      <p:pic>
        <p:nvPicPr>
          <p:cNvPr id="4" name="Рисунок 3" descr="E:\2020-2021 уч.год\РМО\Выступление\Безымянный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596" y="1827161"/>
            <a:ext cx="1657754" cy="1026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E:\2020-2021 уч.год\РМО\Выступление\Безымянный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279" y="1827161"/>
            <a:ext cx="1595121" cy="1026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E:\2020-2021 уч.год\РМО\Выступление\IMG_20201218_22162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43" y="3740727"/>
            <a:ext cx="6534266" cy="2763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0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091" y="1286740"/>
            <a:ext cx="10626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2010 года МБОУ СОШ№143 участвует в региональном проекте «Обучение и социализация детей с особыми возможностями здоровья и инвалидов в инклюзивном образовательном пространстве Новосибирской области». </a:t>
            </a:r>
            <a:endParaRPr lang="ru-RU" sz="2800" dirty="0" smtClean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r>
              <a:rPr lang="ru-RU" sz="28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СОШ№143</a:t>
            </a:r>
            <a:r>
              <a:rPr lang="ru-RU" sz="28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ресурсным центром в рамках </a:t>
            </a:r>
            <a:r>
              <a:rPr lang="ru-RU" sz="28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28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</a:p>
          <a:p>
            <a:endParaRPr lang="ru-RU" sz="28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10" y="2016702"/>
            <a:ext cx="10737272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  осуществляется по адаптированной образовательной программе, разработанной   с учетом психофизических особенностей и возможностей таких </a:t>
            </a: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4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928" y="1246910"/>
            <a:ext cx="1009103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МБОУ  СОШ №143 обучаются дети с разными нарушениями в развитии:</a:t>
            </a:r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 (</a:t>
            </a: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опорно-двигательного аппарата </a:t>
            </a: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 (расстройства </a:t>
            </a: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</a:t>
            </a: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(задержка психического развития)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ТНР (тяжелое нарушение речи)</a:t>
            </a:r>
            <a:endParaRPr lang="ru-RU" sz="24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82" y="1623580"/>
            <a:ext cx="9864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Обучающиеся </a:t>
            </a: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ЗПР — это дети, имеющее недостатки в психическом развитии, подтвержденные ПМПК и препятствующие получению образования без создания специальных условий.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476" y="543793"/>
            <a:ext cx="1108406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образовательные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потребности:</a:t>
            </a:r>
          </a:p>
          <a:p>
            <a:pPr algn="just"/>
            <a:endParaRPr lang="ru-RU" sz="24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особой пространственной и временной организации образовательной среды с учетом </a:t>
            </a:r>
            <a:r>
              <a:rPr lang="ru-RU" sz="2000" dirty="0" err="1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sz="20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 (быстрой истощаемости, низкой работоспособности, пониженного общего тонуса и др.);</a:t>
            </a:r>
          </a:p>
          <a:p>
            <a:pPr algn="just"/>
            <a:endParaRPr lang="ru-RU" sz="20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организация процесса обучения с учетом специфики усвоения знаний, умений и навыков обучающимися с ЗПР с учетом темпа учебной работы ("пошаговом» предъявлении материала, дозированной помощи взрослого, использовании специальных методов, приемов и средств, способствующих как общему развитию обучающегося, так и компенсации индивидуальных недостатков развития</a:t>
            </a:r>
            <a:r>
              <a:rPr lang="ru-RU" sz="20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000" dirty="0">
              <a:solidFill>
                <a:srgbClr val="0D17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контроля за становлением учебно-познавательной деятельности обучающегося с ЗПР, продолжающегося до достижения уровня, позволяющего справляться с учебными заданиями </a:t>
            </a:r>
            <a:r>
              <a:rPr lang="ru-RU" sz="2000" i="1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1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108" y="748146"/>
            <a:ext cx="114413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ребенком </a:t>
            </a:r>
            <a:r>
              <a:rPr lang="ru-RU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ЗПР:</a:t>
            </a:r>
            <a:endParaRPr lang="ru-RU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учебного материала, постепенное усложнение.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наглядности: картинные планы, обобщающие, опорные схемы, графические модели.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предписания, с указанием последовательности операций, необходимых для решения задач.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в выполнении определённых операций.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D17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Поэтапная проверка выполнения работ (самоконтроль и взаимоконтроль).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4" y="443345"/>
            <a:ext cx="63165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урока по теме: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«Измерение углов»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882203"/>
                  </p:ext>
                </p:extLst>
              </p:nvPr>
            </p:nvGraphicFramePr>
            <p:xfrm>
              <a:off x="678874" y="928255"/>
              <a:ext cx="10848108" cy="5694218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{2D5ABB26-0587-4C30-8999-92F81FD0307C}</a:tableStyleId>
                  </a:tblPr>
                  <a:tblGrid>
                    <a:gridCol w="10848108">
                      <a:extLst>
                        <a:ext uri="{9D8B030D-6E8A-4147-A177-3AD203B41FA5}">
                          <a16:colId xmlns:a16="http://schemas.microsoft.com/office/drawing/2014/main" val="2436518287"/>
                        </a:ext>
                      </a:extLst>
                    </a:gridCol>
                  </a:tblGrid>
                  <a:tr h="5694218">
                    <a:tc>
                      <a:txBody>
                        <a:bodyPr/>
                        <a:lstStyle/>
                        <a:p>
                          <a:r>
                            <a:rPr lang="ru-RU" sz="2000" u="sng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Алгоритм измерения углов</a:t>
                          </a:r>
                          <a:endParaRPr lang="ru-RU" sz="20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eriod"/>
                          </a:pPr>
                          <a:r>
                            <a:rPr lang="ru-RU" sz="20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Совместить вершину угла с центром транспортира;</a:t>
                          </a:r>
                          <a:endParaRPr lang="ru-RU" sz="20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eriod"/>
                          </a:pPr>
                          <a:r>
                            <a:rPr lang="ru-RU" sz="20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Расположить транспортир так, чтобы одна из сторон угла  проходила через начало отсчета на шкале транспортира (т.е. совместить с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°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20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);</a:t>
                          </a:r>
                          <a:endParaRPr lang="ru-RU" sz="20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eriod"/>
                          </a:pPr>
                          <a:r>
                            <a:rPr lang="ru-RU" sz="20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На этой же шкале транспортира найдите штрих, который соответствует искомой градусной мере. </a:t>
                          </a:r>
                          <a:endParaRPr lang="ru-RU" sz="20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ru-RU" sz="18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</a:t>
                          </a:r>
                          <a:endParaRPr lang="ru-RU" sz="1800" kern="1200" dirty="0" smtClean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80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u="sng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Выполнить задание:</a:t>
                          </a:r>
                        </a:p>
                        <a:p>
                          <a:endParaRPr lang="ru-RU" dirty="0">
                            <a:ln>
                              <a:solidFill>
                                <a:sysClr val="windowText" lastClr="000000"/>
                              </a:solidFill>
                            </a:ln>
                            <a:noFill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4353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882203"/>
                  </p:ext>
                </p:extLst>
              </p:nvPr>
            </p:nvGraphicFramePr>
            <p:xfrm>
              <a:off x="678874" y="928255"/>
              <a:ext cx="10848108" cy="5694218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{2D5ABB26-0587-4C30-8999-92F81FD0307C}</a:tableStyleId>
                  </a:tblPr>
                  <a:tblGrid>
                    <a:gridCol w="10848108">
                      <a:extLst>
                        <a:ext uri="{9D8B030D-6E8A-4147-A177-3AD203B41FA5}">
                          <a16:colId xmlns:a16="http://schemas.microsoft.com/office/drawing/2014/main" val="2436518287"/>
                        </a:ext>
                      </a:extLst>
                    </a:gridCol>
                  </a:tblGrid>
                  <a:tr h="569421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49" t="-535" r="-506" b="-14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43531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Рисунок 3" descr="E:\2020-2021 уч.год\РМО\Выступление\IMG_20201218_22041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88327"/>
            <a:ext cx="9005455" cy="2867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71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2308" y="203445"/>
            <a:ext cx="63165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урока по теме: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«Измерение углов»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9037321"/>
                  </p:ext>
                </p:extLst>
              </p:nvPr>
            </p:nvGraphicFramePr>
            <p:xfrm>
              <a:off x="803565" y="803565"/>
              <a:ext cx="10806544" cy="579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6544">
                      <a:extLst>
                        <a:ext uri="{9D8B030D-6E8A-4147-A177-3AD203B41FA5}">
                          <a16:colId xmlns:a16="http://schemas.microsoft.com/office/drawing/2014/main" val="1714634652"/>
                        </a:ext>
                      </a:extLst>
                    </a:gridCol>
                  </a:tblGrid>
                  <a:tr h="5791200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800" u="sng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Алгоритм построения углов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Отметьте произвольную точку и обозначьте ее буквой А.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Начертите луч с началом в точке А и на нем отметьте произвольную точку В. Получили луч АВ.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Наложите транспортир так, чтобы центр его совпал с точкой А, а луч АВ прошел через начало отсчета на шкале (т.е. совместить с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°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).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На этой же шкале транспортира найдите штрих, который соответствует искомой градусной мере. 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Отметьте на чертеже точку С против штриха соответствующей искомой градусной мере.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342900" lvl="0" indent="-342900" algn="just">
                            <a:buFont typeface="+mj-lt"/>
                            <a:buAutoNum type="arabicPeriod"/>
                          </a:pPr>
                          <a:r>
                            <a:rPr lang="ru-RU" sz="18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Проведи луч АС. Построенный угол ВАС есть искомый</a:t>
                          </a:r>
                          <a:r>
                            <a:rPr lang="ru-RU" sz="1800" i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endParaRPr lang="ru-RU" sz="18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ru-RU" sz="2000" u="sng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Выполнить задание</a:t>
                          </a:r>
                          <a:r>
                            <a:rPr lang="ru-RU" sz="2000" u="sng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:</a:t>
                          </a:r>
                        </a:p>
                        <a:p>
                          <a:pPr algn="ctr"/>
                          <a:endParaRPr lang="ru-RU" sz="20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dirty="0">
                            <a:gradFill flip="none" rotWithShape="1">
                              <a:gsLst>
                                <a:gs pos="0">
                                  <a:schemeClr val="accent1">
                                    <a:tint val="66000"/>
                                    <a:satMod val="160000"/>
                                  </a:schemeClr>
                                </a:gs>
                                <a:gs pos="50000">
                                  <a:schemeClr val="accent1">
                                    <a:tint val="44500"/>
                                    <a:satMod val="160000"/>
                                  </a:schemeClr>
                                </a:gs>
                                <a:gs pos="100000">
                                  <a:schemeClr val="accent1">
                                    <a:tint val="23500"/>
                                    <a:satMod val="160000"/>
                                  </a:schemeClr>
                                </a:gs>
                              </a:gsLst>
                              <a:lin ang="10800000" scaled="1"/>
                              <a:tileRect/>
                            </a:gra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97482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9037321"/>
                  </p:ext>
                </p:extLst>
              </p:nvPr>
            </p:nvGraphicFramePr>
            <p:xfrm>
              <a:off x="803565" y="803565"/>
              <a:ext cx="10806544" cy="579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6544">
                      <a:extLst>
                        <a:ext uri="{9D8B030D-6E8A-4147-A177-3AD203B41FA5}">
                          <a16:colId xmlns:a16="http://schemas.microsoft.com/office/drawing/2014/main" val="1714634652"/>
                        </a:ext>
                      </a:extLst>
                    </a:gridCol>
                  </a:tblGrid>
                  <a:tr h="5791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6" t="-526" r="-113" b="-2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974825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Рисунок 3" descr="E:\2020-2021 уч.год\РМО\Выступление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891" y="3463637"/>
            <a:ext cx="6400800" cy="29787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919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403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Стас</dc:creator>
  <cp:lastModifiedBy>Стас</cp:lastModifiedBy>
  <cp:revision>16</cp:revision>
  <dcterms:created xsi:type="dcterms:W3CDTF">2020-12-20T16:34:00Z</dcterms:created>
  <dcterms:modified xsi:type="dcterms:W3CDTF">2020-12-20T19:50:28Z</dcterms:modified>
</cp:coreProperties>
</file>