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5" r:id="rId11"/>
    <p:sldId id="276" r:id="rId12"/>
    <p:sldId id="277" r:id="rId13"/>
    <p:sldId id="281" r:id="rId14"/>
    <p:sldId id="263" r:id="rId15"/>
    <p:sldId id="265" r:id="rId16"/>
    <p:sldId id="266" r:id="rId17"/>
    <p:sldId id="278" r:id="rId18"/>
    <p:sldId id="279" r:id="rId19"/>
    <p:sldId id="273" r:id="rId20"/>
    <p:sldId id="271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" initials="А" lastIdx="1" clrIdx="0">
    <p:extLst>
      <p:ext uri="{19B8F6BF-5375-455C-9EA6-DF929625EA0E}">
        <p15:presenceInfo xmlns="" xmlns:p15="http://schemas.microsoft.com/office/powerpoint/2012/main" userId="Александ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18" autoAdjust="0"/>
  </p:normalViewPr>
  <p:slideViewPr>
    <p:cSldViewPr snapToGrid="0">
      <p:cViewPr>
        <p:scale>
          <a:sx n="90" d="100"/>
          <a:sy n="90" d="100"/>
        </p:scale>
        <p:origin x="-92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4C187-59FE-431F-A9C3-3C60786C9C44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26F3-5C5B-4D98-B221-0466CD208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3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926F3-5C5B-4D98-B221-0466CD208A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7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26F3-5C5B-4D98-B221-0466CD208AF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1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1CCD1-5B32-47E8-B9F2-3B1376BC4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0AA033-127F-4333-B67A-C7095FC80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368C39-FC93-4C37-B239-6CAD207C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2406BA-B1A5-44B8-8632-F8D24AD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0A1C59-F868-49F0-A2D7-9F306C72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8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57A9F7-EF30-40E7-AD6B-590C8041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7C6964-A724-43CF-8853-467DA3D09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606C70-9401-42D2-AAE6-A0093CB8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A38C72-E082-4BEE-A980-1B189807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7C97F3-47E0-4E84-B085-87839F68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3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8163350-2F7F-4CE4-A4CC-8B447D432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FC71C3-E4E4-4B5F-86FF-BFF76EDED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1AF1BF-06A5-4442-A317-145B1403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9CB4ED-14FC-4086-AAE7-1900ACDA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4EE577-011B-4919-AF2C-BBC6E25F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2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A74E3D-58F0-4F86-9E9A-0DC23F89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DA0877-E307-48D0-A315-B024A846F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2F5A4D-A777-43AB-9DEB-AFE4AEF4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CA9CC9-1791-4B73-BC3E-07BDDE82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00D562-C229-41E3-ACBF-BAB21071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C4BB1E-ED0F-48F9-B66A-3420C966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C42874-DABA-43E2-88F2-1E8CA1EC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BA4271-6641-43A1-BE8E-BF568E4C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64BE5B-FD34-47E2-9114-2BDCDEEA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0A5658-8B25-4998-B927-0FCEFDB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8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F5407-DEA1-4AD6-AD8A-1F1A93E9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8AFC44-E8B8-47BB-8ED7-E7529FC44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613198-3A5C-4FC6-9311-A99ED509F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722AAB-8B62-459B-A2C2-9BA750CA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3A8E1A6-93AB-4272-953E-2DE1D985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3954A1-4C16-455A-884C-6FF403B5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7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1E5D71-8075-4891-BDA2-81C2856D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859747-026F-4E63-ADF4-4B39DF6D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6F8EF6-61EB-43CA-9D29-F3A9F46FF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583A4C8-D9D1-455E-83AF-0F2EA9479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6A676FA-FE9D-4E00-873E-124C6042D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6617355-0C76-4170-BB21-B5C03DAC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9CD19E4-36D0-4612-9C9B-D5DDC205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DE326AF-9B4A-482A-A2D2-4E74E283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05D7DE-BAC4-4886-B30C-C3810E2E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79A391-A555-46C3-8BC7-051CD1BC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E8AEAAC-6911-4EC4-8C77-B6542220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B40740-6676-4E2E-806B-6FD7F521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0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A771D54-6C08-4F5A-ABBA-104D214C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FCA3625-1F7D-4266-8888-0A48A176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3C6DE0-1C42-4368-B906-01DEBB7F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9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5B97B7-B331-4D15-BAD5-D566E7D7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8ECE1E-DDE7-4CB8-AC74-9CFEBCFD6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4C3059-B19C-47C1-BB66-674710AB7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CC2365-2D5F-4B54-BA86-EAC4037B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7416C3-5CF4-4F47-AFB3-54BAABB7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CBD641-A6AF-441C-88FF-283386CD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1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A84AA4-4D00-46EF-877F-1C15E856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2B6FDE-A238-4A70-90A9-94F2229C4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1B1C0A-CE90-4582-8102-CD4356F7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6852A7D-C6B0-4530-8760-0F7F2159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5FF1EC-3199-4E9A-A592-49E8F42B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DF7965-502F-4976-9C8B-55218D0E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4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C1F5A3-A92F-4D09-B7A8-8C912024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383FC0-EB7B-49E0-B0C5-3415ED839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DB894F-6F9C-4494-92BF-E7F5434C7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0987-4A25-4AC4-B494-BDA6CBA35C1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E53A1E-6A57-4A20-B82D-1E73144DA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2A1AF7-985F-4839-ACA4-02C7AA643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D672-AFA6-4C82-9C23-FBEB68E8E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B239C6D-64DD-4520-A0AB-B47972D13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033" y="492454"/>
            <a:ext cx="9096633" cy="2250746"/>
          </a:xfrm>
        </p:spPr>
        <p:txBody>
          <a:bodyPr>
            <a:normAutofit fontScale="25000" lnSpcReduction="20000"/>
          </a:bodyPr>
          <a:lstStyle/>
          <a:p>
            <a:r>
              <a:rPr lang="ru-RU" sz="17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7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17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-современная педагогическая технология в образовательном пространстве ДОУ»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840E411-4D1E-4814-94A9-A35DA9712470}"/>
              </a:ext>
            </a:extLst>
          </p:cNvPr>
          <p:cNvSpPr/>
          <p:nvPr/>
        </p:nvSpPr>
        <p:spPr>
          <a:xfrm>
            <a:off x="5157893" y="5628156"/>
            <a:ext cx="6339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Моисеева Ольга Борисовна.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6" y="3068108"/>
            <a:ext cx="3908425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13888"/>
          <a:stretch/>
        </p:blipFill>
        <p:spPr bwMode="auto">
          <a:xfrm>
            <a:off x="1701801" y="1651000"/>
            <a:ext cx="7789332" cy="469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42" y="245533"/>
            <a:ext cx="6392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6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24883"/>
            <a:ext cx="8796867" cy="65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34" y="186267"/>
            <a:ext cx="109135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Техника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сторителлинга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очень многогранная, многоцелевая,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решающая много обучающих, развивающих и воспитательных задач.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indent="539750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Чтобы детям было интересно, я взяла за основу игру «Кубики историй» и адаптировала под своих детей.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indent="539750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96950">
              <a:buFont typeface="Arial"/>
              <a:buChar char="•"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96" y="2214713"/>
            <a:ext cx="3977971" cy="366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334" y="2065867"/>
            <a:ext cx="6711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/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Как у каждой игры у неё есть свои правила. Они просты и легко запоминаются детьми. Сначала выбираем историю, учитывая детский интерес, программную тематику, выбираем главного героя, а также жанр рассказа (фантастика, детектив или смешная история).</a:t>
            </a:r>
          </a:p>
        </p:txBody>
      </p:sp>
    </p:spTree>
    <p:extLst>
      <p:ext uri="{BB962C8B-B14F-4D97-AF65-F5344CB8AC3E}">
        <p14:creationId xmlns:p14="http://schemas.microsoft.com/office/powerpoint/2010/main" val="11854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99" y="338667"/>
            <a:ext cx="97620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Кубики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это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уникальная настольная игра, развивающую фантазию и речь.</a:t>
            </a:r>
          </a:p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Задачи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пособия «Кубики историй»: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Активизация основных движений артикуляционного аппарата;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Закрепление поставленных звуков изолированно, в слогах, словосочетаниях, предложениях, связной речи;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Развитие навыков звукового анализа;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Уточнение, расширение и обогащение лексического запаса дошкольников;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Формирование грамматического строя речи;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Развитие связной речи детей;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Развитие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успешности в общении;</a:t>
            </a:r>
            <a:endParaRPr lang="ru-RU" sz="28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2299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434340"/>
            <a:ext cx="11122198" cy="574632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9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Нетрадиционная </a:t>
            </a:r>
            <a:r>
              <a:rPr lang="ru-RU" sz="39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9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39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r>
              <a:rPr lang="ru-RU" sz="39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использованием «Кубиков историй». </a:t>
            </a:r>
          </a:p>
          <a:p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игры в том, что вы бросаете 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 и начинаете историю со слов   «Однажды…» или «Давным-давно…», «Хочу рассказать, как я…», «Я сегодня шла в детский сад и увидела…», «Когда-то…», нанизывая на нить повествования все изображения, которые выпали на верхних гранях кубиков, начиная с того, который первым привлёк ваше внимание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977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130313"/>
            <a:ext cx="10313430" cy="646331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138C7DE-6FD1-4CA4-BA33-72CD901C052B}"/>
              </a:ext>
            </a:extLst>
          </p:cNvPr>
          <p:cNvSpPr/>
          <p:nvPr/>
        </p:nvSpPr>
        <p:spPr>
          <a:xfrm>
            <a:off x="321735" y="2299063"/>
            <a:ext cx="146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0F42E8-C746-44FF-AF2A-7EEAED81363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6552" r="4958" b="8632"/>
          <a:stretch/>
        </p:blipFill>
        <p:spPr bwMode="auto">
          <a:xfrm>
            <a:off x="7586132" y="2134505"/>
            <a:ext cx="4097866" cy="3002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BE337F6-D7A6-46B3-B1ED-C965BB77DE16}"/>
              </a:ext>
            </a:extLst>
          </p:cNvPr>
          <p:cNvSpPr/>
          <p:nvPr/>
        </p:nvSpPr>
        <p:spPr>
          <a:xfrm>
            <a:off x="799068" y="1219524"/>
            <a:ext cx="67870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Договориться, кто начинает первым, кто продолжает, кто заканчивает. 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игрок достаёт из «волшебного мешочка» кубик, бросает его  в зависимости от выпавшего изображения начинает рассказывать историю.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Последующие игроки совершают такое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же действие и продолжают историю, 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не теряя нить повествования.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1257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01" y="516466"/>
            <a:ext cx="10656330" cy="2556934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</a:t>
            </a:r>
            <a:r>
              <a:rPr lang="ru-RU" sz="1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кубиков историй следующих типов:</a:t>
            </a:r>
          </a:p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набор, где каждый из кубиков содержит картинки только одной категории (на одном изображены только волшебные предметы, на другом - сказочные герои, на третьем - погодные явления </a:t>
            </a:r>
            <a:r>
              <a:rPr lang="ru-RU" sz="1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действия героя.); </a:t>
            </a:r>
            <a:endParaRPr lang="ru-RU" sz="1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5" y="3172343"/>
            <a:ext cx="4607547" cy="128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07" y="3084207"/>
            <a:ext cx="4493437" cy="137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7" y="4756521"/>
            <a:ext cx="3104482" cy="16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07" y="4756521"/>
            <a:ext cx="2150569" cy="15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6069" y="197346"/>
            <a:ext cx="6248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трёх детей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Бросить все 9 кубиков на стол, разделить их на 3 части – начало истории, середина и развязка. Один ребёнок начинает рассказывать, опираясь на первые 3 кубика, остальные продолжают. 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3299"/>
          <a:stretch/>
        </p:blipFill>
        <p:spPr bwMode="auto">
          <a:xfrm>
            <a:off x="2573866" y="2248385"/>
            <a:ext cx="6047536" cy="1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266" y="4759885"/>
            <a:ext cx="118025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Начало истории </a:t>
            </a:r>
            <a:r>
              <a:rPr lang="ru-RU" sz="2400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 каждая история должна начинаться с призыва к действию. Что-то случается с героем, что толкает его на подвиги.</a:t>
            </a:r>
          </a:p>
          <a:p>
            <a:pPr lvl="0"/>
            <a:r>
              <a:rPr lang="ru-RU" sz="2400" i="1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Середина</a:t>
            </a:r>
            <a:r>
              <a:rPr lang="ru-RU" sz="24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– в это время герой делает всё, чтобы разрешить проблемы.</a:t>
            </a:r>
          </a:p>
          <a:p>
            <a:pPr lvl="0"/>
            <a:r>
              <a:rPr lang="ru-RU" sz="2400" i="1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Развязка</a:t>
            </a:r>
            <a:r>
              <a:rPr lang="ru-RU" sz="24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– герой у цели. Какой наш герой сейчас? Изменился ли он? Именно из этой части герой выходит победителем или проигравшим. Чему научила нас эта история?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267" y="233193"/>
            <a:ext cx="5537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Игра для одного ребенка</a:t>
            </a:r>
            <a:r>
              <a:rPr lang="ru-RU" sz="24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Бросить 9 кубиков на стол, разделить их на 3 части – начало истории, середина и развязка. Опираясь на кубики, ребёнок рассказывает историю.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267" y="4031103"/>
            <a:ext cx="11099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Можно воспитателю начать историю, а дети будут продолжать её рассказывать, бросая кубики.</a:t>
            </a:r>
          </a:p>
        </p:txBody>
      </p:sp>
    </p:spTree>
    <p:extLst>
      <p:ext uri="{BB962C8B-B14F-4D97-AF65-F5344CB8AC3E}">
        <p14:creationId xmlns:p14="http://schemas.microsoft.com/office/powerpoint/2010/main" val="3392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35846"/>
            <a:ext cx="1137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хороших историй, составленных по методу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следующем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185870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 algn="just">
              <a:buFont typeface="Wingdings" pitchFamily="2" charset="2"/>
              <a:buChar char="q"/>
            </a:pPr>
            <a:r>
              <a:rPr lang="ru-RU" sz="3600" b="1" i="1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Простота.</a:t>
            </a:r>
          </a:p>
          <a:p>
            <a:pPr marL="571500" lvl="0" indent="-571500" algn="just">
              <a:buFont typeface="Wingdings" pitchFamily="2" charset="2"/>
              <a:buChar char="q"/>
            </a:pPr>
            <a:endParaRPr lang="ru-RU" sz="3600" b="1" i="1" dirty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buFont typeface="Wingdings" pitchFamily="2" charset="2"/>
              <a:buChar char="q"/>
            </a:pPr>
            <a:r>
              <a:rPr lang="ru-RU" sz="3600" b="1" i="1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Неожиданность.</a:t>
            </a:r>
          </a:p>
          <a:p>
            <a:pPr marL="571500" lvl="0" indent="-571500" algn="just">
              <a:buFont typeface="Wingdings" pitchFamily="2" charset="2"/>
              <a:buChar char="q"/>
            </a:pPr>
            <a:endParaRPr lang="ru-RU" sz="3600" dirty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buFont typeface="Wingdings" pitchFamily="2" charset="2"/>
              <a:buChar char="q"/>
            </a:pPr>
            <a:r>
              <a:rPr lang="ru-RU" sz="3600" b="1" i="1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Конкретность.</a:t>
            </a:r>
          </a:p>
          <a:p>
            <a:pPr marL="571500" lvl="0" indent="-571500" algn="just">
              <a:buFont typeface="Wingdings" pitchFamily="2" charset="2"/>
              <a:buChar char="q"/>
            </a:pPr>
            <a:endParaRPr lang="ru-RU" sz="3600" b="1" i="1" dirty="0">
              <a:solidFill>
                <a:srgbClr val="70AD47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buFont typeface="Wingdings" pitchFamily="2" charset="2"/>
              <a:buChar char="q"/>
            </a:pPr>
            <a:r>
              <a:rPr lang="ru-RU" sz="3600" b="1" i="1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Реалистичность.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15401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1257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100" y="177617"/>
            <a:ext cx="11899899" cy="25896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 история получается новая, удивительная, неповторимая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 ребятам записать свою историю .Но что делать, если дети не умеют писать? Тогда мы обращаемся к технологии ТРИЗ.</a:t>
            </a: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шифровать свои истории при помощи геометрических фигур. В будущем мы соберём книгу, которая будет называться </a:t>
            </a: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Кубики историй»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6639" y="2755897"/>
            <a:ext cx="2868341" cy="38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Ольга\Desktop\фото октябрь\IMG_20221009_2200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6" r="8476" b="24550"/>
          <a:stretch/>
        </p:blipFill>
        <p:spPr bwMode="auto">
          <a:xfrm rot="16200000">
            <a:off x="6595534" y="3381569"/>
            <a:ext cx="3352799" cy="2743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9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" y="428624"/>
            <a:ext cx="495617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6333066" y="353218"/>
            <a:ext cx="4944533" cy="4919134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18865" y="1007534"/>
            <a:ext cx="3572934" cy="38946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n-ea"/>
              </a:rPr>
              <a:t>«В  одной истории больше мудрости, чем во всей философии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</a:rPr>
              <a:t>»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n-ea"/>
              </a:rPr>
              <a:t/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+mn-ea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+mn-ea"/>
              </a:rPr>
              <a:t>Филипп Пульман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3533" y="1219200"/>
            <a:ext cx="3547534" cy="3657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«Рассказывая истории, </a:t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изменяем нашу жизнь»</a:t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Твен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2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20997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1" y="177618"/>
            <a:ext cx="10313430" cy="2782150"/>
          </a:xfrm>
        </p:spPr>
        <p:txBody>
          <a:bodyPr>
            <a:normAutofit/>
          </a:bodyPr>
          <a:lstStyle/>
          <a:p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«Кубики историй» - настоящий праздник воображения! Ведь</a:t>
            </a:r>
          </a:p>
          <a:p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сочинять истории не только полезно, но и очень увлекательно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97" y="2624667"/>
            <a:ext cx="3252926" cy="400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4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20997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285" y="1456698"/>
            <a:ext cx="10313430" cy="2641169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3997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86BBFC-8D10-4A7E-9DBA-5143803D5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" t="2403" r="2989" b="8677"/>
          <a:stretch/>
        </p:blipFill>
        <p:spPr>
          <a:xfrm>
            <a:off x="3519818" y="3049294"/>
            <a:ext cx="4571644" cy="2894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9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2299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266" y="2044715"/>
            <a:ext cx="10049933" cy="150345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«сторителлинг» возник от английского слова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означает «рассказывание историй, способ передачи информации и нахождение смыслов через рассказывание историй»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1015146"/>
            <a:ext cx="2209802" cy="271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0134" y="193382"/>
            <a:ext cx="1077806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="1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техника, выстроенная в применении историй с конкретной структурой и интересным героем, которая направлена на разрешение педагогических вопросов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развития и обучения.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932" y="3722975"/>
            <a:ext cx="11921067" cy="371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изобретён и успешно опробован на личном опыте Дэвидом </a:t>
            </a:r>
            <a:r>
              <a:rPr lang="ru-RU" sz="2800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Армстронгом</a:t>
            </a:r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Разрабатывая свой метод, Дэвид </a:t>
            </a:r>
            <a:r>
              <a:rPr lang="ru-RU" sz="2800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Армстронг</a:t>
            </a:r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учел известный психологический фактор: истории более выразительны, увлекательны, интересны и легче ассоциируются с личным опытом, чем правила или директивы. Они лучше запоминаются, им придают больше значения и их влияние на поведение людей сильнее.. Однако, в русском языке этому термину имеется весьма хороший синоним – «</a:t>
            </a:r>
            <a:r>
              <a:rPr lang="ru-RU" sz="2800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сказительство</a:t>
            </a:r>
            <a:r>
              <a:rPr lang="ru-RU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подразумевая под собой исполнение сказаний, искусство увлекательного рассказа.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2800" b="1" dirty="0">
              <a:solidFill>
                <a:srgbClr val="70AD4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2299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179" y="1213273"/>
            <a:ext cx="11407020" cy="5644727"/>
          </a:xfrm>
        </p:spPr>
        <p:txBody>
          <a:bodyPr>
            <a:normAutofit/>
          </a:bodyPr>
          <a:lstStyle/>
          <a:p>
            <a:r>
              <a:rPr lang="ru-RU" sz="5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5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5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детей с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повествования 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всей истории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симпатию к герою</a:t>
            </a:r>
          </a:p>
          <a:p>
            <a:pPr marL="514350" indent="-514350"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основную мысль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8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2299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3" y="434340"/>
            <a:ext cx="10870417" cy="59893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мышление,  воображение;</a:t>
            </a:r>
          </a:p>
          <a:p>
            <a:pPr algn="l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 грамматически правильную речь;</a:t>
            </a:r>
          </a:p>
          <a:p>
            <a:pPr algn="l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способствовать раскрытию талантов и</a:t>
            </a:r>
          </a:p>
          <a:p>
            <a:pPr algn="l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самовыражению.</a:t>
            </a:r>
          </a:p>
          <a:p>
            <a:pPr algn="l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наглядно мотивировать поступки героев;</a:t>
            </a:r>
          </a:p>
          <a:p>
            <a:pPr algn="l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научиться умственному восприятию </a:t>
            </a:r>
          </a:p>
          <a:p>
            <a:pPr algn="l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переработке информации,</a:t>
            </a:r>
          </a:p>
          <a:p>
            <a:pPr algn="l"/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желание общаться.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475031B-D2C4-4C65-9C8F-72C0C00664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0000" y="3452162"/>
            <a:ext cx="2475774" cy="2530928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 contourW="127000" prstMaterial="matte">
            <a:bevelT w="127000" h="127000" prst="artDeco"/>
            <a:bevelB w="114300" prst="artDeco"/>
            <a:contourClr>
              <a:schemeClr val="accent6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8547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2299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3" y="434340"/>
            <a:ext cx="10870417" cy="59893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сторителлинг в образовательной деятельности: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рассказывать так, чтобы дети верили, что история интересна самому рассказчику.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Историю нужно сделать «живучей».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должна быть убедительной, правдивой.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должна быть трансформирующей.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учитывать психологические</a:t>
            </a:r>
          </a:p>
          <a:p>
            <a:pPr algn="l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организационные моменты.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должен сам верить в правдоподобность</a:t>
            </a:r>
          </a:p>
          <a:p>
            <a:pPr algn="l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развязки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475031B-D2C4-4C65-9C8F-72C0C00664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600" y="4235631"/>
            <a:ext cx="2526574" cy="2530928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 contourW="127000" prstMaterial="matte">
            <a:bevelT w="127000" h="127000" prst="artDeco"/>
            <a:bevelB w="114300" prst="artDeco"/>
            <a:contourClr>
              <a:schemeClr val="accent6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6085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1257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C6C7A3E5-B351-4C1B-AA63-9CF244ED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550970" cy="749567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классический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активный, цифровой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классическом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рассказывается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самим педагогом. Дети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слушают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воспринимают информацию. При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использовании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передаёт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конкретную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которая представлена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насыщенной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запоминающаяся истории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4115354"/>
            <a:ext cx="3733800" cy="274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3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40000"/>
              <a:lumOff val="6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868930" cy="1257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86267"/>
            <a:ext cx="1076113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Ольга\Desktop\фото октябрь\IMG_20221003_1122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200106"/>
            <a:ext cx="37719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Ольга\Desktop\фото октябрь\IMG_20221003_1128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9471" y="3079025"/>
            <a:ext cx="2512287" cy="343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F130D9-3833-4438-8423-69821A05C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" y="1"/>
            <a:ext cx="11274397" cy="12572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AutoShape 2">
            <a:extLst>
              <a:ext uri="{FF2B5EF4-FFF2-40B4-BE49-F238E27FC236}">
                <a16:creationId xmlns="" xmlns:a16="http://schemas.microsoft.com/office/drawing/2014/main" id="{5FA61607-5E39-4231-9B1A-8A5B45E7EE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7105450"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4" y="863600"/>
            <a:ext cx="9744510" cy="31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716</Words>
  <Application>Microsoft Office PowerPoint</Application>
  <PresentationFormat>Произвольный</PresentationFormat>
  <Paragraphs>105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«В  одной истории больше мудрости, чем во всей философии»   Филипп Пульман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№33 «Колобок» комбинированного вида  г. Новотроицка Оренбургской области».</dc:title>
  <dc:creator>Александр</dc:creator>
  <cp:lastModifiedBy>Пользователь Windows</cp:lastModifiedBy>
  <cp:revision>106</cp:revision>
  <dcterms:created xsi:type="dcterms:W3CDTF">2020-04-13T11:04:36Z</dcterms:created>
  <dcterms:modified xsi:type="dcterms:W3CDTF">2022-11-20T15:31:09Z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652301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