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5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9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56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0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9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6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5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9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9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4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8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839" y="764704"/>
            <a:ext cx="1721177" cy="171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126876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0070C0"/>
                </a:solidFill>
                <a:latin typeface="Muli Extra Light Bold"/>
              </a:rPr>
              <a:t>В поисках клада Буратино</a:t>
            </a:r>
            <a:endParaRPr lang="en-US" sz="6000" dirty="0">
              <a:solidFill>
                <a:srgbClr val="0070C0"/>
              </a:solidFill>
              <a:latin typeface="Muli Extra Ligh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ИТОГОВЫЙ ПРОЕКТ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3097" y="441636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АВТОР: </a:t>
            </a:r>
            <a:r>
              <a:rPr lang="ru-RU" b="1" dirty="0" err="1">
                <a:solidFill>
                  <a:srgbClr val="0070C0"/>
                </a:solidFill>
                <a:cs typeface="MoolBoran" panose="020B0100010101010101" pitchFamily="34" charset="0"/>
              </a:rPr>
              <a:t>Гильманова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 О. Г. </a:t>
            </a:r>
          </a:p>
          <a:p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Воспитатель 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высшей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категории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8245"/>
            <a:ext cx="2644269" cy="3535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Декабрь 2023</a:t>
            </a:r>
            <a:endParaRPr lang="ru-RU" b="1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03648" y="259197"/>
            <a:ext cx="6120680" cy="122413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25919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Цель: </a:t>
            </a:r>
            <a:r>
              <a:rPr lang="ru-RU" sz="3200" b="1" dirty="0" smtClean="0">
                <a:solidFill>
                  <a:srgbClr val="002060"/>
                </a:solidFill>
                <a:cs typeface="MoolBoran" panose="020B0100010101010101" pitchFamily="34" charset="0"/>
              </a:rPr>
              <a:t>Формирование </a:t>
            </a:r>
            <a:r>
              <a:rPr lang="ru-RU" sz="3200" b="1" dirty="0">
                <a:solidFill>
                  <a:srgbClr val="002060"/>
                </a:solidFill>
                <a:cs typeface="MoolBoran" panose="020B0100010101010101" pitchFamily="34" charset="0"/>
              </a:rPr>
              <a:t>основ финансовой </a:t>
            </a:r>
            <a:r>
              <a:rPr lang="ru-RU" sz="3200" b="1" dirty="0" smtClean="0">
                <a:solidFill>
                  <a:srgbClr val="002060"/>
                </a:solidFill>
                <a:cs typeface="MoolBoran" panose="020B0100010101010101" pitchFamily="34" charset="0"/>
              </a:rPr>
              <a:t>грамотности</a:t>
            </a:r>
            <a:endParaRPr lang="ru-RU" sz="3200" b="1" dirty="0">
              <a:solidFill>
                <a:srgbClr val="002060"/>
              </a:solidFill>
              <a:cs typeface="MoolBoran" panose="020B0100010101010101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4961" y="1553889"/>
            <a:ext cx="7776864" cy="518747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1490121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Задачи</a:t>
            </a:r>
            <a:r>
              <a:rPr lang="ru-RU" sz="2000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cs typeface="MoolBoran" panose="020B0100010101010101" pitchFamily="34" charset="0"/>
              </a:rPr>
              <a:t>Образовательные: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Формирование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первичных экономических понятии: финансы, экономия, зарплата, потребности. 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Закрепление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понимания экономических категорий: «труд», «продукт труда», «профессия». 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Формирование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элементарных представлений о различных 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профессиях.</a:t>
            </a:r>
          </a:p>
          <a:p>
            <a:r>
              <a:rPr lang="ru-RU" b="1" dirty="0">
                <a:solidFill>
                  <a:srgbClr val="002060"/>
                </a:solidFill>
                <a:cs typeface="MoolBoran" panose="020B0100010101010101" pitchFamily="34" charset="0"/>
              </a:rPr>
              <a:t>Развивающие: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Способствовать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развитию внимания, логического мышления, 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связной и диалогической речи. </a:t>
            </a:r>
            <a:endParaRPr lang="ru-RU" b="1" dirty="0">
              <a:solidFill>
                <a:srgbClr val="0070C0"/>
              </a:solidFill>
              <a:cs typeface="MoolBoran" panose="020B0100010101010101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MoolBoran" panose="020B0100010101010101" pitchFamily="34" charset="0"/>
              </a:rPr>
              <a:t>Воспитательные</a:t>
            </a:r>
            <a:r>
              <a:rPr lang="ru-RU" b="1" dirty="0">
                <a:solidFill>
                  <a:srgbClr val="002060"/>
                </a:solidFill>
                <a:cs typeface="MoolBoran" panose="020B0100010101010101" pitchFamily="34" charset="0"/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Способствовать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воспитанию нравственных 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качеств, правильному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отношению к деньгам и разумному их использованию, бережливость, честность, взаимовыручку, щедрость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.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0070C0"/>
                </a:solidFill>
                <a:cs typeface="MoolBoran" panose="020B0100010101010101" pitchFamily="34" charset="0"/>
              </a:rPr>
              <a:t>- Способствовать </a:t>
            </a:r>
            <a:r>
              <a:rPr lang="ru-RU" b="1" dirty="0">
                <a:solidFill>
                  <a:srgbClr val="0070C0"/>
                </a:solidFill>
                <a:cs typeface="MoolBoran" panose="020B0100010101010101" pitchFamily="34" charset="0"/>
              </a:rPr>
              <a:t>формированию коммуникативных отношений.</a:t>
            </a:r>
          </a:p>
          <a:p>
            <a:endParaRPr lang="ru-RU" b="1" dirty="0">
              <a:solidFill>
                <a:srgbClr val="0070C0"/>
              </a:solidFill>
              <a:cs typeface="MoolBoran" panose="020B0100010101010101" pitchFamily="34" charset="0"/>
            </a:endParaRPr>
          </a:p>
          <a:p>
            <a:endParaRPr lang="ru-RU" sz="3200" b="1" dirty="0">
              <a:solidFill>
                <a:srgbClr val="0070C0"/>
              </a:solidFill>
              <a:cs typeface="MoolBoran" panose="020B0100010101010101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38" y="261024"/>
            <a:ext cx="114614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683704"/>
            <a:ext cx="532859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66749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Ожидаемые результаты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652825"/>
            <a:ext cx="5904656" cy="4512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6678" y="1772816"/>
            <a:ext cx="5181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1.	Знать первоначальные понятия основ финансовой грамотности.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2.	Уметь </a:t>
            </a:r>
            <a:r>
              <a:rPr lang="ru-RU" sz="2000" b="1" dirty="0" smtClean="0">
                <a:solidFill>
                  <a:srgbClr val="0070C0"/>
                </a:solidFill>
              </a:rPr>
              <a:t>определять </a:t>
            </a:r>
            <a:r>
              <a:rPr lang="ru-RU" sz="2000" b="1" dirty="0">
                <a:solidFill>
                  <a:srgbClr val="0070C0"/>
                </a:solidFill>
              </a:rPr>
              <a:t>жизненно важные потребности человека.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3.	Знать и называть профессии и их орудия труда.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4.	Уметь объяснять, для чего нужны деньги и какую роль в жизни человека они играют.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5.	Уметь ориентироваться в понятиях «Доход» </a:t>
            </a:r>
            <a:r>
              <a:rPr lang="ru-RU" sz="2000" b="1" dirty="0" smtClean="0">
                <a:solidFill>
                  <a:srgbClr val="0070C0"/>
                </a:solidFill>
              </a:rPr>
              <a:t>- «</a:t>
            </a:r>
            <a:r>
              <a:rPr lang="ru-RU" sz="2000" b="1" dirty="0">
                <a:solidFill>
                  <a:srgbClr val="0070C0"/>
                </a:solidFill>
              </a:rPr>
              <a:t>Расход».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6.	Иметь понятия о человеческих нематериальных ценностях.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26" y="462872"/>
            <a:ext cx="114614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5396" y="2949972"/>
            <a:ext cx="3897921" cy="151910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86105" y="3073095"/>
            <a:ext cx="3777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Методы и приемы: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беседа</a:t>
            </a:r>
            <a:r>
              <a:rPr lang="ru-RU" b="1" dirty="0">
                <a:solidFill>
                  <a:srgbClr val="0070C0"/>
                </a:solidFill>
              </a:rPr>
              <a:t>, вопросы, загадки, дидактическая игра, </a:t>
            </a:r>
            <a:r>
              <a:rPr lang="ru-RU" b="1" dirty="0" smtClean="0">
                <a:solidFill>
                  <a:srgbClr val="0070C0"/>
                </a:solidFill>
              </a:rPr>
              <a:t>физкультминутка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5396" y="4648171"/>
            <a:ext cx="6192688" cy="194421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86105" y="4693849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Оснащение занятия: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Мультимедийная </a:t>
            </a:r>
            <a:r>
              <a:rPr lang="ru-RU" b="1" dirty="0">
                <a:solidFill>
                  <a:srgbClr val="0070C0"/>
                </a:solidFill>
              </a:rPr>
              <a:t>презентация игры «Четвертый лишний</a:t>
            </a:r>
            <a:r>
              <a:rPr lang="ru-RU" b="1" dirty="0" smtClean="0">
                <a:solidFill>
                  <a:srgbClr val="0070C0"/>
                </a:solidFill>
              </a:rPr>
              <a:t>», лист-карта с </a:t>
            </a:r>
            <a:r>
              <a:rPr lang="ru-RU" b="1" dirty="0">
                <a:solidFill>
                  <a:srgbClr val="0070C0"/>
                </a:solidFill>
              </a:rPr>
              <a:t>заданиями, картинки с изображением людей различных профессий, мольберт, сундук, монетки, мяч, материал для продуктивной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4199" y="362636"/>
            <a:ext cx="1881697" cy="115212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54199" y="45895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Вид занятия: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тематическое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4198" y="1641314"/>
            <a:ext cx="2745794" cy="118210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07704" y="1776969"/>
            <a:ext cx="273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Возрастная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категория: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5-6 лет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319736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60248" y="165438"/>
            <a:ext cx="4744233" cy="133592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87824" y="153339"/>
            <a:ext cx="4476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</a:rPr>
              <a:t>Организационный этап </a:t>
            </a:r>
            <a:r>
              <a:rPr lang="ru-RU" sz="2000" b="1" dirty="0" smtClean="0">
                <a:solidFill>
                  <a:srgbClr val="0070C0"/>
                </a:solidFill>
              </a:rPr>
              <a:t>Приветствие, </a:t>
            </a:r>
            <a:r>
              <a:rPr lang="ru-RU" sz="2000" b="1" dirty="0">
                <a:solidFill>
                  <a:srgbClr val="0070C0"/>
                </a:solidFill>
              </a:rPr>
              <a:t>э</a:t>
            </a:r>
            <a:r>
              <a:rPr lang="ru-RU" sz="2000" b="1" dirty="0" smtClean="0">
                <a:solidFill>
                  <a:srgbClr val="0070C0"/>
                </a:solidFill>
              </a:rPr>
              <a:t>моциональный </a:t>
            </a:r>
            <a:r>
              <a:rPr lang="ru-RU" sz="2000" b="1" dirty="0">
                <a:solidFill>
                  <a:srgbClr val="0070C0"/>
                </a:solidFill>
              </a:rPr>
              <a:t>настрой на образовательную </a:t>
            </a:r>
            <a:r>
              <a:rPr lang="ru-RU" sz="2000" b="1" dirty="0" smtClean="0">
                <a:solidFill>
                  <a:srgbClr val="0070C0"/>
                </a:solidFill>
              </a:rPr>
              <a:t>деятельность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2665" y="1653824"/>
            <a:ext cx="4744233" cy="93610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98853" y="1723726"/>
            <a:ext cx="445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Разминка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Игровая ситуация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8670" y="2704889"/>
            <a:ext cx="4755301" cy="295232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64399" y="2726282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Основной этап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Беседа о профессиях,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дидактическая игра «Четвертый </a:t>
            </a:r>
            <a:r>
              <a:rPr lang="ru-RU" sz="2000" b="1" dirty="0">
                <a:solidFill>
                  <a:srgbClr val="0070C0"/>
                </a:solidFill>
              </a:rPr>
              <a:t>лишний»,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>
                <a:solidFill>
                  <a:srgbClr val="0070C0"/>
                </a:solidFill>
              </a:rPr>
              <a:t>Для чего нужны деньги</a:t>
            </a:r>
            <a:r>
              <a:rPr lang="ru-RU" sz="2000" b="1" dirty="0" smtClean="0">
                <a:solidFill>
                  <a:srgbClr val="0070C0"/>
                </a:solidFill>
              </a:rPr>
              <a:t>»,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беседа </a:t>
            </a:r>
            <a:r>
              <a:rPr lang="ru-RU" sz="2000" b="1" dirty="0">
                <a:solidFill>
                  <a:srgbClr val="0070C0"/>
                </a:solidFill>
              </a:rPr>
              <a:t>о </a:t>
            </a:r>
            <a:r>
              <a:rPr lang="ru-RU" sz="2000" b="1" dirty="0" smtClean="0">
                <a:solidFill>
                  <a:srgbClr val="0070C0"/>
                </a:solidFill>
              </a:rPr>
              <a:t>доходах-расходах,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Дидактическая игра «Что нельзя купить за деньги</a:t>
            </a:r>
            <a:r>
              <a:rPr lang="ru-RU" sz="2000" b="1" dirty="0" smtClean="0">
                <a:solidFill>
                  <a:srgbClr val="0070C0"/>
                </a:solidFill>
              </a:rPr>
              <a:t>?»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Продуктивная деятельность.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0207" y="5786264"/>
            <a:ext cx="4678406" cy="74020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64399" y="5956313"/>
            <a:ext cx="368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Рефлексия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365147" y="908720"/>
            <a:ext cx="1224136" cy="4464496"/>
          </a:xfrm>
          <a:prstGeom prst="homePlate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75656" y="1476778"/>
            <a:ext cx="576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Эт </a:t>
            </a:r>
            <a:r>
              <a:rPr lang="ru-RU" sz="4000" b="1" dirty="0" err="1" smtClean="0">
                <a:solidFill>
                  <a:srgbClr val="002060"/>
                </a:solidFill>
              </a:rPr>
              <a:t>апы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42" y="251297"/>
            <a:ext cx="114614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29" y="1974324"/>
            <a:ext cx="5112568" cy="3317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40466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Финансовое воспитание, залог грамотной личности, начинается в семье!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329" y="55172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236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MoolBoran</vt:lpstr>
      <vt:lpstr>Muli Extra Light Bold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2021-02-24T08:04:21Z</dcterms:created>
  <dcterms:modified xsi:type="dcterms:W3CDTF">2023-12-10T05:33:10Z</dcterms:modified>
</cp:coreProperties>
</file>