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4" r:id="rId8"/>
    <p:sldId id="265" r:id="rId9"/>
    <p:sldId id="266" r:id="rId10"/>
    <p:sldId id="267" r:id="rId11"/>
    <p:sldId id="261" r:id="rId12"/>
    <p:sldId id="269" r:id="rId13"/>
    <p:sldId id="268" r:id="rId14"/>
    <p:sldId id="270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3571876"/>
            <a:ext cx="6858000" cy="130492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Литературное чтение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Тема: «Уроки добра.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Э.Э. </a:t>
            </a:r>
            <a:r>
              <a:rPr lang="ru-RU" sz="2800" b="1" dirty="0" err="1" smtClean="0">
                <a:solidFill>
                  <a:srgbClr val="FF0000"/>
                </a:solidFill>
              </a:rPr>
              <a:t>Мошковская</a:t>
            </a:r>
            <a:r>
              <a:rPr lang="ru-RU" sz="2800" b="1" dirty="0" smtClean="0">
                <a:solidFill>
                  <a:srgbClr val="FF0000"/>
                </a:solidFill>
              </a:rPr>
              <a:t> «Дедушка Дерево»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5157192"/>
            <a:ext cx="6858000" cy="66200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ru-RU" b="1" dirty="0" smtClean="0">
                <a:solidFill>
                  <a:srgbClr val="C00000"/>
                </a:solidFill>
              </a:rPr>
              <a:t>Автор: </a:t>
            </a:r>
            <a:r>
              <a:rPr lang="ru-RU" b="1" dirty="0" smtClean="0">
                <a:solidFill>
                  <a:srgbClr val="002060"/>
                </a:solidFill>
              </a:rPr>
              <a:t>Краснянская Н. Н. учитель начальных классов МБОУ «Кантемировский </a:t>
            </a:r>
            <a:r>
              <a:rPr lang="ru-RU" b="1" smtClean="0">
                <a:solidFill>
                  <a:srgbClr val="002060"/>
                </a:solidFill>
              </a:rPr>
              <a:t>лицей</a:t>
            </a:r>
            <a:r>
              <a:rPr lang="ru-RU" b="1" smtClean="0">
                <a:solidFill>
                  <a:srgbClr val="002060"/>
                </a:solidFill>
              </a:rPr>
              <a:t>»   </a:t>
            </a:r>
            <a:endParaRPr lang="ru-RU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Работа над стихотворением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Первоначальное чтение</a:t>
            </a:r>
          </a:p>
          <a:p>
            <a:r>
              <a:rPr lang="ru-RU" sz="2800" b="1" dirty="0" smtClean="0"/>
              <a:t>Чтение вслух</a:t>
            </a:r>
          </a:p>
          <a:p>
            <a:r>
              <a:rPr lang="ru-RU" sz="2800" b="1" dirty="0" smtClean="0"/>
              <a:t>Работа над содержанием по вопросам</a:t>
            </a:r>
          </a:p>
          <a:p>
            <a:r>
              <a:rPr lang="ru-RU" sz="2800" b="1" dirty="0" smtClean="0"/>
              <a:t>Выразительное чтение с интонацией уюта, тепла, радости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7633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Физкультминутка    «Здравствуй, лес!»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00174"/>
            <a:ext cx="8229600" cy="4656786"/>
          </a:xfrm>
        </p:spPr>
        <p:txBody>
          <a:bodyPr>
            <a:normAutofit/>
          </a:bodyPr>
          <a:lstStyle/>
          <a:p>
            <a:pPr fontAlgn="base"/>
            <a:r>
              <a:rPr lang="ru-RU" b="1" dirty="0" smtClean="0"/>
              <a:t>Здравствуй, лес, прекрасный лес !</a:t>
            </a:r>
          </a:p>
          <a:p>
            <a:pPr fontAlgn="base">
              <a:buNone/>
            </a:pPr>
            <a:r>
              <a:rPr lang="ru-RU" b="1" dirty="0" smtClean="0"/>
              <a:t>    Полный сказок и чудес!  </a:t>
            </a:r>
            <a:br>
              <a:rPr lang="ru-RU" b="1" dirty="0" smtClean="0"/>
            </a:br>
            <a:r>
              <a:rPr lang="ru-RU" b="1" dirty="0" smtClean="0"/>
              <a:t>Ты о чем шумишь листвою  </a:t>
            </a:r>
            <a:br>
              <a:rPr lang="ru-RU" b="1" dirty="0" smtClean="0"/>
            </a:br>
            <a:r>
              <a:rPr lang="ru-RU" b="1" dirty="0" smtClean="0"/>
              <a:t>Ночью темной, грозовою. </a:t>
            </a:r>
            <a:br>
              <a:rPr lang="ru-RU" b="1" dirty="0" smtClean="0"/>
            </a:br>
            <a:r>
              <a:rPr lang="ru-RU" b="1" dirty="0" smtClean="0"/>
              <a:t>Кто в глуши твоей таится?</a:t>
            </a:r>
            <a:br>
              <a:rPr lang="ru-RU" b="1" dirty="0" smtClean="0"/>
            </a:br>
            <a:r>
              <a:rPr lang="ru-RU" b="1" dirty="0" smtClean="0"/>
              <a:t>Что за зверь?</a:t>
            </a:r>
            <a:br>
              <a:rPr lang="ru-RU" b="1" dirty="0" smtClean="0"/>
            </a:br>
            <a:r>
              <a:rPr lang="ru-RU" b="1" dirty="0" smtClean="0"/>
              <a:t>Какая птица?  </a:t>
            </a:r>
            <a:br>
              <a:rPr lang="ru-RU" b="1" dirty="0" smtClean="0"/>
            </a:br>
            <a:r>
              <a:rPr lang="ru-RU" b="1" dirty="0" smtClean="0"/>
              <a:t>Все открой, не утаи. </a:t>
            </a:r>
            <a:br>
              <a:rPr lang="ru-RU" b="1" dirty="0" smtClean="0"/>
            </a:br>
            <a:r>
              <a:rPr lang="ru-RU" b="1" dirty="0" smtClean="0"/>
              <a:t>Ты же видишь – Мы свои!</a:t>
            </a:r>
            <a:endParaRPr lang="ru-RU" dirty="0"/>
          </a:p>
        </p:txBody>
      </p:sp>
      <p:pic>
        <p:nvPicPr>
          <p:cNvPr id="15362" name="Picture 2" descr="https://cdn.fishki.net/upload/post/201505/29/1548440/gallery/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2812" y="2928934"/>
            <a:ext cx="5141188" cy="2666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Работа в парах по карточкам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42876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Пополняем семью Дедушки Дерева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8229600" cy="1143008"/>
          </a:xfrm>
        </p:spPr>
        <p:txBody>
          <a:bodyPr>
            <a:normAutofit/>
          </a:bodyPr>
          <a:lstStyle/>
          <a:p>
            <a:endParaRPr lang="ru-RU" sz="3200" b="1" dirty="0"/>
          </a:p>
        </p:txBody>
      </p:sp>
      <p:pic>
        <p:nvPicPr>
          <p:cNvPr id="1026" name="Picture 2" descr="H:\Дедушка Дерево1\открытый урок 15февр\0_afdba_745e0efa_orig (1)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500306"/>
            <a:ext cx="3374710" cy="3467101"/>
          </a:xfrm>
          <a:prstGeom prst="rect">
            <a:avLst/>
          </a:prstGeom>
          <a:noFill/>
        </p:spPr>
      </p:pic>
      <p:pic>
        <p:nvPicPr>
          <p:cNvPr id="7" name="Picture 2" descr="H:\Дедушка Дерево1\открытый урок 15февр\0_afdba_745e0efa_orig (1)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643050"/>
            <a:ext cx="3374710" cy="3467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Результат творческой работы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F:\DCIM\100MEDIA\SUNP004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142960"/>
            <a:ext cx="4286280" cy="57150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Рефлексия.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b="1" dirty="0" smtClean="0">
                <a:solidFill>
                  <a:srgbClr val="002060"/>
                </a:solidFill>
              </a:rPr>
              <a:t>Давайте каждый оценит себя при помощи сердечка: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571612"/>
            <a:ext cx="4040188" cy="642941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Что такое «доброта»?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571612"/>
            <a:ext cx="4041775" cy="64294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Предлагаю творить добро!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-Если вы считаете, что вы  очень добрый человек – то </a:t>
            </a:r>
          </a:p>
          <a:p>
            <a:r>
              <a:rPr lang="ru-RU" b="1" dirty="0" smtClean="0"/>
              <a:t>КРАСНОЕ сердечко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b="1" dirty="0" smtClean="0"/>
              <a:t>Если вы считаете, что вы делаете добро, но хотите быть ещё более внимательным к людям – то ОРАНЖЕВОЕ  сердечко</a:t>
            </a:r>
            <a:endParaRPr lang="ru-RU" b="1" dirty="0"/>
          </a:p>
        </p:txBody>
      </p:sp>
      <p:pic>
        <p:nvPicPr>
          <p:cNvPr id="24578" name="Picture 2" descr="http://wishenko.org/urok-dlya-uchniv-1-klasu/32317_html_2d8ca35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286256"/>
            <a:ext cx="2428892" cy="2142283"/>
          </a:xfrm>
          <a:prstGeom prst="rect">
            <a:avLst/>
          </a:prstGeom>
          <a:noFill/>
        </p:spPr>
      </p:pic>
      <p:pic>
        <p:nvPicPr>
          <p:cNvPr id="24580" name="Picture 4" descr="https://im0-tub-ru.yandex.net/i?id=21e21f4d384dc7f77308cb76e5d89324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4286256"/>
            <a:ext cx="2079489" cy="1928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img-4.photosight.ru/af1/4226662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52400"/>
            <a:ext cx="8929718" cy="990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Пусть наш урок принесёт вам радость общения!</a:t>
            </a:r>
            <a:r>
              <a:rPr lang="ru-RU" b="1" dirty="0" smtClean="0">
                <a:solidFill>
                  <a:srgbClr val="002060"/>
                </a:solidFill>
              </a:rPr>
              <a:t>!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8229600" cy="5572164"/>
          </a:xfrm>
        </p:spPr>
        <p:txBody>
          <a:bodyPr>
            <a:normAutofit fontScale="92500" lnSpcReduction="20000"/>
          </a:bodyPr>
          <a:lstStyle/>
          <a:p>
            <a:endParaRPr lang="ru-RU" sz="2800" b="1" dirty="0" smtClean="0">
              <a:solidFill>
                <a:schemeClr val="bg1"/>
              </a:solidFill>
            </a:endParaRPr>
          </a:p>
          <a:p>
            <a:endParaRPr lang="ru-RU" sz="2800" b="1" dirty="0" smtClean="0">
              <a:solidFill>
                <a:schemeClr val="bg1"/>
              </a:solidFill>
            </a:endParaRPr>
          </a:p>
          <a:p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3200" b="1" i="1" dirty="0" smtClean="0">
                <a:solidFill>
                  <a:schemeClr val="bg1"/>
                </a:solidFill>
              </a:rPr>
              <a:t>Придумано кем — то просто и мудро </a:t>
            </a:r>
            <a:br>
              <a:rPr lang="ru-RU" sz="3200" b="1" i="1" dirty="0" smtClean="0">
                <a:solidFill>
                  <a:schemeClr val="bg1"/>
                </a:solidFill>
              </a:rPr>
            </a:br>
            <a:r>
              <a:rPr lang="ru-RU" sz="3200" b="1" i="1" dirty="0" smtClean="0">
                <a:solidFill>
                  <a:schemeClr val="bg1"/>
                </a:solidFill>
              </a:rPr>
              <a:t>При встрече здороваться </a:t>
            </a:r>
            <a:br>
              <a:rPr lang="ru-RU" sz="3200" b="1" i="1" dirty="0" smtClean="0">
                <a:solidFill>
                  <a:schemeClr val="bg1"/>
                </a:solidFill>
              </a:rPr>
            </a:br>
            <a:r>
              <a:rPr lang="ru-RU" sz="3200" b="1" i="1" dirty="0" smtClean="0">
                <a:solidFill>
                  <a:schemeClr val="bg1"/>
                </a:solidFill>
              </a:rPr>
              <a:t>— Доброе утро! </a:t>
            </a:r>
            <a:br>
              <a:rPr lang="ru-RU" sz="3200" b="1" i="1" dirty="0" smtClean="0">
                <a:solidFill>
                  <a:schemeClr val="bg1"/>
                </a:solidFill>
              </a:rPr>
            </a:br>
            <a:r>
              <a:rPr lang="ru-RU" sz="3200" b="1" i="1" dirty="0" smtClean="0">
                <a:solidFill>
                  <a:schemeClr val="bg1"/>
                </a:solidFill>
              </a:rPr>
              <a:t>— Доброе утро!</a:t>
            </a:r>
          </a:p>
          <a:p>
            <a:r>
              <a:rPr lang="ru-RU" sz="3200" b="1" i="1" dirty="0" smtClean="0">
                <a:solidFill>
                  <a:schemeClr val="bg1"/>
                </a:solidFill>
              </a:rPr>
              <a:t> Солнце и птицы! </a:t>
            </a:r>
          </a:p>
          <a:p>
            <a:r>
              <a:rPr lang="ru-RU" sz="3200" b="1" i="1" dirty="0" smtClean="0">
                <a:solidFill>
                  <a:schemeClr val="bg1"/>
                </a:solidFill>
              </a:rPr>
              <a:t>— Доброе утро!</a:t>
            </a:r>
          </a:p>
          <a:p>
            <a:r>
              <a:rPr lang="ru-RU" sz="3200" b="1" i="1" dirty="0" smtClean="0">
                <a:solidFill>
                  <a:schemeClr val="bg1"/>
                </a:solidFill>
              </a:rPr>
              <a:t>— Улыбчивым лицам!</a:t>
            </a:r>
            <a:br>
              <a:rPr lang="ru-RU" sz="3200" b="1" i="1" dirty="0" smtClean="0">
                <a:solidFill>
                  <a:schemeClr val="bg1"/>
                </a:solidFill>
              </a:rPr>
            </a:br>
            <a:r>
              <a:rPr lang="ru-RU" sz="3200" b="1" i="1" dirty="0" smtClean="0">
                <a:solidFill>
                  <a:schemeClr val="bg1"/>
                </a:solidFill>
              </a:rPr>
              <a:t>И каждый становится, добрым, доверчивым </a:t>
            </a:r>
            <a:br>
              <a:rPr lang="ru-RU" sz="3200" b="1" i="1" dirty="0" smtClean="0">
                <a:solidFill>
                  <a:schemeClr val="bg1"/>
                </a:solidFill>
              </a:rPr>
            </a:br>
            <a:r>
              <a:rPr lang="ru-RU" sz="3200" b="1" i="1" dirty="0" smtClean="0">
                <a:solidFill>
                  <a:schemeClr val="bg1"/>
                </a:solidFill>
              </a:rPr>
              <a:t>пусть доброе утро длится до вечера!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Звуковая разминка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1.Лёгкий ветерок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    </a:t>
            </a:r>
            <a:r>
              <a:rPr lang="ru-RU" b="1" i="1" dirty="0" smtClean="0"/>
              <a:t> </a:t>
            </a:r>
            <a:r>
              <a:rPr lang="ru-RU" b="1" dirty="0" smtClean="0"/>
              <a:t>Возьмите полоску бумаги и, представив себе, что это веточка дерева, а вы лёгкий ветерок, дуйте на нее. Выдыхаемая струя воздуха должна быть без резких колебаний - веточка контролирует ровность выдоха. Вариант этого упражнения: подуйте 3, 5,...10 воображаемых раз на одном выдохе или медленно выдыхая на веточку.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Звуковая разминка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2.Голос</a:t>
            </a:r>
          </a:p>
          <a:p>
            <a:r>
              <a:rPr lang="ru-RU" sz="3400" b="1" i="1" dirty="0" smtClean="0"/>
              <a:t> </a:t>
            </a:r>
            <a:r>
              <a:rPr lang="ru-RU" sz="3400" dirty="0" smtClean="0"/>
              <a:t>       </a:t>
            </a:r>
            <a:r>
              <a:rPr lang="ru-RU" sz="3400" b="1" dirty="0" smtClean="0"/>
              <a:t>Была тишина, тишина, тишина...</a:t>
            </a:r>
          </a:p>
          <a:p>
            <a:r>
              <a:rPr lang="ru-RU" sz="3400" b="1" dirty="0" smtClean="0"/>
              <a:t>                </a:t>
            </a:r>
            <a:r>
              <a:rPr lang="ru-RU" sz="3400" b="1" i="1" dirty="0" smtClean="0"/>
              <a:t>(тихо, медленно)</a:t>
            </a:r>
            <a:endParaRPr lang="ru-RU" sz="3400" b="1" dirty="0" smtClean="0"/>
          </a:p>
          <a:p>
            <a:r>
              <a:rPr lang="ru-RU" sz="3400" b="1" i="1" dirty="0" smtClean="0"/>
              <a:t>       </a:t>
            </a:r>
            <a:r>
              <a:rPr lang="ru-RU" sz="3400" b="1" dirty="0" smtClean="0"/>
              <a:t>  Вдруг грохотом грома сменилась она!</a:t>
            </a:r>
          </a:p>
          <a:p>
            <a:r>
              <a:rPr lang="ru-RU" sz="3400" b="1" i="1" dirty="0" smtClean="0"/>
              <a:t>                   (громче, быстрее)</a:t>
            </a:r>
            <a:endParaRPr lang="ru-RU" sz="3400" b="1" dirty="0" smtClean="0"/>
          </a:p>
          <a:p>
            <a:r>
              <a:rPr lang="ru-RU" sz="3400" b="1" dirty="0" smtClean="0"/>
              <a:t>        И вот уже дождик тихонько - ты слышишь?</a:t>
            </a:r>
          </a:p>
          <a:p>
            <a:r>
              <a:rPr lang="ru-RU" sz="3400" b="1" i="1" dirty="0" smtClean="0"/>
              <a:t>                   (тихо)</a:t>
            </a:r>
            <a:endParaRPr lang="ru-RU" sz="3400" b="1" dirty="0" smtClean="0"/>
          </a:p>
          <a:p>
            <a:r>
              <a:rPr lang="ru-RU" sz="3400" b="1" dirty="0" smtClean="0"/>
              <a:t>        Закрапал, закрапал, закрапал по крыше...</a:t>
            </a:r>
          </a:p>
          <a:p>
            <a:r>
              <a:rPr lang="ru-RU" sz="3400" b="1" i="1" dirty="0" smtClean="0"/>
              <a:t>                  (тихо, быстрее)</a:t>
            </a:r>
            <a:endParaRPr lang="ru-RU" sz="3400" b="1" dirty="0" smtClean="0"/>
          </a:p>
          <a:p>
            <a:r>
              <a:rPr lang="ru-RU" sz="3400" b="1" i="1" dirty="0" smtClean="0"/>
              <a:t>      </a:t>
            </a:r>
            <a:r>
              <a:rPr lang="ru-RU" sz="3400" b="1" dirty="0" smtClean="0"/>
              <a:t>  Наверно, сейчас барабанить он станет...</a:t>
            </a:r>
          </a:p>
          <a:p>
            <a:r>
              <a:rPr lang="ru-RU" sz="3400" b="1" i="1" dirty="0" smtClean="0"/>
              <a:t>                    (тихо: прислушиваемся)</a:t>
            </a:r>
            <a:endParaRPr lang="ru-RU" sz="3400" b="1" dirty="0" smtClean="0"/>
          </a:p>
          <a:p>
            <a:r>
              <a:rPr lang="ru-RU" sz="3400" b="1" dirty="0" smtClean="0"/>
              <a:t>        Уже барабанит! Уже барабанит!</a:t>
            </a:r>
          </a:p>
          <a:p>
            <a:pPr>
              <a:buNone/>
            </a:pPr>
            <a:r>
              <a:rPr lang="ru-RU" sz="3400" b="1" i="1" dirty="0" smtClean="0"/>
              <a:t>                    (громко, весело)</a:t>
            </a:r>
            <a:endParaRPr lang="ru-RU" sz="3400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Звуковая разминка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23"/>
            <a:ext cx="8229600" cy="192882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3.Орфоэпия и орфография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Читай слова в столбиках и в строчках</a:t>
            </a:r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000" b="1" dirty="0" smtClean="0"/>
              <a:t>Параллельное применение двух видов чтения: орфографического и орфоэпического.  Прочитаем слова дважды: сначала так, как пишем, второй раз так, как говорим</a:t>
            </a:r>
            <a:endParaRPr lang="ru-RU" sz="20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3025902"/>
          <a:ext cx="8286808" cy="3189180"/>
        </p:xfrm>
        <a:graphic>
          <a:graphicData uri="http://schemas.openxmlformats.org/drawingml/2006/table">
            <a:tbl>
              <a:tblPr/>
              <a:tblGrid>
                <a:gridCol w="2714425"/>
                <a:gridCol w="2714425"/>
                <a:gridCol w="2857958"/>
              </a:tblGrid>
              <a:tr h="1109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</a:t>
                      </a:r>
                      <a:r>
                        <a:rPr lang="ru-RU" sz="36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рево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8" marR="53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бел</a:t>
                      </a:r>
                      <a:r>
                        <a:rPr lang="ru-RU" sz="40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8" marR="53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суе</a:t>
                      </a:r>
                      <a:r>
                        <a:rPr lang="ru-RU" sz="48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ти</a:t>
                      </a:r>
                      <a:r>
                        <a:rPr lang="ru-RU" sz="40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тся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8" marR="53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109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пти</a:t>
                      </a:r>
                      <a:r>
                        <a:rPr lang="ru-RU" sz="40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ца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8" marR="53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стреко</a:t>
                      </a:r>
                      <a:r>
                        <a:rPr lang="ru-RU" sz="54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8" marR="53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</a:t>
                      </a:r>
                      <a:r>
                        <a:rPr lang="ru-RU" sz="48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мчал</a:t>
                      </a:r>
                      <a:r>
                        <a:rPr lang="ru-RU" sz="40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ся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8" marR="53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70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мош</a:t>
                      </a:r>
                      <a:r>
                        <a:rPr lang="ru-RU" sz="40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ки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8" marR="53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жу</a:t>
                      </a:r>
                      <a:r>
                        <a:rPr lang="ru-RU" sz="4800" b="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чи</a:t>
                      </a:r>
                      <a:r>
                        <a:rPr lang="ru-RU" sz="4000" b="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ще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8" marR="53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пока</a:t>
                      </a:r>
                      <a:r>
                        <a:rPr lang="ru-RU" sz="4800" b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чать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8" marR="53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Звуковая разминка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8229600" cy="121444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4.Фотоглаз</a:t>
            </a:r>
          </a:p>
          <a:p>
            <a:pPr>
              <a:buNone/>
            </a:pPr>
            <a:r>
              <a:rPr lang="ru-RU" sz="2000" b="1" dirty="0" smtClean="0"/>
              <a:t>         Столбики слов ученики читают определённое время; слова закрываются, дети по памяти называют прочитанные слова</a:t>
            </a:r>
            <a:endParaRPr lang="ru-RU" b="1" i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1" y="2489396"/>
          <a:ext cx="8143933" cy="2959482"/>
        </p:xfrm>
        <a:graphic>
          <a:graphicData uri="http://schemas.openxmlformats.org/drawingml/2006/table">
            <a:tbl>
              <a:tblPr/>
              <a:tblGrid>
                <a:gridCol w="2387014"/>
                <a:gridCol w="2035983"/>
                <a:gridCol w="2597634"/>
                <a:gridCol w="1123302"/>
              </a:tblGrid>
              <a:tr h="6538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большие 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8" marR="53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дуб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8" marR="53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смеялись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8" marR="53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8" marR="53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зелёные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8" marR="53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берёза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8" marR="53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качались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8" marR="53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на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8" marR="53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9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добрые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8" marR="53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липа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8" marR="53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свистели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8" marR="53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8" marR="53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233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славные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8" marR="53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сосна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8" marR="53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усадил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8" marR="53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за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8" marR="53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9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умные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8" marR="53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осина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8" marR="53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подхватил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8" marR="53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по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58" marR="53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Тема урока:</a:t>
            </a:r>
            <a:r>
              <a:rPr lang="ru-RU" b="1" dirty="0" smtClean="0">
                <a:solidFill>
                  <a:srgbClr val="C00000"/>
                </a:solidFill>
              </a:rPr>
              <a:t> УРОКИ  ДОБРА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219200"/>
            <a:ext cx="8858280" cy="4937760"/>
          </a:xfrm>
        </p:spPr>
        <p:txBody>
          <a:bodyPr/>
          <a:lstStyle/>
          <a:p>
            <a:pPr>
              <a:buNone/>
            </a:pPr>
            <a:r>
              <a:rPr lang="ru-RU" sz="4400" b="1" i="1" dirty="0" smtClean="0">
                <a:solidFill>
                  <a:srgbClr val="002060"/>
                </a:solidFill>
              </a:rPr>
              <a:t>Вперёд по дороге открытий…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1.Корзина идей и предположений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2.Знатоки-исследователи о </a:t>
            </a:r>
            <a:r>
              <a:rPr lang="ru-RU" sz="3600" b="1" i="1" dirty="0" smtClean="0">
                <a:solidFill>
                  <a:srgbClr val="FF0000"/>
                </a:solidFill>
              </a:rPr>
              <a:t>доброте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Загадка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3600" b="1" dirty="0" smtClean="0"/>
              <a:t>Корни мои в глубину прорастают, </a:t>
            </a:r>
            <a:br>
              <a:rPr lang="ru-RU" sz="3600" b="1" dirty="0" smtClean="0"/>
            </a:br>
            <a:r>
              <a:rPr lang="ru-RU" sz="3600" b="1" dirty="0" smtClean="0"/>
              <a:t>Жадно прохладную воду глотают.</a:t>
            </a:r>
          </a:p>
          <a:p>
            <a:r>
              <a:rPr lang="ru-RU" sz="3600" b="1" dirty="0" smtClean="0"/>
              <a:t>Строен и прочен, могуч и тяжел,</a:t>
            </a:r>
            <a:br>
              <a:rPr lang="ru-RU" sz="3600" b="1" dirty="0" smtClean="0"/>
            </a:br>
            <a:r>
              <a:rPr lang="ru-RU" sz="3600" b="1" dirty="0" smtClean="0"/>
              <a:t>Соками жизни наполненный ствол.</a:t>
            </a:r>
          </a:p>
          <a:p>
            <a:r>
              <a:rPr lang="ru-RU" sz="3600" b="1" dirty="0" smtClean="0"/>
              <a:t>И, обитая в двух разных мирах,</a:t>
            </a:r>
            <a:br>
              <a:rPr lang="ru-RU" sz="3600" b="1" dirty="0" smtClean="0"/>
            </a:br>
            <a:r>
              <a:rPr lang="ru-RU" sz="3600" b="1" dirty="0" smtClean="0"/>
              <a:t>Соединяю я звезды и прах.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ds02.infourok.ru/uploads/ex/0c89/00078698-035da357/3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1506" name="Picture 2" descr="http://biblus.ru/pics/6/c/f/10001866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9518" y="3786190"/>
            <a:ext cx="2292396" cy="307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164</TotalTime>
  <Words>385</Words>
  <Application>Microsoft Office PowerPoint</Application>
  <PresentationFormat>Экран (4:3)</PresentationFormat>
  <Paragraphs>88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Начальная</vt:lpstr>
      <vt:lpstr>Литературное чтение  Тема: «Уроки добра.  Э.Э. Мошковская «Дедушка Дерево» </vt:lpstr>
      <vt:lpstr>Пусть наш урок принесёт вам радость общения!!</vt:lpstr>
      <vt:lpstr>     Звуковая разминка </vt:lpstr>
      <vt:lpstr>Звуковая разминка</vt:lpstr>
      <vt:lpstr>Звуковая разминка</vt:lpstr>
      <vt:lpstr>    Звуковая разминка </vt:lpstr>
      <vt:lpstr>Тема урока: УРОКИ  ДОБРА</vt:lpstr>
      <vt:lpstr>Загадка</vt:lpstr>
      <vt:lpstr>Слайд 9</vt:lpstr>
      <vt:lpstr>Работа над стихотворением</vt:lpstr>
      <vt:lpstr>Физкультминутка    «Здравствуй, лес!» </vt:lpstr>
      <vt:lpstr>Слайд 12</vt:lpstr>
      <vt:lpstr>Пополняем семью Дедушки Дерева </vt:lpstr>
      <vt:lpstr>Результат творческой работы</vt:lpstr>
      <vt:lpstr>Рефлексия.  Давайте каждый оценит себя при помощи сердечка: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1</cp:lastModifiedBy>
  <cp:revision>23</cp:revision>
  <dcterms:created xsi:type="dcterms:W3CDTF">2018-02-14T04:10:54Z</dcterms:created>
  <dcterms:modified xsi:type="dcterms:W3CDTF">2022-04-20T19:18:45Z</dcterms:modified>
</cp:coreProperties>
</file>