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9" r:id="rId3"/>
    <p:sldId id="274" r:id="rId4"/>
    <p:sldId id="281" r:id="rId5"/>
    <p:sldId id="285" r:id="rId6"/>
    <p:sldId id="265" r:id="rId7"/>
    <p:sldId id="263" r:id="rId8"/>
    <p:sldId id="276" r:id="rId9"/>
    <p:sldId id="280" r:id="rId10"/>
    <p:sldId id="278" r:id="rId11"/>
    <p:sldId id="275" r:id="rId12"/>
    <p:sldId id="260" r:id="rId13"/>
    <p:sldId id="286" r:id="rId14"/>
    <p:sldId id="269" r:id="rId15"/>
    <p:sldId id="270" r:id="rId16"/>
    <p:sldId id="267" r:id="rId17"/>
    <p:sldId id="266" r:id="rId18"/>
    <p:sldId id="258" r:id="rId19"/>
    <p:sldId id="287" r:id="rId20"/>
    <p:sldId id="272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5AAE-4490-4FB0-B115-8F0419CE1B55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D25F-E367-4114-A213-F62BC0857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1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7D25F-E367-4114-A213-F62BC08577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2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7.jpe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.mediasole.ru/cache/content/data/images/1569/1569882/original.jpg" TargetMode="External"/><Relationship Id="rId3" Type="http://schemas.openxmlformats.org/officeDocument/2006/relationships/hyperlink" Target="https://kpfu.ru/portal/docs/F905323123/84063_original.jpg" TargetMode="External"/><Relationship Id="rId7" Type="http://schemas.openxmlformats.org/officeDocument/2006/relationships/hyperlink" Target="https://sun9-2.userapi.com/impf/c845219/v845219538/1e80b5/24_Y6W1KSYU.jpg?size=0x0&amp;quality=90&amp;proxy=1&amp;sign=2fcfc7cbb03d497c1c71b954d23df6af&amp;c_uniq_tag=unkxq3g5wMj9J9ZqfO41Z74fwyHXvWr6TsGjC47Z168&amp;type=video_thum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.ytimg.com/vi/h9fcK3Puyig/maxresdefault.jpg" TargetMode="External"/><Relationship Id="rId11" Type="http://schemas.openxmlformats.org/officeDocument/2006/relationships/hyperlink" Target="https://bookree.org/loader/img.php?dir=a78428d5020b3b3a8bcf5a7282d1dad7&amp;file=11.png" TargetMode="External"/><Relationship Id="rId5" Type="http://schemas.openxmlformats.org/officeDocument/2006/relationships/hyperlink" Target="https://flomaster.club/uploads/posts/2021-11/1636631229_13-flomaster-club-p-illyustratsiya-k-skazke-filippok-krasivie-13.jpg" TargetMode="External"/><Relationship Id="rId10" Type="http://schemas.openxmlformats.org/officeDocument/2006/relationships/hyperlink" Target="https://polesie-igrushki.ru/upload/TWL/Uploads/bolshaya_hrestomatiya_dlya_nachalnoi_shkoli_11.3B134C8817044B7DAFEC37405C739606.jpg" TargetMode="External"/><Relationship Id="rId4" Type="http://schemas.openxmlformats.org/officeDocument/2006/relationships/hyperlink" Target="https://cdn.ananasposter.ru/image/cache/catalog/poster/repr/77/38388-1000x830.jpg" TargetMode="External"/><Relationship Id="rId9" Type="http://schemas.openxmlformats.org/officeDocument/2006/relationships/hyperlink" Target="https://img.labirint.ru/rcimg/9003873f0fd73cb3e40897ebc47bc66e/1920x1080/comments_pic/1416/2_d3f19416476088bdd61fb5065784ed95_1397726484.jpg?139772655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cdn.pixabay.com/photo/2013/07/12/13/45/heart-147246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cdn.pixabay.com/photo/2017/02/09/08/28/love-2051373_128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www.clipartbest.com/cliparts/pi5/eMM/pi5eMMd7T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9724" r="7476" b="9326"/>
          <a:stretch/>
        </p:blipFill>
        <p:spPr bwMode="auto">
          <a:xfrm>
            <a:off x="1979712" y="1971181"/>
            <a:ext cx="5760640" cy="455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4731" y="312738"/>
            <a:ext cx="67136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Bookman Old Style" pitchFamily="18" charset="0"/>
              </a:rPr>
              <a:t>Чуткому  сердцу 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Bookman Old Style" pitchFamily="18" charset="0"/>
              </a:rPr>
              <a:t>откроются  тайны!</a:t>
            </a:r>
            <a:endParaRPr lang="ru-RU" sz="44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7624" y="404664"/>
            <a:ext cx="70182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2400" b="1" i="1" dirty="0">
                <a:latin typeface="Bookman Old Style" pitchFamily="18" charset="0"/>
              </a:rPr>
              <a:t>Хозяин хотел </a:t>
            </a:r>
            <a:r>
              <a:rPr lang="ru-RU" sz="2400" b="1" i="1" dirty="0" smtClean="0">
                <a:latin typeface="Bookman Old Style" pitchFamily="18" charset="0"/>
              </a:rPr>
              <a:t>отдать, </a:t>
            </a:r>
            <a:r>
              <a:rPr lang="ru-RU" sz="2400" b="1" i="1" dirty="0">
                <a:latin typeface="Bookman Old Style" pitchFamily="18" charset="0"/>
              </a:rPr>
              <a:t>но как только </a:t>
            </a:r>
            <a:endParaRPr lang="ru-RU" sz="2400" b="1" i="1" dirty="0" smtClean="0">
              <a:latin typeface="Bookman Old Style" pitchFamily="18" charset="0"/>
            </a:endParaRPr>
          </a:p>
          <a:p>
            <a:pPr algn="just" eaLnBrk="1" hangingPunct="1"/>
            <a:r>
              <a:rPr lang="ru-RU" sz="2400" b="1" i="1" dirty="0" smtClean="0">
                <a:latin typeface="Bookman Old Style" pitchFamily="18" charset="0"/>
              </a:rPr>
              <a:t>стали </a:t>
            </a:r>
            <a:r>
              <a:rPr lang="ru-RU" sz="2400" b="1" i="1" dirty="0">
                <a:latin typeface="Bookman Old Style" pitchFamily="18" charset="0"/>
              </a:rPr>
              <a:t>звать собачку, чтобы взять её </a:t>
            </a:r>
            <a:endParaRPr lang="ru-RU" sz="2400" b="1" i="1" dirty="0" smtClean="0">
              <a:latin typeface="Bookman Old Style" pitchFamily="18" charset="0"/>
            </a:endParaRPr>
          </a:p>
          <a:p>
            <a:pPr algn="just" eaLnBrk="1" hangingPunct="1"/>
            <a:r>
              <a:rPr lang="ru-RU" sz="2400" b="1" i="1" dirty="0">
                <a:latin typeface="Bookman Old Style" pitchFamily="18" charset="0"/>
              </a:rPr>
              <a:t>и</a:t>
            </a:r>
            <a:r>
              <a:rPr lang="ru-RU" sz="2400" b="1" i="1" dirty="0" smtClean="0">
                <a:latin typeface="Bookman Old Style" pitchFamily="18" charset="0"/>
              </a:rPr>
              <a:t>з клетки</a:t>
            </a:r>
            <a:r>
              <a:rPr lang="ru-RU" sz="2400" b="1" i="1" dirty="0">
                <a:latin typeface="Bookman Old Style" pitchFamily="18" charset="0"/>
              </a:rPr>
              <a:t>, лев ощетинился и зарычал.</a:t>
            </a:r>
          </a:p>
        </p:txBody>
      </p:sp>
      <p:pic>
        <p:nvPicPr>
          <p:cNvPr id="2050" name="Picture 2" descr="http://mtdata.ru/u25/photoF4B6/20838356471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39" y="1598984"/>
            <a:ext cx="4273605" cy="499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0" y="-12576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2742" y="4780309"/>
            <a:ext cx="69317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 dirty="0">
                <a:latin typeface="Bookman Old Style" pitchFamily="18" charset="0"/>
              </a:rPr>
              <a:t>Потом он обнял своими лапами </a:t>
            </a:r>
            <a:endParaRPr lang="ru-RU" sz="2800" b="1" i="1" dirty="0" smtClean="0">
              <a:latin typeface="Bookman Old Style" pitchFamily="18" charset="0"/>
            </a:endParaRPr>
          </a:p>
          <a:p>
            <a:pPr eaLnBrk="1" hangingPunct="1"/>
            <a:r>
              <a:rPr lang="ru-RU" sz="2800" b="1" i="1" dirty="0" smtClean="0">
                <a:latin typeface="Bookman Old Style" pitchFamily="18" charset="0"/>
              </a:rPr>
              <a:t>собачку </a:t>
            </a:r>
            <a:r>
              <a:rPr lang="ru-RU" sz="2800" b="1" i="1" dirty="0">
                <a:latin typeface="Bookman Old Style" pitchFamily="18" charset="0"/>
              </a:rPr>
              <a:t>и так лежал пять  дней.</a:t>
            </a:r>
          </a:p>
          <a:p>
            <a:pPr eaLnBrk="1" hangingPunct="1"/>
            <a:r>
              <a:rPr lang="ru-RU" sz="2800" b="1" i="1" dirty="0">
                <a:latin typeface="Bookman Old Style" pitchFamily="18" charset="0"/>
              </a:rPr>
              <a:t>На шестой день лев умер. </a:t>
            </a:r>
          </a:p>
        </p:txBody>
      </p:sp>
      <p:pic>
        <p:nvPicPr>
          <p:cNvPr id="1026" name="Picture 2" descr="https://bookree.org/loader/img.php?dir=a78428d5020b3b3a8bcf5a7282d1dad7&amp;file=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9" r="414" b="11801"/>
          <a:stretch/>
        </p:blipFill>
        <p:spPr bwMode="auto">
          <a:xfrm>
            <a:off x="1331640" y="476672"/>
            <a:ext cx="6671940" cy="42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480" y="2209457"/>
            <a:ext cx="3670176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ПРЯМЫЕ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3112" y="2507673"/>
            <a:ext cx="4237360" cy="91095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Bookman Old Style" pitchFamily="18" charset="0"/>
              </a:rPr>
              <a:t>СКРЫТЫЕ</a:t>
            </a:r>
            <a:endParaRPr lang="ru-RU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542" y="476672"/>
            <a:ext cx="405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ВОПРОСЫ</a:t>
            </a:r>
            <a:endParaRPr lang="ru-RU" sz="6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60032" y="1622184"/>
            <a:ext cx="2088232" cy="7987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23728" y="1622184"/>
            <a:ext cx="2002183" cy="7987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http://www.clipartbest.com/cliparts/pi5/eMM/pi5eMMd7T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9724" r="7476" b="9326"/>
          <a:stretch/>
        </p:blipFill>
        <p:spPr bwMode="auto">
          <a:xfrm>
            <a:off x="899592" y="893831"/>
            <a:ext cx="2515512" cy="153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clipartbest.com/cliparts/pi5/eMM/pi5eMMd7T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9724" r="7476" b="9326"/>
          <a:stretch/>
        </p:blipFill>
        <p:spPr bwMode="auto">
          <a:xfrm>
            <a:off x="1259632" y="3297115"/>
            <a:ext cx="2376264" cy="147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clipartbest.com/cliparts/pi5/eMM/pi5eMMd7T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9724" r="7476" b="9326"/>
          <a:stretch/>
        </p:blipFill>
        <p:spPr bwMode="auto">
          <a:xfrm>
            <a:off x="3467077" y="1916832"/>
            <a:ext cx="2507387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clipartbest.com/cliparts/pi5/eMM/pi5eMMd7T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9724" r="7476" b="9326"/>
          <a:stretch/>
        </p:blipFill>
        <p:spPr bwMode="auto">
          <a:xfrm>
            <a:off x="3635896" y="4849867"/>
            <a:ext cx="2488169" cy="150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clipartbest.com/cliparts/pi5/eMM/pi5eMMd7T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9724" r="7476" b="9326"/>
          <a:stretch/>
        </p:blipFill>
        <p:spPr bwMode="auto">
          <a:xfrm>
            <a:off x="6084168" y="893831"/>
            <a:ext cx="2466706" cy="154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clipartbest.com/cliparts/pi5/eMM/pi5eMMd7T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9724" r="7476" b="9326"/>
          <a:stretch/>
        </p:blipFill>
        <p:spPr bwMode="auto">
          <a:xfrm>
            <a:off x="6124065" y="3297116"/>
            <a:ext cx="2430398" cy="14761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58223" y="1238195"/>
            <a:ext cx="1973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ТРЕВОГА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742809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ЖАЛОСТЬ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192" y="1208856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ДОВЕРИЕ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2423911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ЗАБОТА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5311512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ТОСКА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3742809"/>
            <a:ext cx="1882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ДРУЖБА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9438" y="260648"/>
            <a:ext cx="2970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Bookman Old Style" pitchFamily="18" charset="0"/>
              </a:rPr>
              <a:t>План:</a:t>
            </a:r>
            <a:endParaRPr lang="ru-RU" sz="7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https://fs00.infourok.ru/images/doc/232/75723/2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3" t="35225" r="26995" b="13160"/>
          <a:stretch/>
        </p:blipFill>
        <p:spPr bwMode="auto">
          <a:xfrm>
            <a:off x="6876256" y="268466"/>
            <a:ext cx="1975373" cy="208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67544" y="153617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1. </a:t>
            </a:r>
            <a:r>
              <a:rPr lang="ru-RU" sz="4000" b="1" dirty="0" smtClean="0">
                <a:latin typeface="Bookman Old Style" pitchFamily="18" charset="0"/>
              </a:rPr>
              <a:t>Выставка.</a:t>
            </a:r>
            <a:endParaRPr lang="ru-RU" sz="4000" b="1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2.</a:t>
            </a:r>
            <a:r>
              <a:rPr lang="ru-RU" sz="4000" b="1" dirty="0">
                <a:latin typeface="Bookman Old Style" pitchFamily="18" charset="0"/>
              </a:rPr>
              <a:t> </a:t>
            </a:r>
            <a:r>
              <a:rPr lang="ru-RU" sz="4000" b="1" dirty="0" smtClean="0">
                <a:latin typeface="Bookman Old Style" pitchFamily="18" charset="0"/>
              </a:rPr>
              <a:t>Встреча  льва  и  собачки.</a:t>
            </a:r>
            <a:endParaRPr lang="ru-RU" sz="4000" b="1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3.</a:t>
            </a:r>
            <a:r>
              <a:rPr lang="ru-RU" sz="4000" b="1" dirty="0">
                <a:latin typeface="Bookman Old Style" pitchFamily="18" charset="0"/>
              </a:rPr>
              <a:t> </a:t>
            </a:r>
            <a:r>
              <a:rPr lang="ru-RU" sz="4000" b="1" dirty="0" smtClean="0">
                <a:latin typeface="Bookman Old Style" pitchFamily="18" charset="0"/>
              </a:rPr>
              <a:t>Дружба.</a:t>
            </a:r>
            <a:endParaRPr lang="ru-RU" sz="4000" b="1" dirty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4.</a:t>
            </a:r>
            <a:r>
              <a:rPr lang="ru-RU" sz="4000" b="1" dirty="0" smtClean="0">
                <a:latin typeface="Bookman Old Style" pitchFamily="18" charset="0"/>
              </a:rPr>
              <a:t> Разлука, </a:t>
            </a:r>
            <a:r>
              <a:rPr lang="ru-RU" sz="4000" b="1" dirty="0">
                <a:latin typeface="Bookman Old Style" pitchFamily="18" charset="0"/>
              </a:rPr>
              <a:t>г</a:t>
            </a:r>
            <a:r>
              <a:rPr lang="ru-RU" sz="4000" b="1" dirty="0" smtClean="0">
                <a:latin typeface="Bookman Old Style" pitchFamily="18" charset="0"/>
              </a:rPr>
              <a:t>оре</a:t>
            </a:r>
            <a:r>
              <a:rPr lang="ru-RU" sz="4000" b="1" dirty="0">
                <a:latin typeface="Bookman Old Style" pitchFamily="18" charset="0"/>
              </a:rPr>
              <a:t>, боль.</a:t>
            </a:r>
          </a:p>
        </p:txBody>
      </p:sp>
    </p:spTree>
    <p:extLst>
      <p:ext uri="{BB962C8B-B14F-4D97-AF65-F5344CB8AC3E}">
        <p14:creationId xmlns:p14="http://schemas.microsoft.com/office/powerpoint/2010/main" val="3255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22226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5783" y="365755"/>
            <a:ext cx="4039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СИНКВЕЙН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9" y="836712"/>
            <a:ext cx="882047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1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Bookman Old Style" pitchFamily="18" charset="0"/>
              </a:rPr>
              <a:t>Лев.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2.</a:t>
            </a:r>
            <a:r>
              <a:rPr lang="ru-RU" sz="4000" b="1" i="1" dirty="0" smtClean="0">
                <a:solidFill>
                  <a:srgbClr val="0070C0"/>
                </a:solidFill>
                <a:latin typeface="Bookman Old Style" pitchFamily="18" charset="0"/>
              </a:rPr>
              <a:t>Сильный, заботливый.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3.</a:t>
            </a:r>
            <a:r>
              <a:rPr lang="ru-RU" sz="4000" b="1" i="1" dirty="0" smtClean="0">
                <a:solidFill>
                  <a:srgbClr val="0070C0"/>
                </a:solidFill>
                <a:latin typeface="Bookman Old Style" pitchFamily="18" charset="0"/>
              </a:rPr>
              <a:t>Играл, защищал, тосковал.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4.</a:t>
            </a:r>
            <a:r>
              <a:rPr lang="ru-RU" sz="4000" b="1" i="1" dirty="0" smtClean="0">
                <a:solidFill>
                  <a:srgbClr val="0070C0"/>
                </a:solidFill>
                <a:latin typeface="Bookman Old Style" pitchFamily="18" charset="0"/>
              </a:rPr>
              <a:t>Лев  полюбил  собачку.</a:t>
            </a:r>
          </a:p>
          <a:p>
            <a:pPr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5.</a:t>
            </a:r>
            <a:r>
              <a:rPr lang="ru-RU" sz="4000" b="1" i="1" dirty="0" smtClean="0">
                <a:solidFill>
                  <a:srgbClr val="0070C0"/>
                </a:solidFill>
                <a:latin typeface="Bookman Old Style" pitchFamily="18" charset="0"/>
              </a:rPr>
              <a:t>Верность.</a:t>
            </a:r>
          </a:p>
          <a:p>
            <a:pPr marL="342900" indent="-342900">
              <a:buAutoNum type="arabicPeriod"/>
            </a:pPr>
            <a:endParaRPr lang="ru-RU" sz="14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0" y="-27384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004"/>
            <a:ext cx="8134672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Идея  произведения</a:t>
            </a:r>
            <a:endParaRPr lang="ru-RU" sz="6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357" y="1844824"/>
            <a:ext cx="8361510" cy="4536504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B050"/>
                </a:solidFill>
                <a:latin typeface="Bookman Old Style" pitchFamily="18" charset="0"/>
              </a:rPr>
              <a:t>Вызвать  чувство сострадания </a:t>
            </a:r>
          </a:p>
          <a:p>
            <a:r>
              <a:rPr lang="ru-RU" sz="4800" b="1" i="1" dirty="0" smtClean="0">
                <a:solidFill>
                  <a:srgbClr val="00B050"/>
                </a:solidFill>
                <a:latin typeface="Bookman Old Style" pitchFamily="18" charset="0"/>
              </a:rPr>
              <a:t>Поведение  льва – </a:t>
            </a:r>
          </a:p>
          <a:p>
            <a:r>
              <a:rPr lang="ru-RU" sz="4800" b="1" i="1" dirty="0" smtClean="0">
                <a:solidFill>
                  <a:srgbClr val="00B050"/>
                </a:solidFill>
                <a:latin typeface="Bookman Old Style" pitchFamily="18" charset="0"/>
              </a:rPr>
              <a:t>это урок  людям </a:t>
            </a:r>
            <a:endParaRPr lang="ru-RU" sz="48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78" y="980728"/>
            <a:ext cx="4285533" cy="574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ria-art.ru/0/T/Tolstoj%20Lev%20Nikolaevich/2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87182"/>
            <a:ext cx="4392488" cy="313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265" y="1654308"/>
            <a:ext cx="4286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latin typeface="Bookman Old Style" pitchFamily="18" charset="0"/>
              </a:rPr>
              <a:t>Л.Н.Толстой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105" y="2490646"/>
            <a:ext cx="4458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Bookman Old Style" pitchFamily="18" charset="0"/>
              </a:rPr>
              <a:t>сострадание</a:t>
            </a:r>
            <a:r>
              <a:rPr lang="ru-RU" sz="4400" b="1" dirty="0" smtClean="0">
                <a:latin typeface="Bookman Old Style" pitchFamily="18" charset="0"/>
              </a:rPr>
              <a:t> 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861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Чтоб поверить в добро, надо начать делать его.</a:t>
            </a:r>
            <a:endParaRPr lang="ru-RU" sz="1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cdn.pixabay.com/photo/2013/07/12/13/45/heart-147246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792120"/>
            <a:ext cx="88905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    </a:t>
            </a:r>
            <a:r>
              <a:rPr lang="ru-RU" sz="3600" b="1" i="1" dirty="0" smtClean="0">
                <a:latin typeface="Bookman Old Style" pitchFamily="18" charset="0"/>
              </a:rPr>
              <a:t>Продолжи  предложения:</a:t>
            </a:r>
          </a:p>
          <a:p>
            <a:endParaRPr lang="ru-RU" sz="2800" b="1" i="1" dirty="0" smtClean="0">
              <a:latin typeface="Bookman Old Style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Bookman Old Style" pitchFamily="18" charset="0"/>
              </a:rPr>
              <a:t>Сегодня на уроке я понял, что …</a:t>
            </a:r>
          </a:p>
          <a:p>
            <a:endParaRPr lang="ru-RU" sz="3200" b="1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Bookman Old Style" pitchFamily="18" charset="0"/>
              </a:rPr>
              <a:t>После знакомства с этим рассказом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Bookman Old Style" pitchFamily="18" charset="0"/>
              </a:rPr>
              <a:t>мне захотелось …</a:t>
            </a:r>
          </a:p>
          <a:p>
            <a:endParaRPr lang="ru-RU" sz="3200" b="1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Bookman Old Style" pitchFamily="18" charset="0"/>
              </a:rPr>
              <a:t>Теперь я буду …</a:t>
            </a:r>
          </a:p>
        </p:txBody>
      </p:sp>
    </p:spTree>
    <p:extLst>
      <p:ext uri="{BB962C8B-B14F-4D97-AF65-F5344CB8AC3E}">
        <p14:creationId xmlns:p14="http://schemas.microsoft.com/office/powerpoint/2010/main" val="16516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cdn.pixabay.com/photo/2013/07/12/13/45/heart-147246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www.yim778.com/data/out/22/7028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8870"/>
            <a:ext cx="5172384" cy="48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ердце 1"/>
          <p:cNvSpPr/>
          <p:nvPr/>
        </p:nvSpPr>
        <p:spPr>
          <a:xfrm>
            <a:off x="1115616" y="548680"/>
            <a:ext cx="576064" cy="648072"/>
          </a:xfrm>
          <a:prstGeom prst="heart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8028384" y="836712"/>
            <a:ext cx="576064" cy="648072"/>
          </a:xfrm>
          <a:prstGeom prst="heart">
            <a:avLst/>
          </a:prstGeom>
          <a:solidFill>
            <a:schemeClr val="bg1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5131208" y="836712"/>
            <a:ext cx="576064" cy="648072"/>
          </a:xfrm>
          <a:prstGeom prst="hear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126485"/>
            <a:ext cx="954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   Активно работал,           Справился                        Задания</a:t>
            </a:r>
          </a:p>
          <a:p>
            <a:r>
              <a:rPr lang="ru-RU" b="1" i="1" dirty="0" smtClean="0">
                <a:latin typeface="Bookman Old Style" pitchFamily="18" charset="0"/>
              </a:rPr>
              <a:t>доволен своей работой.   не со всеми заданиями.   оказались трудными.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8" name="dorogoiu_dob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5" y="62484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332656"/>
            <a:ext cx="622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ОЦЕНИ  СВОЮ  РАБОТУ  НА  УРОКЕ</a:t>
            </a:r>
            <a:endParaRPr lang="ru-RU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22225" y="8175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114794"/>
            <a:ext cx="4114695" cy="936104"/>
          </a:xfrm>
        </p:spPr>
        <p:txBody>
          <a:bodyPr>
            <a:noAutofit/>
          </a:bodyPr>
          <a:lstStyle/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Bookman Old Style" pitchFamily="18" charset="0"/>
              </a:rPr>
              <a:t>Творчество</a:t>
            </a:r>
          </a:p>
        </p:txBody>
      </p:sp>
      <p:sp>
        <p:nvSpPr>
          <p:cNvPr id="5" name="AutoShape 2" descr="https://cdn.pixabay.com/photo/2013/07/12/13/45/heart-147246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cdn.pixabay.com/photo/2013/07/12/13/45/heart-147246_128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075" y="4797152"/>
            <a:ext cx="891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х</a:t>
            </a:r>
            <a:r>
              <a:rPr lang="ru-RU" sz="2800" b="1" dirty="0" smtClean="0">
                <a:latin typeface="Bookman Old Style" pitchFamily="18" charset="0"/>
              </a:rPr>
              <a:t>удожественные     научно-познавательные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75" y="3175565"/>
            <a:ext cx="836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СКАЗКИ      РАССКАЗЫ    БАСНИ    БЫЛИ</a:t>
            </a:r>
            <a:endParaRPr lang="ru-RU" sz="2800" b="1" dirty="0">
              <a:latin typeface="Bookman Old Style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12787" y="2027398"/>
            <a:ext cx="236772" cy="1232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205654" y="3882752"/>
            <a:ext cx="2427525" cy="9144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32040" y="3870176"/>
            <a:ext cx="2396873" cy="92697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971600" y="1953900"/>
            <a:ext cx="1855738" cy="1232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384697" y="2028820"/>
            <a:ext cx="761299" cy="123066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56805" y="1953900"/>
            <a:ext cx="1709845" cy="12216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19446" y="291980"/>
            <a:ext cx="5309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Bookman Old Style" pitchFamily="18" charset="0"/>
              </a:rPr>
              <a:t>Л.Н.Толстой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850" y="325105"/>
            <a:ext cx="6835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Домашнее 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634062" cy="1138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70C0"/>
                </a:solidFill>
                <a:latin typeface="Bookman Old Style" pitchFamily="18" charset="0"/>
              </a:rPr>
              <a:t>Придумать счастливый конец истории.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Найти пословицы о доброте.</a:t>
            </a:r>
            <a:endParaRPr lang="ru-RU" sz="1100" i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33" y="4509120"/>
            <a:ext cx="31391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6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564" y="303334"/>
            <a:ext cx="842291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Источники информации:</a:t>
            </a:r>
          </a:p>
          <a:p>
            <a:r>
              <a:rPr lang="ru-RU" sz="36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    </a:t>
            </a:r>
            <a:r>
              <a:rPr lang="ru-RU" sz="2400" b="1" dirty="0" smtClean="0">
                <a:latin typeface="Bookman Old Style" pitchFamily="18" charset="0"/>
              </a:rPr>
              <a:t>Портрет писателя                                       </a:t>
            </a:r>
            <a:r>
              <a:rPr lang="en-US" sz="1200" dirty="0" smtClean="0">
                <a:hlinkClick r:id="rId3"/>
              </a:rPr>
              <a:t>https://kpfu.ru/portal/docs/F905323123/84063_original.jpg</a:t>
            </a:r>
            <a:endParaRPr lang="ru-RU" sz="1200" dirty="0"/>
          </a:p>
          <a:p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cdn.ananasposter.ru/image/cache/catalog/poster/repr/77/38388-1000x830.jpg</a:t>
            </a:r>
            <a:endParaRPr lang="ru-RU" sz="1200" dirty="0" smtClean="0"/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latin typeface="Bookman Old Style" pitchFamily="18" charset="0"/>
              </a:rPr>
              <a:t>       Иллюстрации обложек книг </a:t>
            </a:r>
            <a:r>
              <a:rPr lang="ru-RU" sz="2400" b="1" dirty="0" err="1" smtClean="0">
                <a:latin typeface="Bookman Old Style" pitchFamily="18" charset="0"/>
              </a:rPr>
              <a:t>Л.Н.Толстого</a:t>
            </a:r>
            <a:endParaRPr lang="ru-RU" sz="2400" b="1" dirty="0" smtClean="0">
              <a:latin typeface="Bookman Old Style" pitchFamily="18" charset="0"/>
            </a:endParaRPr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cdn.ananasposter.ru/image/cache/catalog/poster/repr/77/38388-1000x830.jpg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flomaster.club/uploads/posts/2021-11/1636631229_13-flomaster-club-p-illyustratsiya-k-skazke-filippok-krasivie-13.jpg</a:t>
            </a:r>
            <a:endParaRPr lang="ru-RU" sz="1200" dirty="0" smtClean="0"/>
          </a:p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i.ytimg.com/vi/h9fcK3Puyig/maxresdefault.jpg</a:t>
            </a:r>
            <a:endParaRPr lang="ru-RU" sz="1200" dirty="0" smtClean="0"/>
          </a:p>
          <a:p>
            <a:r>
              <a:rPr lang="ru-RU" sz="2400" b="1" dirty="0" smtClean="0">
                <a:latin typeface="Bookman Old Style" pitchFamily="18" charset="0"/>
              </a:rPr>
              <a:t>       </a:t>
            </a:r>
          </a:p>
          <a:p>
            <a:r>
              <a:rPr lang="ru-RU" sz="2400" b="1" dirty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</a:rPr>
              <a:t>      Фото льва</a:t>
            </a:r>
          </a:p>
          <a:p>
            <a:r>
              <a:rPr lang="en-US" sz="1200" smtClean="0">
                <a:hlinkClick r:id="rId7"/>
              </a:rPr>
              <a:t>https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sun9-2.userapi.com/impf/c845219/v845219538/1e80b5/24_Y6W1KSYU.jpg?size=0x0&amp;quality=90&amp;proxy=1&amp;sign=</a:t>
            </a:r>
            <a:endParaRPr lang="ru-RU" sz="1200" dirty="0" smtClean="0">
              <a:hlinkClick r:id="rId7"/>
            </a:endParaRPr>
          </a:p>
          <a:p>
            <a:r>
              <a:rPr lang="en-US" sz="1200" dirty="0" smtClean="0">
                <a:hlinkClick r:id="rId7"/>
              </a:rPr>
              <a:t>2fcfc7cbb03d497c1c71b954d23df6af&amp;c_uniq_tag=unkxq3g5wMj9J9ZqfO41Z74fwyHXvWr6TsGjC47Z168&amp;type=</a:t>
            </a:r>
            <a:r>
              <a:rPr lang="en-US" sz="1200" dirty="0" err="1" smtClean="0">
                <a:hlinkClick r:id="rId7"/>
              </a:rPr>
              <a:t>video_thumb</a:t>
            </a:r>
            <a:endParaRPr lang="ru-RU" sz="1200" dirty="0" smtClean="0"/>
          </a:p>
          <a:p>
            <a:endParaRPr lang="ru-RU" sz="1400" dirty="0" smtClean="0"/>
          </a:p>
          <a:p>
            <a:r>
              <a:rPr lang="ru-RU" sz="2400" b="1" dirty="0" smtClean="0">
                <a:latin typeface="Bookman Old Style" pitchFamily="18" charset="0"/>
              </a:rPr>
              <a:t>       Фото собаки</a:t>
            </a:r>
          </a:p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s.mediasole.ru/cache/content/data/images/1569/1569882/original.jpg</a:t>
            </a:r>
            <a:endParaRPr lang="ru-RU" sz="1400" dirty="0" smtClean="0"/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latin typeface="Bookman Old Style" pitchFamily="18" charset="0"/>
              </a:rPr>
              <a:t>       Иллюстрации из книги </a:t>
            </a:r>
          </a:p>
          <a:p>
            <a:r>
              <a:rPr lang="en-US" sz="1200" dirty="0" smtClean="0">
                <a:latin typeface="Bookman Old Style" pitchFamily="18" charset="0"/>
                <a:hlinkClick r:id="rId9"/>
              </a:rPr>
              <a:t>https</a:t>
            </a:r>
            <a:r>
              <a:rPr lang="en-US" sz="1200" dirty="0">
                <a:latin typeface="Bookman Old Style" pitchFamily="18" charset="0"/>
                <a:hlinkClick r:id="rId9"/>
              </a:rPr>
              <a:t>://</a:t>
            </a:r>
            <a:r>
              <a:rPr lang="en-US" sz="1200" dirty="0" smtClean="0">
                <a:hlinkClick r:id="rId9"/>
              </a:rPr>
              <a:t>img.labirint.ru/rcimg/9003873f0fd73cb3e40897ebc47bc66e/1920x1080/comments_pic/1416/2_</a:t>
            </a:r>
            <a:endParaRPr lang="ru-RU" sz="1200" dirty="0" smtClean="0">
              <a:hlinkClick r:id="rId9"/>
            </a:endParaRPr>
          </a:p>
          <a:p>
            <a:r>
              <a:rPr lang="en-US" sz="1200" dirty="0" smtClean="0">
                <a:hlinkClick r:id="rId9"/>
              </a:rPr>
              <a:t>d3f19416476088bdd61fb5065784ed95_1397726484.jpg?1397726558</a:t>
            </a:r>
            <a:endParaRPr lang="ru-RU" sz="1200" dirty="0" smtClean="0"/>
          </a:p>
          <a:p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polesie-igrushki.ru/upload/TWL/Uploads/bolshaya_hrestomatiya_dlya_nachalnoi_shkoli_11.3B134C8817044B7DAFEC</a:t>
            </a:r>
            <a:endParaRPr lang="ru-RU" sz="1200" dirty="0" smtClean="0">
              <a:hlinkClick r:id="rId10"/>
            </a:endParaRPr>
          </a:p>
          <a:p>
            <a:r>
              <a:rPr lang="en-US" sz="1200" dirty="0" smtClean="0">
                <a:hlinkClick r:id="rId10"/>
              </a:rPr>
              <a:t>37405C739606.jpg</a:t>
            </a:r>
            <a:endParaRPr lang="ru-RU" sz="1200" dirty="0" smtClean="0"/>
          </a:p>
          <a:p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bookree.org/loader/img.php?dir=a78428d5020b3b3a8bcf5a7282d1dad7&amp;file=11.png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36512" y="-1222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 descr="https://im0-tub-ru.yandex.net/i?id=cc2e3185108e96dbac894cb9ad647b7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8902"/>
            <a:ext cx="2294223" cy="31300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2" descr="http://buklit.ru/covers/724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4" r="3670" b="3757"/>
          <a:stretch/>
        </p:blipFill>
        <p:spPr bwMode="auto">
          <a:xfrm>
            <a:off x="2262614" y="3532463"/>
            <a:ext cx="2320498" cy="31171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 descr="http://animal-store.ru/img/2015/050402/224121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9261"/>
            <a:ext cx="2262614" cy="313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4" descr="121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483"/>
            <a:ext cx="3189275" cy="454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s://im0-tub-ru.yandex.net/i?id=704d75a875d8d807332bfeb4cd71b350-l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5" t="2914" r="4207" b="3273"/>
          <a:stretch/>
        </p:blipFill>
        <p:spPr bwMode="auto">
          <a:xfrm>
            <a:off x="4629338" y="3532464"/>
            <a:ext cx="2272797" cy="3075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mpic/1599966/img_id1484486861745462047.jpeg/240x3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71" y="368779"/>
            <a:ext cx="2066925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cdn.pixabay.com/photo/2013/07/12/13/45/heart-147246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https://cdn.pixabay.com/photo/2017/02/09/08/28/love-2051373_128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cdn.pixabay.com/photo/2017/02/09/08/28/love-2051373_128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cdn.pixabay.com/photo/2017/02/09/08/28/love-2051373_128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wallperz.com/wp-content/uploads/2017/09/19/wallperz.com-20170919043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1" y="465138"/>
            <a:ext cx="4511752" cy="2819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.gdefon.com/wallpapers_original/s/473822_lev_golova_griva_past_klyki_1680x1050_(www.GdeFon.ru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5" y="3429000"/>
            <a:ext cx="472996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os.news/upload/resize_cache/iblock/2f7/300_0_1/2f7ebc0ff89176b966c3455cf399a32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43" y="465138"/>
            <a:ext cx="3869963" cy="274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hovrashok.com.ua/images/Nov/21/c0ae99c29e4300b3ad8c88ad102b9ce7/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1" t="22671" r="32003"/>
          <a:stretch/>
        </p:blipFill>
        <p:spPr bwMode="auto">
          <a:xfrm>
            <a:off x="5724128" y="3429000"/>
            <a:ext cx="2147455" cy="3309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cdn.pixabay.com/photo/2013/07/12/13/45/heart-147246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https://cdn.pixabay.com/photo/2017/02/09/08/28/love-2051373_128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cdn.pixabay.com/photo/2017/02/09/08/28/love-2051373_128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cdn.pixabay.com/photo/2017/02/09/08/28/love-2051373_128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374" y="1804527"/>
            <a:ext cx="821608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1. 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Дружба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2. </a:t>
            </a:r>
            <a:r>
              <a:rPr lang="ru-RU" sz="2800" b="1" i="1" dirty="0">
                <a:latin typeface="Bookman Old Style" pitchFamily="18" charset="0"/>
              </a:rPr>
              <a:t>Крепкая, настоящая.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3. </a:t>
            </a:r>
            <a:r>
              <a:rPr lang="ru-RU" sz="2800" b="1" i="1" dirty="0">
                <a:latin typeface="Bookman Old Style" pitchFamily="18" charset="0"/>
              </a:rPr>
              <a:t>Объединяет, защищает, помогает.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4.</a:t>
            </a:r>
            <a:r>
              <a:rPr lang="ru-RU" sz="2800" b="1" i="1" dirty="0">
                <a:latin typeface="Bookman Old Style" pitchFamily="18" charset="0"/>
              </a:rPr>
              <a:t> Друг познаётся в беде.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5. </a:t>
            </a:r>
            <a:r>
              <a:rPr lang="ru-RU" sz="2800" b="1" i="1" dirty="0">
                <a:latin typeface="Bookman Old Style" pitchFamily="18" charset="0"/>
              </a:rPr>
              <a:t>Преданность.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836712"/>
            <a:ext cx="3720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СИНКВЕЙН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856984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1. </a:t>
            </a: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Познакомимся  с  произведением …</a:t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2. </a:t>
            </a:r>
            <a: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  <a:t>Будем  развивать  </a:t>
            </a: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свою …</a:t>
            </a:r>
            <a: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3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Проанализируем  поступки     героев  и  их  эмоциональное … </a:t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  <a:t>Будем </a:t>
            </a: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 учиться  </a:t>
            </a:r>
            <a: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  <a:t>определять главную </a:t>
            </a: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…</a:t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Проведём  </a:t>
            </a:r>
            <a:r>
              <a:rPr lang="ru-RU" sz="3600" b="1" i="1" dirty="0">
                <a:solidFill>
                  <a:srgbClr val="0070C0"/>
                </a:solidFill>
                <a:latin typeface="Bookman Old Style" pitchFamily="18" charset="0"/>
              </a:rPr>
              <a:t>диалог  с </a:t>
            </a:r>
            <a: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  <a:t>…</a:t>
            </a:r>
            <a:br>
              <a:rPr lang="ru-RU" sz="36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40244"/>
            <a:ext cx="5412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ЗАДАЧИ  УРОКА: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i2.imageban.ru/out/2012/09/23/ee0bd74665ea8be98d9d558f79f175c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74" y="3429000"/>
            <a:ext cx="242623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Словарная  работа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640960" cy="551723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з</a:t>
            </a: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веринец</a:t>
            </a:r>
          </a:p>
          <a:p>
            <a:r>
              <a:rPr lang="ru-RU" sz="4400" b="1" i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б</a:t>
            </a: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арин</a:t>
            </a:r>
            <a:r>
              <a:rPr lang="ru-RU" sz="4400" b="1" i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ru-RU" sz="44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о</a:t>
            </a: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щетиниться</a:t>
            </a:r>
          </a:p>
          <a:p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б</a:t>
            </a: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ился</a:t>
            </a:r>
            <a:r>
              <a:rPr lang="ru-RU" sz="4400" b="1" i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</a:p>
          <a:p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м</a:t>
            </a: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етался</a:t>
            </a:r>
            <a:r>
              <a:rPr lang="ru-RU" sz="4400" b="1" i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ru-RU" sz="4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з</a:t>
            </a:r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асовы</a:t>
            </a:r>
            <a:r>
              <a:rPr lang="ru-RU" sz="4400" b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ru-RU" sz="4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548680"/>
            <a:ext cx="9155112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Bookman Old Style" pitchFamily="18" charset="0"/>
              </a:rPr>
              <a:t>Опишите  поведение</a:t>
            </a:r>
            <a:endParaRPr lang="ru-RU" sz="6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7285" y="1844824"/>
            <a:ext cx="6656784" cy="4032448"/>
          </a:xfrm>
        </p:spPr>
        <p:txBody>
          <a:bodyPr>
            <a:normAutofit/>
          </a:bodyPr>
          <a:lstStyle/>
          <a:p>
            <a:r>
              <a:rPr lang="ru-RU" sz="8000" b="1" i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</a:t>
            </a: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ьва</a:t>
            </a:r>
          </a:p>
          <a:p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собачки</a:t>
            </a:r>
          </a:p>
          <a:p>
            <a:endParaRPr lang="ru-RU" dirty="0"/>
          </a:p>
        </p:txBody>
      </p:sp>
      <p:pic>
        <p:nvPicPr>
          <p:cNvPr id="5122" name="Picture 2" descr="https://cf.ppt-online.org/files/slide/k/kSK1J5BlRyspOZnPctrbENX0QDjo2YChGzuaLV/slide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19946" r="24111" b="22425"/>
          <a:stretch/>
        </p:blipFill>
        <p:spPr bwMode="auto">
          <a:xfrm>
            <a:off x="144016" y="4509120"/>
            <a:ext cx="2627784" cy="2181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86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1666" r="1135" b="1691"/>
          <a:stretch>
            <a:fillRect/>
          </a:stretch>
        </p:blipFill>
        <p:spPr bwMode="auto">
          <a:xfrm>
            <a:off x="-11112" y="0"/>
            <a:ext cx="9166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s016.radikal.ru/i334/1201/af/3f489a0989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9" t="9819" r="4118" b="45091"/>
          <a:stretch/>
        </p:blipFill>
        <p:spPr bwMode="auto">
          <a:xfrm>
            <a:off x="3131840" y="1542982"/>
            <a:ext cx="5546576" cy="375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www.gde-kniga.ru/images/screenshots/1024915/149751148785961_detyam_rasskazy_tolstoy_lev_nikolaevich_9785433501284_10249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714" b="4073"/>
          <a:stretch/>
        </p:blipFill>
        <p:spPr bwMode="auto">
          <a:xfrm>
            <a:off x="468312" y="332656"/>
            <a:ext cx="2807543" cy="375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1680" y="5539879"/>
            <a:ext cx="71336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 dirty="0">
                <a:latin typeface="Bookman Old Style" pitchFamily="18" charset="0"/>
              </a:rPr>
              <a:t>Собачка легла на </a:t>
            </a:r>
            <a:r>
              <a:rPr lang="ru-RU" sz="2400" b="1" i="1" dirty="0" smtClean="0">
                <a:latin typeface="Bookman Old Style" pitchFamily="18" charset="0"/>
              </a:rPr>
              <a:t>спину, подняла </a:t>
            </a:r>
            <a:r>
              <a:rPr lang="ru-RU" sz="2400" b="1" i="1" dirty="0">
                <a:latin typeface="Bookman Old Style" pitchFamily="18" charset="0"/>
              </a:rPr>
              <a:t>лапки </a:t>
            </a:r>
            <a:endParaRPr lang="ru-RU" sz="2400" b="1" i="1" dirty="0" smtClean="0">
              <a:latin typeface="Bookman Old Style" pitchFamily="18" charset="0"/>
            </a:endParaRPr>
          </a:p>
          <a:p>
            <a:pPr eaLnBrk="1" hangingPunct="1"/>
            <a:r>
              <a:rPr lang="ru-RU" sz="2400" b="1" i="1" dirty="0" smtClean="0">
                <a:latin typeface="Bookman Old Style" pitchFamily="18" charset="0"/>
              </a:rPr>
              <a:t>и </a:t>
            </a:r>
            <a:r>
              <a:rPr lang="ru-RU" sz="2400" b="1" i="1" dirty="0">
                <a:latin typeface="Bookman Old Style" pitchFamily="18" charset="0"/>
              </a:rPr>
              <a:t>стала махать хвостиком.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8248" y="548680"/>
            <a:ext cx="5019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Собачонка поджала хвост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и прижалась в угол клетки.</a:t>
            </a:r>
            <a:endParaRPr lang="ru-RU" sz="2400" b="1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314</Words>
  <Application>Microsoft Office PowerPoint</Application>
  <PresentationFormat>Экран (4:3)</PresentationFormat>
  <Paragraphs>98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Познакомимся  с  произведением … 2. Будем  развивать  свою … 3. Проанализируем  поступки     героев  и  их  эмоциональное …  4. Будем  учиться  определять главную … 5. Проведём  диалог  с …  </vt:lpstr>
      <vt:lpstr>Словарная  работа</vt:lpstr>
      <vt:lpstr>Опишите  поведение</vt:lpstr>
      <vt:lpstr>Презентация PowerPoint</vt:lpstr>
      <vt:lpstr>Презентация PowerPoint</vt:lpstr>
      <vt:lpstr>Презентация PowerPoint</vt:lpstr>
      <vt:lpstr>ПРЯМЫЕ</vt:lpstr>
      <vt:lpstr>Презентация PowerPoint</vt:lpstr>
      <vt:lpstr>Презентация PowerPoint</vt:lpstr>
      <vt:lpstr>Презентация PowerPoint</vt:lpstr>
      <vt:lpstr>Идея  произведения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 я  слышу – я  забываю. Когда  я  вижу – я  запоминаю. Когда  я  делаю – я  понимаю.</dc:title>
  <dc:creator>Дима и Аня</dc:creator>
  <cp:lastModifiedBy>SONY</cp:lastModifiedBy>
  <cp:revision>87</cp:revision>
  <dcterms:created xsi:type="dcterms:W3CDTF">2017-11-19T10:34:52Z</dcterms:created>
  <dcterms:modified xsi:type="dcterms:W3CDTF">2022-11-20T03:24:19Z</dcterms:modified>
</cp:coreProperties>
</file>