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6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85" r:id="rId20"/>
    <p:sldId id="273" r:id="rId21"/>
    <p:sldId id="274" r:id="rId22"/>
    <p:sldId id="275" r:id="rId23"/>
    <p:sldId id="276" r:id="rId24"/>
    <p:sldId id="277" r:id="rId25"/>
    <p:sldId id="278" r:id="rId26"/>
    <p:sldId id="281" r:id="rId27"/>
    <p:sldId id="279" r:id="rId28"/>
    <p:sldId id="280" r:id="rId29"/>
    <p:sldId id="283" r:id="rId30"/>
    <p:sldId id="282" r:id="rId31"/>
    <p:sldId id="284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37AD-7C1B-4298-ADD8-BD401799B0C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7FE0-F205-411F-A5ED-7C79A43AFC4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321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37AD-7C1B-4298-ADD8-BD401799B0C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7FE0-F205-411F-A5ED-7C79A43A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72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37AD-7C1B-4298-ADD8-BD401799B0C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7FE0-F205-411F-A5ED-7C79A43A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8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37AD-7C1B-4298-ADD8-BD401799B0C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7FE0-F205-411F-A5ED-7C79A43AFC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0762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37AD-7C1B-4298-ADD8-BD401799B0C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7FE0-F205-411F-A5ED-7C79A43A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608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37AD-7C1B-4298-ADD8-BD401799B0C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7FE0-F205-411F-A5ED-7C79A43AFC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2635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37AD-7C1B-4298-ADD8-BD401799B0C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7FE0-F205-411F-A5ED-7C79A43A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158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37AD-7C1B-4298-ADD8-BD401799B0C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7FE0-F205-411F-A5ED-7C79A43A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071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37AD-7C1B-4298-ADD8-BD401799B0C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7FE0-F205-411F-A5ED-7C79A43A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21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37AD-7C1B-4298-ADD8-BD401799B0C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7FE0-F205-411F-A5ED-7C79A43A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97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37AD-7C1B-4298-ADD8-BD401799B0C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7FE0-F205-411F-A5ED-7C79A43A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358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37AD-7C1B-4298-ADD8-BD401799B0C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7FE0-F205-411F-A5ED-7C79A43A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624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37AD-7C1B-4298-ADD8-BD401799B0C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7FE0-F205-411F-A5ED-7C79A43A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092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37AD-7C1B-4298-ADD8-BD401799B0C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7FE0-F205-411F-A5ED-7C79A43A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612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37AD-7C1B-4298-ADD8-BD401799B0C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7FE0-F205-411F-A5ED-7C79A43A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0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37AD-7C1B-4298-ADD8-BD401799B0C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7FE0-F205-411F-A5ED-7C79A43A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347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37AD-7C1B-4298-ADD8-BD401799B0C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7FE0-F205-411F-A5ED-7C79A43A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74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98F37AD-7C1B-4298-ADD8-BD401799B0C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E297FE0-F205-411F-A5ED-7C79A43A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4308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Lenovo\Desktop\&#1084;.&#1088;\&#1073;&#1080;&#1073;&#1083;&#1080;&#1086;&#1090;&#1077;&#1095;&#1085;&#1099;&#1081;%20&#1091;&#1088;&#1086;&#1082;\&#1088;&#1091;&#1089;&#1089;&#1082;&#1080;&#1081;%20&#1103;&#1079;&#1099;&#1082;\2022-02-15%2017-21-21.mp4" TargetMode="External"/><Relationship Id="rId1" Type="http://schemas.microsoft.com/office/2007/relationships/media" Target="file:///C:\Users\Lenovo\Desktop\&#1084;.&#1088;\&#1073;&#1080;&#1073;&#1083;&#1080;&#1086;&#1090;&#1077;&#1095;&#1085;&#1099;&#1081;%20&#1091;&#1088;&#1086;&#1082;\&#1088;&#1091;&#1089;&#1089;&#1082;&#1080;&#1081;%20&#1103;&#1079;&#1099;&#1082;\2022-02-15%2017-21-21.mp4" TargetMode="Externa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file:///C:\Users\Lenovo\Desktop\&#1084;.&#1088;\&#1073;&#1080;&#1073;&#1083;&#1080;&#1086;&#1090;&#1077;&#1095;&#1085;&#1099;&#1081;%20&#1091;&#1088;&#1086;&#1082;\&#1088;&#1091;&#1089;&#1089;&#1082;&#1080;&#1081;%20&#1103;&#1079;&#1099;&#1082;\&#1057;&#1090;&#1080;&#1093;&#1086;&#1090;&#1074;&#1086;&#1088;&#1077;&#1085;&#1080;&#1077;.mp3" TargetMode="External"/><Relationship Id="rId1" Type="http://schemas.microsoft.com/office/2007/relationships/media" Target="file:///C:\Users\Lenovo\Desktop\&#1084;.&#1088;\&#1073;&#1080;&#1073;&#1083;&#1080;&#1086;&#1090;&#1077;&#1095;&#1085;&#1099;&#1081;%20&#1091;&#1088;&#1086;&#1082;\&#1088;&#1091;&#1089;&#1089;&#1082;&#1080;&#1081;%20&#1103;&#1079;&#1099;&#1082;\&#1057;&#1090;&#1080;&#1093;&#1086;&#1090;&#1074;&#1086;&#1088;&#1077;&#1085;&#1080;&#1077;.mp3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87" y="119221"/>
            <a:ext cx="5755907" cy="667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8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4775" y="1371600"/>
            <a:ext cx="10395284" cy="1409328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Arial Black" panose="020B0A04020102020204" pitchFamily="34" charset="0"/>
              </a:rPr>
              <a:t>Способны антонимы жизнь изменить,                                       если сумеешь ты их применить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9536" y="2780928"/>
            <a:ext cx="3600400" cy="3816424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Словарь антонимов русского языка среди других словарей занимает важное место. Он помогает подобрать слова с противоположными значениями</a:t>
            </a:r>
          </a:p>
          <a:p>
            <a:pPr algn="l"/>
            <a:endParaRPr lang="ru-RU" dirty="0"/>
          </a:p>
          <a:p>
            <a:pPr algn="l"/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852936"/>
            <a:ext cx="3240360" cy="367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76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523" y="216096"/>
            <a:ext cx="412845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7" y="216097"/>
            <a:ext cx="4138809" cy="310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208" y="3603706"/>
            <a:ext cx="4221088" cy="316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3603706"/>
            <a:ext cx="4171392" cy="312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32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3039" y="707456"/>
            <a:ext cx="8951495" cy="1481336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Найти замену слову, да не одну, а даже три? </a:t>
            </a:r>
            <a:b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 Словарь синонимов смотри!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7400" y="2780928"/>
            <a:ext cx="3318520" cy="3888432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Словарь синонимов содержит ряды синонимов. Он помогает подобрать наиболее удачное слово или словосочетание  для более точного и яркого выражения мысли.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7" y="2852936"/>
            <a:ext cx="2547739" cy="366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95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982322"/>
            <a:ext cx="6778702" cy="508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63" y="3525856"/>
            <a:ext cx="4211960" cy="31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724" y="3573016"/>
            <a:ext cx="4149080" cy="311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923" y="476672"/>
            <a:ext cx="3861048" cy="289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725" y="448109"/>
            <a:ext cx="3970969" cy="297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1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1504" y="260648"/>
            <a:ext cx="9036496" cy="25202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Тайну названий географических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раскроет словарь топонимический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7400" y="2564904"/>
            <a:ext cx="3390528" cy="3816424"/>
          </a:xfrm>
        </p:spPr>
        <p:txBody>
          <a:bodyPr>
            <a:normAutofit/>
          </a:bodyPr>
          <a:lstStyle/>
          <a:p>
            <a:pPr algn="l"/>
            <a:endParaRPr lang="ru-RU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l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словарь входят названия самых важных и интересных с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точки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зрения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географии объектов.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780928"/>
            <a:ext cx="2808312" cy="379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73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7023" y="433137"/>
            <a:ext cx="10318282" cy="27672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Секреты и тайны слов исторические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содержат в себе словари этимологические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7400" y="3228536"/>
            <a:ext cx="3390528" cy="3440824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 интересной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и доступной форме подробно описываются истории возникновения слов в русском языке и излагаются  факты из истории их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использования. 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l"/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3140968"/>
            <a:ext cx="284110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28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7400" y="332656"/>
            <a:ext cx="7851648" cy="17281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Arial Black" panose="020B0A04020102020204" pitchFamily="34" charset="0"/>
              </a:rPr>
              <a:t>Этимология слова «гусеница».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subTitle" idx="1"/>
          </p:nvPr>
        </p:nvSpPr>
        <p:spPr>
          <a:xfrm>
            <a:off x="2057400" y="692696"/>
            <a:ext cx="3966592" cy="5688632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ru-RU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Оказывается (с трудом можно в это поверить), что слова гусеница  и усы – родственники. По- </a:t>
            </a:r>
            <a:r>
              <a:rPr lang="ru-RU" sz="2000" dirty="0" err="1">
                <a:solidFill>
                  <a:srgbClr val="FFFF00"/>
                </a:solidFill>
                <a:latin typeface="Arial Black" panose="020B0A04020102020204" pitchFamily="34" charset="0"/>
              </a:rPr>
              <a:t>украински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 гусеница –</a:t>
            </a:r>
            <a:r>
              <a:rPr lang="ru-RU" sz="2000" dirty="0" err="1">
                <a:solidFill>
                  <a:srgbClr val="FFFF00"/>
                </a:solidFill>
                <a:latin typeface="Arial Black" panose="020B0A04020102020204" pitchFamily="34" charset="0"/>
              </a:rPr>
              <a:t>усеница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. Примерно так же звучало и      древне русское слово, означающее   «волосатый червяк», «мохнатая личинка».</a:t>
            </a:r>
            <a:b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А вот откуда потом  «г» появилось, до сих пор точно  неясно.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314" y="1916832"/>
            <a:ext cx="304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92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7400" y="404664"/>
            <a:ext cx="7851648" cy="1656184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Встретил крылатую фразу –     </a:t>
            </a:r>
            <a:b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смотри словарь фразеологизмов сразу!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7400" y="2204864"/>
            <a:ext cx="3534544" cy="4392488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Основная задача словаря – помочь понять сложную и разнообразную жизнь устойчивых сочетаний слов, получить представление о свойствах фразеологизмов, овладеть нормами их употребления в речи и узнать их происхождение.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2333964"/>
            <a:ext cx="3096090" cy="412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47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51799"/>
            <a:ext cx="8892480" cy="667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1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5032" y="332656"/>
            <a:ext cx="10212404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>
                <a:solidFill>
                  <a:schemeClr val="bg1"/>
                </a:solidFill>
                <a:latin typeface="Arial Black" panose="020B0A04020102020204" pitchFamily="34" charset="0"/>
              </a:rPr>
              <a:t>Русской речи государь</a:t>
            </a:r>
            <a:br>
              <a:rPr lang="ru-RU" sz="49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4900" dirty="0">
                <a:solidFill>
                  <a:schemeClr val="bg1"/>
                </a:solidFill>
                <a:latin typeface="Arial Black" panose="020B0A04020102020204" pitchFamily="34" charset="0"/>
              </a:rPr>
              <a:t>По прозванию СЛОВАРЬ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844825"/>
            <a:ext cx="57150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29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2901" y="116269"/>
            <a:ext cx="10241280" cy="216024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Иностранных слов словарь каждый в руки брать привык,</a:t>
            </a:r>
            <a:b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пожелав узнать откуда слово в наш пришло родной язык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7400" y="2564904"/>
            <a:ext cx="3678560" cy="4032448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 В словаре иностранных слов содержится около </a:t>
            </a:r>
            <a:endParaRPr lang="ru-RU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l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3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000 иностранных слов, вошедших в русский язык из других языков мира. В словарных статьях содержатся краткая справка о происхождении слов, их перевод и толкование.</a:t>
            </a:r>
            <a:r>
              <a:rPr lang="ru-RU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2492896"/>
            <a:ext cx="3015063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39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54352" y="404664"/>
            <a:ext cx="3969640" cy="288032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Слово фея имеет латинское происхождение и означает «судьба». Их считают «добрым народом» и «мирными соседями».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body" idx="1"/>
          </p:nvPr>
        </p:nvSpPr>
        <p:spPr>
          <a:xfrm>
            <a:off x="6888088" y="4077073"/>
            <a:ext cx="3010672" cy="266429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Слово гном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вовсе не маленький человек, а в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переводе с греческого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означает «житель земли».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60648"/>
            <a:ext cx="3482578" cy="348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94" y="3429000"/>
            <a:ext cx="422447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58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463" y="0"/>
            <a:ext cx="8534401" cy="2281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Хоть слова и устарели, мы про них бы знать хотели.</a:t>
            </a:r>
            <a:b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В этом нам помочь готов устаревших словарь слов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54352" y="2852936"/>
            <a:ext cx="3249560" cy="374441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 В словарь включены историзмы и архаизмы,  представлены некоторые устаревшие фразеологические обороты, формы вежливого обращения, названия должностей.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5" y="2708659"/>
            <a:ext cx="2835399" cy="378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92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7400" y="332656"/>
            <a:ext cx="3966592" cy="2867744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35560" y="4365104"/>
            <a:ext cx="8280920" cy="2232248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Перст – палец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Око – глаз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Ланита – щека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Десница – правая рука</a:t>
            </a:r>
          </a:p>
          <a:p>
            <a:pPr algn="ctr"/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Шуйца – </a:t>
            </a:r>
            <a:r>
              <a:rPr lang="ru-RU">
                <a:solidFill>
                  <a:srgbClr val="FFFF00"/>
                </a:solidFill>
                <a:latin typeface="Arial Black" panose="020B0A04020102020204" pitchFamily="34" charset="0"/>
              </a:rPr>
              <a:t>левая </a:t>
            </a:r>
            <a:r>
              <a:rPr lang="ru-RU" smtClean="0">
                <a:solidFill>
                  <a:srgbClr val="FFFF00"/>
                </a:solidFill>
                <a:latin typeface="Arial Black" panose="020B0A04020102020204" pitchFamily="34" charset="0"/>
              </a:rPr>
              <a:t>рука</a:t>
            </a:r>
            <a:endParaRPr lang="ru-RU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Чело – лоб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Уста – губы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Выя – шея</a:t>
            </a: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260649"/>
            <a:ext cx="5540474" cy="384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2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7400" y="1628800"/>
            <a:ext cx="5262736" cy="4896544"/>
          </a:xfrm>
        </p:spPr>
        <p:txBody>
          <a:bodyPr>
            <a:noAutofit/>
          </a:bodyPr>
          <a:lstStyle/>
          <a:p>
            <a:pPr algn="l"/>
            <a:r>
              <a:rPr lang="ru-RU" b="1" dirty="0">
                <a:solidFill>
                  <a:srgbClr val="FFFF00"/>
                </a:solidFill>
                <a:latin typeface="Arial Black" panose="020B0A04020102020204" pitchFamily="34" charset="0"/>
              </a:rPr>
              <a:t>Ни один язык – будь то родной или неродной – невозможно полноценно изучать без словаря. Только словари могут дать все необходимые сведения о слове, помочь ему овладеть основами грамотной устной и письменной речи, постоянно повышать культуру речи, которая, в значительной степени определяет общую культуру человека.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258" y="1281336"/>
            <a:ext cx="3190875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82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17" y="422132"/>
            <a:ext cx="9486783" cy="5858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85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4212" y="271467"/>
            <a:ext cx="10943106" cy="150706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Язык-живая душа народа!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16834" y="1472665"/>
            <a:ext cx="11270365" cy="44839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– красив, певуч, выразителен, послушен, ловок и вместителен.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Любой язык – это медаль, которую отчеканила исповедь.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чрезвычайно богат, гибок и живописен для выражения простых, естественных понятий.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Обращаться с языком кое-как – значит и мыслить кое-как: неточно, приблизительно, неверно.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1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2022-02-15 17-21-2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746" y="139646"/>
            <a:ext cx="11228173" cy="64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6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тихотворен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8281" y="626693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2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98212"/>
            <a:ext cx="11068234" cy="150706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«Язык – это оружие дружбы»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282566"/>
            <a:ext cx="11068234" cy="36152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– лучший посредник для установления дружбы и согласия!</a:t>
            </a:r>
            <a:endParaRPr lang="ru-RU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99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54352" y="620688"/>
            <a:ext cx="6057872" cy="5760640"/>
          </a:xfrm>
        </p:spPr>
        <p:txBody>
          <a:bodyPr>
            <a:normAutofit lnSpcReduction="10000"/>
          </a:bodyPr>
          <a:lstStyle/>
          <a:p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Есть волшебная страна,</a:t>
            </a:r>
          </a:p>
          <a:p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Что распахнута пред вами,</a:t>
            </a:r>
          </a:p>
          <a:p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Та, которая словами,</a:t>
            </a:r>
          </a:p>
          <a:p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Как людьми населена.</a:t>
            </a:r>
          </a:p>
          <a:p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Правит ими государь </a:t>
            </a:r>
          </a:p>
          <a:p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По прозванию Словарь.</a:t>
            </a:r>
          </a:p>
          <a:p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Даже Пушкин , я об этом</a:t>
            </a:r>
          </a:p>
          <a:p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Достоверно говорю,</a:t>
            </a:r>
          </a:p>
          <a:p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Не однажды за советом</a:t>
            </a:r>
          </a:p>
          <a:p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Обращался к словарю.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5" y="3068960"/>
            <a:ext cx="2932113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3" y="332657"/>
            <a:ext cx="190182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6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56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99" b="96289" l="1649" r="975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644" y="1513501"/>
            <a:ext cx="4620270" cy="46202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6" b="97214" l="5628" r="97835">
                        <a14:foregroundMark x1="68615" y1="71309" x2="69048" y2="71309"/>
                        <a14:foregroundMark x1="67749" y1="68802" x2="67749" y2="688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7237" y="3438048"/>
            <a:ext cx="4401164" cy="34199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57338" y="493642"/>
            <a:ext cx="8175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15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Выноска-облако 4"/>
          <p:cNvSpPr/>
          <p:nvPr/>
        </p:nvSpPr>
        <p:spPr>
          <a:xfrm>
            <a:off x="4388093" y="0"/>
            <a:ext cx="5832648" cy="2088232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Словари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14212" y="2384884"/>
            <a:ext cx="2088232" cy="7200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Arial Black" panose="020B0A04020102020204" pitchFamily="34" charset="0"/>
              </a:rPr>
              <a:t>Толковый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61084" y="2384009"/>
            <a:ext cx="2919051" cy="792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Arial Black" panose="020B0A04020102020204" pitchFamily="34" charset="0"/>
              </a:rPr>
              <a:t>Строения слов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91722" y="2384884"/>
            <a:ext cx="3514226" cy="7200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Arial Black" panose="020B0A04020102020204" pitchFamily="34" charset="0"/>
              </a:rPr>
              <a:t>Орфографический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99591" y="3244773"/>
            <a:ext cx="2150491" cy="792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Arial Black" panose="020B0A04020102020204" pitchFamily="34" charset="0"/>
              </a:rPr>
              <a:t>Антонимов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657956" y="3244773"/>
            <a:ext cx="2333767" cy="792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Arial Black" panose="020B0A04020102020204" pitchFamily="34" charset="0"/>
              </a:rPr>
              <a:t>Синонимов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388094" y="3244773"/>
            <a:ext cx="3157041" cy="792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Arial Black" panose="020B0A04020102020204" pitchFamily="34" charset="0"/>
              </a:rPr>
              <a:t>Топонимический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982854" y="4221088"/>
            <a:ext cx="3439181" cy="638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Arial Black" panose="020B0A04020102020204" pitchFamily="34" charset="0"/>
              </a:rPr>
              <a:t>Этимологический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975705" y="4221088"/>
            <a:ext cx="3774980" cy="638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Arial Black" panose="020B0A04020102020204" pitchFamily="34" charset="0"/>
              </a:rPr>
              <a:t>Фразеологический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823246" y="5013176"/>
            <a:ext cx="4492333" cy="792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Arial Black" panose="020B0A04020102020204" pitchFamily="34" charset="0"/>
              </a:rPr>
              <a:t>Словообразовательный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553396" y="5968112"/>
            <a:ext cx="3492388" cy="792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Arial Black" panose="020B0A04020102020204" pitchFamily="34" charset="0"/>
              </a:rPr>
              <a:t>Иностранных слов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979478" y="5998892"/>
            <a:ext cx="3306777" cy="792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Arial Black" panose="020B0A04020102020204" pitchFamily="34" charset="0"/>
              </a:rPr>
              <a:t>Устаревших слов</a:t>
            </a:r>
          </a:p>
        </p:txBody>
      </p:sp>
    </p:spTree>
    <p:extLst>
      <p:ext uri="{BB962C8B-B14F-4D97-AF65-F5344CB8AC3E}">
        <p14:creationId xmlns:p14="http://schemas.microsoft.com/office/powerpoint/2010/main" val="308267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43686"/>
            <a:ext cx="9144000" cy="1944216"/>
          </a:xfrm>
        </p:spPr>
        <p:txBody>
          <a:bodyPr>
            <a:noAutofit/>
          </a:bodyPr>
          <a:lstStyle/>
          <a:p>
            <a:pPr algn="ctr"/>
            <a:r>
              <a:rPr lang="ru-RU" sz="3600" u="sng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Объяснить </a:t>
            </a:r>
            <a:r>
              <a:rPr lang="ru-RU" sz="3600" u="sng" dirty="0">
                <a:solidFill>
                  <a:schemeClr val="bg1"/>
                </a:solidFill>
                <a:latin typeface="Arial Black" panose="020B0A04020102020204" pitchFamily="34" charset="0"/>
              </a:rPr>
              <a:t>любое слово может нам словарь толковый</a:t>
            </a:r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8537" y="1268760"/>
            <a:ext cx="4233407" cy="5256584"/>
          </a:xfrm>
        </p:spPr>
        <p:txBody>
          <a:bodyPr>
            <a:normAutofit/>
          </a:bodyPr>
          <a:lstStyle/>
          <a:p>
            <a:pPr algn="l"/>
            <a:endParaRPr lang="ru-RU" dirty="0"/>
          </a:p>
          <a:p>
            <a:pPr algn="l"/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Толковый словарь – тип словаря, в котором объясняется, растолковывается значение слова.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844824"/>
            <a:ext cx="3998930" cy="488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0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type="subTitle" idx="1"/>
          </p:nvPr>
        </p:nvSpPr>
        <p:spPr>
          <a:xfrm>
            <a:off x="1919536" y="271599"/>
            <a:ext cx="4176464" cy="627866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Звезда: </a:t>
            </a:r>
          </a:p>
          <a:p>
            <a:pPr algn="ctr"/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1. Небесное тело.</a:t>
            </a:r>
            <a:b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2. Тот, кто прославился в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какой-либо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сфере деятельности.</a:t>
            </a:r>
            <a:b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3. Геометрическая фигура с остроконечными выступами, </a:t>
            </a:r>
            <a:b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4. Светлое пятно на лбу животного. </a:t>
            </a:r>
            <a:b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5. Морское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животное.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260648"/>
            <a:ext cx="3627274" cy="413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2" r="16646"/>
          <a:stretch/>
        </p:blipFill>
        <p:spPr bwMode="auto">
          <a:xfrm rot="5400000">
            <a:off x="5735565" y="3298562"/>
            <a:ext cx="374520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59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35560" y="116632"/>
            <a:ext cx="7851648" cy="1944216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Верно написать все слова практически          </a:t>
            </a:r>
            <a:b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поможет словарь орфографический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47528" y="1844824"/>
            <a:ext cx="8280920" cy="2664296"/>
          </a:xfrm>
        </p:spPr>
        <p:txBody>
          <a:bodyPr>
            <a:normAutofit/>
          </a:bodyPr>
          <a:lstStyle/>
          <a:p>
            <a:pPr algn="l"/>
            <a:endParaRPr lang="ru-RU" dirty="0" smtClean="0"/>
          </a:p>
          <a:p>
            <a:pPr algn="l"/>
            <a:r>
              <a:rPr lang="ru-RU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В орфографическом словаре даются правила написания слов.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37612" r="42985" b="14229"/>
          <a:stretch/>
        </p:blipFill>
        <p:spPr bwMode="auto">
          <a:xfrm>
            <a:off x="6036854" y="3429001"/>
            <a:ext cx="4446437" cy="3302759"/>
          </a:xfrm>
          <a:prstGeom prst="rect">
            <a:avLst/>
          </a:prstGeom>
          <a:solidFill>
            <a:schemeClr val="tx2"/>
          </a:solidFill>
          <a:ln>
            <a:noFill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3363567"/>
            <a:ext cx="2736304" cy="336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69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300251"/>
            <a:ext cx="11202988" cy="629161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горизонтали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1. Знак препинания. 4. Служебная часть речи, не употребляется самостоятельно, всегда относятся к какому-нибудь существительному 6. Группа слов, которая выражает законченную мысль. 7. Центральная единица языка, служащая для именования и сообщения о предметах, признаках, процессах и отношениях. 8. Фонетическая форма письменности. Состоит в русском языке из 33 знаков – букв. 10. Один из знаков препинания. В русскую письменность было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введено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писателем и историком Н. М. Карамзиным. Первоначально знак назывался «черта». 11.Основная часть слова.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вертикали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2. Способ изменения частей речи, склонение. В русском языке их шесть. 3. Второстепенный член предложения. 4. Главный член предложения. 5. Часть слова, образующая его материальное, лексическое значение и состоящая из корня, а также суффикса и приставки. 9. Знак препинания, обозначающий полную законченность повествовательного предложения.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28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04775" y="260648"/>
            <a:ext cx="10337532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Если знаешь части слова,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 то напишешь их толково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063552" y="1898670"/>
            <a:ext cx="7854696" cy="2088232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В словаре показано, как делятся по составу производные слова, наиболее часто употребляемые в русском литературном языке.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3284984"/>
            <a:ext cx="266429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5746" b="16940"/>
          <a:stretch/>
        </p:blipFill>
        <p:spPr bwMode="auto">
          <a:xfrm>
            <a:off x="5099596" y="3284984"/>
            <a:ext cx="5387995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2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Words>641</Words>
  <Application>Microsoft Office PowerPoint</Application>
  <PresentationFormat>Широкоэкранный</PresentationFormat>
  <Paragraphs>75</Paragraphs>
  <Slides>31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 Black</vt:lpstr>
      <vt:lpstr>Century Gothic</vt:lpstr>
      <vt:lpstr>Times New Roman</vt:lpstr>
      <vt:lpstr>Wingdings 3</vt:lpstr>
      <vt:lpstr>Сектор</vt:lpstr>
      <vt:lpstr>Презентация PowerPoint</vt:lpstr>
      <vt:lpstr>Русской речи государь По прозванию СЛОВАРЬ </vt:lpstr>
      <vt:lpstr>Презентация PowerPoint</vt:lpstr>
      <vt:lpstr>Презентация PowerPoint</vt:lpstr>
      <vt:lpstr>Объяснить любое слово может нам словарь толковый  </vt:lpstr>
      <vt:lpstr>Презентация PowerPoint</vt:lpstr>
      <vt:lpstr>Верно написать все слова практически           поможет словарь орфографический</vt:lpstr>
      <vt:lpstr>По горизонтали: 1. Знак препинания. 4. Служебная часть речи, не употребляется самостоятельно, всегда относятся к какому-нибудь существительному 6. Группа слов, которая выражает законченную мысль. 7. Центральная единица языка, служащая для именования и сообщения о предметах, признаках, процессах и отношениях. 8. Фонетическая форма письменности. Состоит в русском языке из 33 знаков – букв. 10. Один из знаков препинания. В русскую письменность было введено писателем и историком Н. М. Карамзиным. Первоначально знак назывался «черта». 11.Основная часть слова.  По вертикали: 2. Способ изменения частей речи, склонение. В русском языке их шесть. 3. Второстепенный член предложения. 4. Главный член предложения. 5. Часть слова, образующая его материальное, лексическое значение и состоящая из корня, а также суффикса и приставки. 9. Знак препинания, обозначающий полную законченность повествовательного предложения. </vt:lpstr>
      <vt:lpstr>Если знаешь части слова,  то напишешь их толково</vt:lpstr>
      <vt:lpstr>Способны антонимы жизнь изменить,                                       если сумеешь ты их применить </vt:lpstr>
      <vt:lpstr>Презентация PowerPoint</vt:lpstr>
      <vt:lpstr>Найти замену слову, да не одну, а даже три?   Словарь синонимов смотри!</vt:lpstr>
      <vt:lpstr>Презентация PowerPoint</vt:lpstr>
      <vt:lpstr>Тайну названий географических  раскроет словарь топонимический </vt:lpstr>
      <vt:lpstr>Секреты и тайны слов исторические  содержат в себе словари этимологические</vt:lpstr>
      <vt:lpstr> Этимология слова «гусеница». </vt:lpstr>
      <vt:lpstr>Встретил крылатую фразу –      смотри словарь фразеологизмов сразу!</vt:lpstr>
      <vt:lpstr>Презентация PowerPoint</vt:lpstr>
      <vt:lpstr>Презентация PowerPoint</vt:lpstr>
      <vt:lpstr>Иностранных слов словарь каждый в руки брать привык, пожелав узнать откуда слово в наш пришло родной язык </vt:lpstr>
      <vt:lpstr>Слово фея имеет латинское происхождение и означает «судьба». Их считают «добрым народом» и «мирными соседями».</vt:lpstr>
      <vt:lpstr>Хоть слова и устарели, мы про них бы знать хотели. В этом нам помочь готов устаревших словарь слов </vt:lpstr>
      <vt:lpstr> </vt:lpstr>
      <vt:lpstr>Презентация PowerPoint</vt:lpstr>
      <vt:lpstr>Презентация PowerPoint</vt:lpstr>
      <vt:lpstr>Язык-живая душа народа!</vt:lpstr>
      <vt:lpstr>Презентация PowerPoint</vt:lpstr>
      <vt:lpstr>Презентация PowerPoint</vt:lpstr>
      <vt:lpstr>«Язык – это оружие дружбы»</vt:lpstr>
      <vt:lpstr>Презентация PowerPoint</vt:lpstr>
      <vt:lpstr>Презентация PowerPoint</vt:lpstr>
    </vt:vector>
  </TitlesOfParts>
  <Company>Artika PC Develop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Artika</dc:creator>
  <cp:lastModifiedBy>Lenovo</cp:lastModifiedBy>
  <cp:revision>10</cp:revision>
  <dcterms:created xsi:type="dcterms:W3CDTF">2022-02-15T14:07:23Z</dcterms:created>
  <dcterms:modified xsi:type="dcterms:W3CDTF">2022-02-17T05:32:05Z</dcterms:modified>
</cp:coreProperties>
</file>