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8" r:id="rId3"/>
    <p:sldId id="257" r:id="rId4"/>
    <p:sldId id="272" r:id="rId5"/>
    <p:sldId id="281" r:id="rId6"/>
    <p:sldId id="259" r:id="rId7"/>
    <p:sldId id="261" r:id="rId8"/>
    <p:sldId id="262" r:id="rId9"/>
    <p:sldId id="276" r:id="rId10"/>
    <p:sldId id="277" r:id="rId11"/>
    <p:sldId id="278" r:id="rId12"/>
    <p:sldId id="279" r:id="rId13"/>
    <p:sldId id="280" r:id="rId14"/>
    <p:sldId id="263" r:id="rId15"/>
    <p:sldId id="264" r:id="rId16"/>
    <p:sldId id="265" r:id="rId17"/>
    <p:sldId id="282" r:id="rId18"/>
    <p:sldId id="283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>
      <p:cViewPr varScale="1">
        <p:scale>
          <a:sx n="63" d="100"/>
          <a:sy n="63" d="100"/>
        </p:scale>
        <p:origin x="77" y="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0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3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9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2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5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5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0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8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5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8928992" cy="257176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Десятичная дробь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новых знаний</a:t>
            </a:r>
            <a:r>
              <a:rPr lang="ru-RU" sz="240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- 5, Н.Я. </a:t>
            </a:r>
            <a:r>
              <a:rPr lang="ru-RU" sz="2400" spc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Виленкин</a:t>
            </a:r>
            <a:endParaRPr lang="ru-RU" sz="24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43446"/>
            <a:ext cx="8568952" cy="1857388"/>
          </a:xfrm>
        </p:spPr>
        <p:txBody>
          <a:bodyPr>
            <a:normAutofit/>
          </a:bodyPr>
          <a:lstStyle/>
          <a:p>
            <a:pPr algn="ctr"/>
            <a:r>
              <a:rPr lang="ru-RU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математики: Вязкова О. М. </a:t>
            </a:r>
          </a:p>
          <a:p>
            <a:pPr algn="ctr"/>
            <a:r>
              <a:rPr lang="ru-RU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№7 имени Г. К. Жукова г. Армавир</a:t>
            </a:r>
          </a:p>
          <a:p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7200800" cy="4798886"/>
          </a:xfrm>
        </p:spPr>
        <p:txBody>
          <a:bodyPr>
            <a:noAutofit/>
          </a:bodyPr>
          <a:lstStyle/>
          <a:p>
            <a:pPr marL="457200" indent="-457200" fontAlgn="base">
              <a:buClr>
                <a:srgbClr val="FF0000"/>
              </a:buClr>
              <a:buFont typeface="Calibri" panose="020F0502020204030204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наименьший разряд для натуральных чисел?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Clr>
                <a:srgbClr val="FF0000"/>
              </a:buClr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быть еще меньший разряд? </a:t>
            </a:r>
          </a:p>
          <a:p>
            <a:pPr marL="457200" lvl="0" indent="-457200" fontAlgn="base">
              <a:buClr>
                <a:srgbClr val="FF0000"/>
              </a:buClr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во сколько раз может быть меньше разряд, который мы располагаем на первом месте правее от разряда единиц?    </a:t>
            </a:r>
          </a:p>
          <a:p>
            <a:pPr marL="0" lvl="0" indent="0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разряд мы называем десятые доли единиц.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Clr>
                <a:srgbClr val="FF0000"/>
              </a:buClr>
              <a:buFont typeface="+mj-lt"/>
              <a:buAutoNum type="arabicPeriod" startAt="4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за разрядом десятых долей разряд, как вы считаете, во сколько раз будет меньше чем единица? </a:t>
            </a:r>
          </a:p>
          <a:p>
            <a:pPr marL="457200" lvl="0" indent="-457200" fontAlgn="base">
              <a:buClr>
                <a:srgbClr val="FF0000"/>
              </a:buClr>
              <a:buAutoNum type="arabicPeriod" startAt="4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бы вы назвали следующий разряд? 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1027" name="Picture 3" descr="C:\Documents and Settings\User\Рабочий стол\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192">
            <a:off x="7313548" y="3127410"/>
            <a:ext cx="1928826" cy="313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6604"/>
            <a:ext cx="8640960" cy="145075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нового материала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32856"/>
            <a:ext cx="7416824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со знаменателями 10; 100; 1000 и т. д.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условились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 без знаменателя.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Целую часть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отделяют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дробной части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запятой.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             пишут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(читают «6 целых 3 десятых»)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               пишут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4,17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(читают «4 целых 17 сотых»)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9619" y="3568423"/>
            <a:ext cx="600075" cy="74295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9619" y="4509120"/>
            <a:ext cx="781050" cy="742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50913"/>
            <a:ext cx="8229600" cy="9286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735" y="1950161"/>
            <a:ext cx="4500594" cy="857256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014652"/>
            <a:ext cx="3857625" cy="74295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736" y="4189633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число , знаменатель дробной части которого выражается единицей с одним или несколькими нулями, можно представить в виде десятичной записи, или, как говорят иначе, в виде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десятичной дроби.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User\Рабочий стол\Картинки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6626"/>
            <a:ext cx="281942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дробь правильная, то перед запятой пишут цифру 0.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                                  (читают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«0 целых 57 сотых»)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eriod" startAt="2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запятой числитель дробной части  должен иметь столько же цифр  сколько нулей в знаменателе.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994" y="4509120"/>
            <a:ext cx="3545990" cy="773671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564904"/>
            <a:ext cx="1671638" cy="752475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44930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знаменателе 3 нуля, в числителе 2 цифры, поэтому в числителе добавляем впереди один нуль)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844824"/>
            <a:ext cx="5112568" cy="46560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Обыкновенные дроби вошли в математику  очень  давно: они были известны еще в Древнем Египте примерно 3000 лет тому назад.  Десятичные дроби появились позже: их впервые ввели в математику независимо друг от друга математик и астроном Аль-Каши (Х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век) и нидерландский математик и инженер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Стевин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Х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веке. В России впервые о десятичных дробях было сказано в русском учебнике математики – «Арифметике» Магницкого.</a:t>
            </a:r>
          </a:p>
          <a:p>
            <a:pPr algn="ctr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калькуляторах целая часть и дробная отделяются точкой. Такая форма записи принята в США и других странах. У нас принято отделять целую часть от дробной запятой.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249" y="5591413"/>
            <a:ext cx="2674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Стевин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Симон 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(1548 - 1620)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User\Рабочий стол\949.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25" y="1844824"/>
            <a:ext cx="292895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3722"/>
            <a:ext cx="8472518" cy="16207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в тетрадь дроби в столбик. Замените их десятичной записью.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                         Неправильные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857365"/>
          <a:ext cx="8215371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1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4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00240"/>
            <a:ext cx="1428760" cy="85725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000372"/>
            <a:ext cx="1500198" cy="85725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000504"/>
            <a:ext cx="1571636" cy="1000132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214950"/>
            <a:ext cx="1571636" cy="1000132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928802"/>
            <a:ext cx="2071702" cy="1000132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143248"/>
            <a:ext cx="1928826" cy="1000132"/>
          </a:xfrm>
          <a:prstGeom prst="rect">
            <a:avLst/>
          </a:prstGeom>
          <a:noFill/>
        </p:spPr>
      </p:pic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000240"/>
            <a:ext cx="1785950" cy="857256"/>
          </a:xfrm>
          <a:prstGeom prst="rect">
            <a:avLst/>
          </a:prstGeom>
          <a:noFill/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143248"/>
            <a:ext cx="1714512" cy="857256"/>
          </a:xfrm>
          <a:prstGeom prst="rect">
            <a:avLst/>
          </a:prstGeom>
          <a:noFill/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00504"/>
            <a:ext cx="1785950" cy="928694"/>
          </a:xfrm>
          <a:prstGeom prst="rect">
            <a:avLst/>
          </a:prstGeom>
          <a:noFill/>
        </p:spPr>
      </p:pic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143512"/>
            <a:ext cx="1500198" cy="1000132"/>
          </a:xfrm>
          <a:prstGeom prst="rect">
            <a:avLst/>
          </a:prstGeom>
          <a:noFill/>
        </p:spPr>
      </p:pic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Облако 35"/>
          <p:cNvSpPr/>
          <p:nvPr/>
        </p:nvSpPr>
        <p:spPr>
          <a:xfrm rot="20984256">
            <a:off x="1532102" y="1432256"/>
            <a:ext cx="6370055" cy="491090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360047" y="2132601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ru-RU" sz="7200" b="1" i="1" dirty="0" smtClean="0">
                <a:solidFill>
                  <a:srgbClr val="FF0000"/>
                </a:solidFill>
              </a:rPr>
              <a:t> 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679" y="483587"/>
            <a:ext cx="8229600" cy="1214422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Физкульминутка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44824"/>
            <a:ext cx="5146386" cy="1036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 </a:t>
            </a:r>
            <a:r>
              <a:rPr lang="ru-RU" sz="2400" dirty="0" smtClean="0"/>
              <a:t>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для глаз</a:t>
            </a:r>
          </a:p>
          <a:p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043608" y="3933056"/>
            <a:ext cx="576064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C 2.77778E-7 0.15672 0.07917 0.28426 0.17587 0.28426 C 0.28958 0.28426 0.33073 0.14213 0.34826 0.05718 L 0.36615 -0.05717 C 0.38368 -0.14236 0.42743 -0.28287 0.55608 -0.28287 C 0.63854 -0.28287 0.73229 -0.15694 0.73229 -4.81481E-6 C 0.73229 0.15672 0.63854 0.28426 0.55608 0.28426 C 0.42743 0.28426 0.38368 0.14213 0.36615 0.05718 L 0.34826 -0.05717 C 0.33073 -0.14236 0.28958 -0.28287 0.17587 -0.28287 C 0.07917 -0.28287 2.77778E-7 -0.15694 2.77778E-7 -4.81481E-6 Z " pathEditMode="relative" rAng="0" ptsTypes="AAAAAAAAAAA">
                                      <p:cBhvr>
                                        <p:cTn id="2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4139952" y="476672"/>
            <a:ext cx="576064" cy="5760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1065 C 0.27899 0.01065 0.49323 0.09468 0.49323 0.19653 C 0.49323 0.31829 0.25573 0.36111 0.11215 0.37986 L -0.07656 0.39885 C -0.21927 0.4176 -0.45677 0.46435 -0.45677 0.6007 C -0.45677 0.68797 -0.24271 0.7875 0.01823 0.7875 C 0.27899 0.7875 0.49323 0.68797 0.49323 0.6007 C 0.49323 0.46435 0.25573 0.4176 0.11215 0.39885 L -0.07656 0.37986 C -0.21927 0.36111 -0.45677 0.31829 -0.45677 0.19653 C -0.45677 0.09468 -0.24271 0.01065 0.01823 0.01065 Z " pathEditMode="relative" rAng="0" ptsTypes="AAAAAAAAA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4355976" y="908720"/>
            <a:ext cx="576064" cy="5760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C 0.08715 0.00694 0.16007 0.07083 0.19844 0.16597 L 0.28576 0.38727 C 0.30486 0.43495 0.33542 0.45903 0.37326 0.45903 C 0.42656 0.45903 0.4724 0.39467 0.47656 0.29954 C 0.4724 0.22083 0.42656 0.14954 0.37326 0.14954 C 0.33542 0.14954 0.30486 0.18055 0.28576 0.22083 L 0.19844 0.44213 C 0.16007 0.5375 0.08715 0.59954 8.33333E-7 0.60903 C -0.0875 0.59954 -0.16042 0.5375 -0.19879 0.44213 L -0.28594 0.22083 C -0.30521 0.18055 -0.33559 0.14954 -0.37344 0.14954 C -0.42691 0.14954 -0.47274 0.22083 -0.47639 0.29954 C -0.47274 0.39467 -0.42691 0.45903 -0.37344 0.45903 C -0.33559 0.45903 -0.30521 0.43495 -0.28594 0.38727 L -0.19879 0.16597 C -0.16042 0.07083 -0.0875 0.00694 8.33333E-7 1.48148E-6 Z " pathEditMode="relative" rAng="0" ptsTypes="AAAAAAAAAAAAAAA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№295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6182" y="1428736"/>
            <a:ext cx="4900618" cy="469742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2,4;  4,9;  24,25;</a:t>
            </a:r>
          </a:p>
          <a:p>
            <a:pPr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98,03;  1,01;  1,1;</a:t>
            </a:r>
          </a:p>
          <a:p>
            <a:pPr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4,333;  8,045;  </a:t>
            </a:r>
          </a:p>
          <a:p>
            <a:pPr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75,0008;  9,565.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User\Рабочий стол\Картинки\school21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857520" cy="3143272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КАРТИНКА Ученики за партой gif анимация смайлик аватар скачать бесплатно рисунок фото купить подарок Ученики за партой_files\35531246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5374">
            <a:off x="823081" y="4590229"/>
            <a:ext cx="2962981" cy="1687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836712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471874"/>
          </a:xfrm>
        </p:spPr>
        <p:txBody>
          <a:bodyPr>
            <a:normAutofit fontScale="85000" lnSpcReduction="20000"/>
          </a:bodyPr>
          <a:lstStyle/>
          <a:p>
            <a:pPr marL="0" indent="914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-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учащихся с десятичной дробью;</a:t>
            </a:r>
          </a:p>
          <a:p>
            <a:pPr marL="0" indent="914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-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читать, записывать десятичные дроби, заменять обыкновенную дробь  десятичной.</a:t>
            </a:r>
          </a:p>
          <a:p>
            <a:pPr marL="0" indent="914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409" y="434403"/>
            <a:ext cx="664373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Прочтите дроби № 1145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820947"/>
              </p:ext>
            </p:extLst>
          </p:nvPr>
        </p:nvGraphicFramePr>
        <p:xfrm>
          <a:off x="971600" y="1822198"/>
          <a:ext cx="1797618" cy="4086191"/>
        </p:xfrm>
        <a:graphic>
          <a:graphicData uri="http://schemas.openxmlformats.org/drawingml/2006/table">
            <a:tbl>
              <a:tblPr/>
              <a:tblGrid>
                <a:gridCol w="179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619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401,1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666,6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909,9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1758005"/>
              </p:ext>
            </p:extLst>
          </p:nvPr>
        </p:nvGraphicFramePr>
        <p:xfrm>
          <a:off x="3915862" y="1822198"/>
          <a:ext cx="1797618" cy="4086191"/>
        </p:xfrm>
        <a:graphic>
          <a:graphicData uri="http://schemas.openxmlformats.org/drawingml/2006/table">
            <a:tbl>
              <a:tblPr/>
              <a:tblGrid>
                <a:gridCol w="179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619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5,64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21,87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381,77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54,60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Содержимое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2551805"/>
              </p:ext>
            </p:extLst>
          </p:nvPr>
        </p:nvGraphicFramePr>
        <p:xfrm>
          <a:off x="6804248" y="1822198"/>
          <a:ext cx="1797618" cy="4086191"/>
        </p:xfrm>
        <a:graphic>
          <a:graphicData uri="http://schemas.openxmlformats.org/drawingml/2006/table">
            <a:tbl>
              <a:tblPr/>
              <a:tblGrid>
                <a:gridCol w="179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619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1,579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12,882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326,703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145,008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21,094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0,049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203,6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Documents and Settings\User\Рабочий стол\КАРТИНКА Ученики за партой gif анимация смайлик аватар скачать бесплатно рисунок фото купить подарок Ученики за партой_files\33883470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168" y="116632"/>
            <a:ext cx="2071702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6603"/>
            <a:ext cx="8213536" cy="145075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№297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953487"/>
              </p:ext>
            </p:extLst>
          </p:nvPr>
        </p:nvGraphicFramePr>
        <p:xfrm>
          <a:off x="1628864" y="1855515"/>
          <a:ext cx="2799119" cy="4005078"/>
        </p:xfrm>
        <a:graphic>
          <a:graphicData uri="http://schemas.openxmlformats.org/drawingml/2006/table">
            <a:tbl>
              <a:tblPr/>
              <a:tblGrid>
                <a:gridCol w="279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54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32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4535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5,45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78,01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4,601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76,032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314025"/>
              </p:ext>
            </p:extLst>
          </p:nvPr>
        </p:nvGraphicFramePr>
        <p:xfrm>
          <a:off x="5004048" y="1855515"/>
          <a:ext cx="2799119" cy="4000528"/>
        </p:xfrm>
        <a:graphic>
          <a:graphicData uri="http://schemas.openxmlformats.org/drawingml/2006/table">
            <a:tbl>
              <a:tblPr/>
              <a:tblGrid>
                <a:gridCol w="279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88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32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64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6,006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9,003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785,005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33,0008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C:\Documents and Settings\User\Рабочий стол\КАРТИНКА Ученики за партой gif анимация смайлик аватар скачать бесплатно рисунок фото купить подарок Ученики за партой_files\27151634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0377">
            <a:off x="5810823" y="4447085"/>
            <a:ext cx="3224998" cy="1900947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КАРТИНКА Ученики за партой gif анимация смайлик аватар скачать бесплатно рисунок фото купить подарок Ученики за партой_files\33883470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7" y="83300"/>
            <a:ext cx="2071702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214842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ребус!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429552" cy="4405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№ 1164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15139" y="1600201"/>
            <a:ext cx="2000265" cy="197167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41276"/>
              </p:ext>
            </p:extLst>
          </p:nvPr>
        </p:nvGraphicFramePr>
        <p:xfrm>
          <a:off x="214282" y="928670"/>
          <a:ext cx="8572560" cy="5637846"/>
        </p:xfrm>
        <a:graphic>
          <a:graphicData uri="http://schemas.openxmlformats.org/drawingml/2006/table">
            <a:tbl>
              <a:tblPr/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784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Пусть масса                       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кг.</a:t>
                      </a:r>
                    </a:p>
                    <a:p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Тогда масса                   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2х кг.</a:t>
                      </a:r>
                    </a:p>
                    <a:p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Тогда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масса                                                      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endParaRPr lang="ru-RU" sz="2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масса        (3х + 2х) кг.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по условию задачи общая масса 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составляет  10 кг.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 можно составить уравнение: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3х + 2х = 10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5х = 10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= 10 : 5                 2 кг – масса дыни, 2 × 2 = 4 (кг) – масса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                                  Ответ: масса арбуза 4 кг.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 descr="C:\Documents and Settings\User\Рабочий стол\arbuz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857256" cy="64294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dyn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928670"/>
            <a:ext cx="857256" cy="500066"/>
          </a:xfrm>
          <a:prstGeom prst="rect">
            <a:avLst/>
          </a:prstGeom>
          <a:noFill/>
        </p:spPr>
      </p:pic>
      <p:pic>
        <p:nvPicPr>
          <p:cNvPr id="9" name="Picture 4" descr="C:\Documents and Settings\User\Рабочий стол\dyn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85992"/>
            <a:ext cx="928694" cy="714380"/>
          </a:xfrm>
          <a:prstGeom prst="rect">
            <a:avLst/>
          </a:prstGeom>
          <a:noFill/>
        </p:spPr>
      </p:pic>
      <p:pic>
        <p:nvPicPr>
          <p:cNvPr id="10" name="Picture 4" descr="C:\Documents and Settings\User\Рабочий стол\dyn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85992"/>
            <a:ext cx="928694" cy="714380"/>
          </a:xfrm>
          <a:prstGeom prst="rect">
            <a:avLst/>
          </a:prstGeom>
          <a:noFill/>
        </p:spPr>
      </p:pic>
      <p:pic>
        <p:nvPicPr>
          <p:cNvPr id="11" name="Picture 4" descr="C:\Documents and Settings\User\Рабочий стол\dyn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14554"/>
            <a:ext cx="928694" cy="714380"/>
          </a:xfrm>
          <a:prstGeom prst="rect">
            <a:avLst/>
          </a:prstGeom>
          <a:noFill/>
        </p:spPr>
      </p:pic>
      <p:sp>
        <p:nvSpPr>
          <p:cNvPr id="14" name="Выгнутая вниз стрелка 13"/>
          <p:cNvSpPr/>
          <p:nvPr/>
        </p:nvSpPr>
        <p:spPr>
          <a:xfrm rot="16200000">
            <a:off x="4429124" y="1000108"/>
            <a:ext cx="2571768" cy="2857520"/>
          </a:xfrm>
          <a:prstGeom prst="curvedUpArrow">
            <a:avLst>
              <a:gd name="adj1" fmla="val 25000"/>
              <a:gd name="adj2" fmla="val 34068"/>
              <a:gd name="adj3" fmla="val 456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3214678" y="1857364"/>
            <a:ext cx="4572032" cy="38576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Самостоятельная работа.№ </a:t>
            </a:r>
            <a:r>
              <a:rPr lang="ru-RU" sz="4000" b="1" dirty="0" smtClean="0">
                <a:solidFill>
                  <a:srgbClr val="FF0000"/>
                </a:solidFill>
              </a:rPr>
              <a:t>302.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42910" y="1214422"/>
            <a:ext cx="1714512" cy="11430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428992" y="1214422"/>
            <a:ext cx="1714512" cy="11430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072198" y="1254518"/>
            <a:ext cx="1785950" cy="11430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2714620"/>
            <a:ext cx="17859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6² + 24</a:t>
            </a:r>
          </a:p>
          <a:p>
            <a:r>
              <a:rPr lang="ru-RU" sz="3200" b="1" dirty="0" smtClean="0"/>
              <a:t>       : 12</a:t>
            </a:r>
          </a:p>
          <a:p>
            <a:r>
              <a:rPr lang="ru-RU" sz="3200" b="1" dirty="0" smtClean="0"/>
              <a:t>      × 20</a:t>
            </a:r>
          </a:p>
          <a:p>
            <a:r>
              <a:rPr lang="ru-RU" sz="3200" b="1" dirty="0" smtClean="0"/>
              <a:t>      + 60</a:t>
            </a:r>
          </a:p>
          <a:p>
            <a:r>
              <a:rPr lang="ru-RU" sz="3200" b="1" dirty="0" smtClean="0"/>
              <a:t>       : 32</a:t>
            </a:r>
          </a:p>
          <a:p>
            <a:endParaRPr lang="ru-RU" sz="2400" b="1" dirty="0"/>
          </a:p>
        </p:txBody>
      </p:sp>
      <p:sp>
        <p:nvSpPr>
          <p:cNvPr id="15" name="Облако 14"/>
          <p:cNvSpPr/>
          <p:nvPr/>
        </p:nvSpPr>
        <p:spPr>
          <a:xfrm>
            <a:off x="428596" y="5357826"/>
            <a:ext cx="1785950" cy="11430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5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2857496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868" y="2643183"/>
            <a:ext cx="1571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2³ × 9</a:t>
            </a:r>
          </a:p>
          <a:p>
            <a:r>
              <a:rPr lang="ru-RU" sz="3200" b="1" dirty="0" smtClean="0"/>
              <a:t>    - 34</a:t>
            </a:r>
          </a:p>
          <a:p>
            <a:r>
              <a:rPr lang="ru-RU" sz="3200" b="1" dirty="0" smtClean="0"/>
              <a:t>   + 18</a:t>
            </a:r>
          </a:p>
          <a:p>
            <a:r>
              <a:rPr lang="ru-RU" sz="3200" b="1" dirty="0" smtClean="0"/>
              <a:t>    : 14</a:t>
            </a:r>
          </a:p>
          <a:p>
            <a:r>
              <a:rPr lang="ru-RU" sz="3200" b="1" dirty="0" smtClean="0"/>
              <a:t>   × 25</a:t>
            </a:r>
            <a:endParaRPr lang="ru-RU" sz="3200" b="1" dirty="0"/>
          </a:p>
        </p:txBody>
      </p:sp>
      <p:sp>
        <p:nvSpPr>
          <p:cNvPr id="19" name="Облако 18"/>
          <p:cNvSpPr/>
          <p:nvPr/>
        </p:nvSpPr>
        <p:spPr>
          <a:xfrm>
            <a:off x="3357554" y="5357826"/>
            <a:ext cx="1714512" cy="11430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100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884" y="2714620"/>
            <a:ext cx="228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6 м 20 см</a:t>
            </a:r>
          </a:p>
          <a:p>
            <a:r>
              <a:rPr lang="ru-RU" sz="3200" b="1" dirty="0" smtClean="0"/>
              <a:t>            : 31</a:t>
            </a:r>
          </a:p>
          <a:p>
            <a:r>
              <a:rPr lang="ru-RU" sz="3200" b="1" dirty="0" smtClean="0"/>
              <a:t>     + 30 см</a:t>
            </a:r>
          </a:p>
          <a:p>
            <a:r>
              <a:rPr lang="ru-RU" sz="3200" b="1" dirty="0" smtClean="0"/>
              <a:t>             × 4</a:t>
            </a:r>
          </a:p>
          <a:p>
            <a:r>
              <a:rPr lang="ru-RU" sz="3200" b="1" dirty="0" smtClean="0"/>
              <a:t>- 1 м 60см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6072198" y="5357826"/>
            <a:ext cx="1785950" cy="11430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40 см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0" grpId="0" animBg="1"/>
      <p:bldP spid="15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6472254" cy="4525963"/>
          </a:xfrm>
        </p:spPr>
        <p:txBody>
          <a:bodyPr>
            <a:normAutofit/>
          </a:bodyPr>
          <a:lstStyle/>
          <a:p>
            <a:pPr lvl="0" fontAlgn="base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нового для себя узнали?</a:t>
            </a:r>
          </a:p>
          <a:p>
            <a:pPr lvl="0" fontAlgn="base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чём затруднялись?</a:t>
            </a:r>
          </a:p>
          <a:p>
            <a:pPr lvl="0" fontAlgn="base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Чему научились?</a:t>
            </a:r>
          </a:p>
          <a:p>
            <a:pPr lvl="0" fontAlgn="base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Какую проблему ставили на уроке?</a:t>
            </a:r>
          </a:p>
          <a:p>
            <a:pPr lvl="0" fontAlgn="base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Удалось ли нам её решить?</a:t>
            </a:r>
          </a:p>
          <a:p>
            <a:endParaRPr lang="ru-RU" sz="3600" dirty="0"/>
          </a:p>
        </p:txBody>
      </p:sp>
      <p:pic>
        <p:nvPicPr>
          <p:cNvPr id="4" name="Picture 2" descr="C:\Documents and Settings\User\Рабочий стол\КАРТИНКА Ученики за партой gif анимация смайлик аватар скачать бесплатно рисунок фото купить подарок Ученики за партой_files\33883470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85752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User\Рабочий стол\КАРТИНКА Ученики за партой gif анимация смайлик аватар скачать бесплатно рисунок фото купить подарок Ученики за партой_files\739172991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60232" y="4367613"/>
            <a:ext cx="1019175" cy="1095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9656879" flipV="1">
            <a:off x="2025517" y="3951863"/>
            <a:ext cx="7559424" cy="110799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" y="1962519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30;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а);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User\Рабочий стол\Картинки\картинки на школьныю тему\Рисунок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91" y="2569109"/>
            <a:ext cx="195834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43116"/>
            <a:ext cx="5061248" cy="3034403"/>
          </a:xfrm>
        </p:spPr>
        <p:txBody>
          <a:bodyPr>
            <a:normAutofit/>
          </a:bodyPr>
          <a:lstStyle/>
          <a:p>
            <a:pPr marL="0" indent="91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Проверь, дружок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91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готов начать урок?</a:t>
            </a:r>
          </a:p>
          <a:p>
            <a:pPr marL="0" indent="91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ли на месте, </a:t>
            </a:r>
          </a:p>
          <a:p>
            <a:pPr marL="0" indent="91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ли в порядке,</a:t>
            </a:r>
          </a:p>
          <a:p>
            <a:pPr marL="0" indent="91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Ручка, книжка и тетрадка?</a:t>
            </a:r>
          </a:p>
          <a:p>
            <a:pPr marL="0" indent="91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ли правильно сидят?</a:t>
            </a:r>
          </a:p>
          <a:p>
            <a:pPr marL="0" indent="91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ль внимательно глядят?</a:t>
            </a:r>
          </a:p>
          <a:p>
            <a:pPr marL="0" indent="91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хочет получать</a:t>
            </a:r>
          </a:p>
          <a:p>
            <a:pPr marL="0" indent="91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Толька лишь оценку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пять.</a:t>
            </a:r>
          </a:p>
        </p:txBody>
      </p:sp>
      <p:pic>
        <p:nvPicPr>
          <p:cNvPr id="7" name="Picture 2" descr="http://lenara01.ucoz.net/elyz/ris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43720"/>
            <a:ext cx="3652727" cy="282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0648"/>
            <a:ext cx="8715436" cy="5191770"/>
          </a:xfrm>
        </p:spPr>
        <p:txBody>
          <a:bodyPr>
            <a:noAutofit/>
          </a:bodyPr>
          <a:lstStyle/>
          <a:p>
            <a:pPr lvl="0" algn="ctr" fontAlgn="base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вы узнаете, что знания математики нам нужны в реальной жизни.  Я предлагаю вам отгадать задуманное мною слово, которое будет ключевым словом нашего урока. У вас есть три попытки.  </a:t>
            </a:r>
          </a:p>
          <a:p>
            <a:pPr lvl="0" fontAlgn="base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словаре  С. И. Ожегова о нем написано так:</a:t>
            </a:r>
          </a:p>
          <a:p>
            <a:pPr marL="457200" lvl="0" indent="-457200" fontAlgn="base"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мелкие свинцовые шарики для стрельбы из охотничьего ружья;</a:t>
            </a:r>
          </a:p>
          <a:p>
            <a:pPr marL="457200" indent="-457200" fontAlgn="base">
              <a:buFont typeface="Calibri" panose="020F0502020204030204" pitchFamily="34" charset="0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частые прерывистые звуки, например “барабанная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…”;</a:t>
            </a:r>
          </a:p>
          <a:p>
            <a:pPr marL="457200" indent="-457200" fontAlgn="base">
              <a:buFont typeface="Calibri" panose="020F0502020204030204" pitchFamily="34" charset="0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она может быть правильной или неправильной, обыкновенной или десятичной.</a:t>
            </a:r>
          </a:p>
          <a:p>
            <a:pPr marL="457200" indent="-457200" fontAlgn="base">
              <a:buFont typeface="Calibri" panose="020F0502020204030204" pitchFamily="34" charset="0"/>
              <a:buAutoNum type="arabicParenR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AutoNum type="arabicParenR"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None/>
            </a:pPr>
            <a:endParaRPr lang="ru-RU" sz="2400" dirty="0"/>
          </a:p>
        </p:txBody>
      </p:sp>
      <p:sp>
        <p:nvSpPr>
          <p:cNvPr id="7" name="Облако 6"/>
          <p:cNvSpPr/>
          <p:nvPr/>
        </p:nvSpPr>
        <p:spPr>
          <a:xfrm>
            <a:off x="6084168" y="4509120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Дробь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77077" y="501993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Дробь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5374644"/>
          </a:xfrm>
        </p:spPr>
        <p:txBody>
          <a:bodyPr>
            <a:normAutofit fontScale="90000"/>
          </a:bodyPr>
          <a:lstStyle/>
          <a:p>
            <a:pPr lvl="0" algn="ctr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сказал Р. Декарт: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Любопытный отыскивает редкости только затем, чтобы им удивляться; любознательный же затем, чтобы узнать их и перестать удивляться”.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же любознательными!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60" y="-45954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дроби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371460" y="990600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3511319" y="1125947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6519850" y="628640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214282" y="3000372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452219" y="2998540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4933463" y="2607635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5933595" y="4693100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571472" y="4857760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537603" y="4688448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7143736" y="2857496"/>
            <a:ext cx="2000264" cy="170021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840" y="1303477"/>
            <a:ext cx="571504" cy="92869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192880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1515" y="1469274"/>
            <a:ext cx="452439" cy="995366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792" y="967933"/>
            <a:ext cx="714380" cy="1000132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5910" y="2928934"/>
            <a:ext cx="752477" cy="1000132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3237" y="3324895"/>
            <a:ext cx="590552" cy="857256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429000"/>
            <a:ext cx="523877" cy="928694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143512"/>
            <a:ext cx="681039" cy="890589"/>
          </a:xfrm>
          <a:prstGeom prst="rect">
            <a:avLst/>
          </a:prstGeom>
          <a:noFill/>
        </p:spPr>
      </p:pic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2585" y="5002054"/>
            <a:ext cx="976315" cy="1000132"/>
          </a:xfrm>
          <a:prstGeom prst="rect">
            <a:avLst/>
          </a:prstGeom>
          <a:noFill/>
        </p:spPr>
      </p:pic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4302" y="3182494"/>
            <a:ext cx="781053" cy="1000132"/>
          </a:xfrm>
          <a:prstGeom prst="rect">
            <a:avLst/>
          </a:prstGeom>
          <a:noFill/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3388" y="5024586"/>
            <a:ext cx="928694" cy="1071570"/>
          </a:xfrm>
          <a:prstGeom prst="rect">
            <a:avLst/>
          </a:prstGeom>
          <a:noFill/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48" y="178580"/>
            <a:ext cx="8696623" cy="14287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две группы их можно разделить?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Кликните мышкой.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042030"/>
            <a:ext cx="571504" cy="92869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192880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244359"/>
            <a:ext cx="452439" cy="995366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071695"/>
            <a:ext cx="714380" cy="1000132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500438"/>
            <a:ext cx="752477" cy="1000132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000240"/>
            <a:ext cx="590552" cy="857256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357562"/>
            <a:ext cx="523877" cy="928694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929198"/>
            <a:ext cx="681039" cy="890589"/>
          </a:xfrm>
          <a:prstGeom prst="rect">
            <a:avLst/>
          </a:prstGeom>
          <a:noFill/>
        </p:spPr>
      </p:pic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422533"/>
            <a:ext cx="8358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143512"/>
            <a:ext cx="976315" cy="1000132"/>
          </a:xfrm>
          <a:prstGeom prst="rect">
            <a:avLst/>
          </a:prstGeom>
          <a:noFill/>
        </p:spPr>
      </p:pic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5072074"/>
            <a:ext cx="781053" cy="1000132"/>
          </a:xfrm>
          <a:prstGeom prst="rect">
            <a:avLst/>
          </a:prstGeom>
          <a:noFill/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000636"/>
            <a:ext cx="928694" cy="1071570"/>
          </a:xfrm>
          <a:prstGeom prst="rect">
            <a:avLst/>
          </a:prstGeom>
          <a:noFill/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4619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556" y="3767748"/>
            <a:ext cx="7992888" cy="3422641"/>
          </a:xfrm>
        </p:spPr>
        <p:txBody>
          <a:bodyPr>
            <a:noAutofit/>
          </a:bodyPr>
          <a:lstStyle/>
          <a:p>
            <a:pPr marL="0" lvl="0" indent="4500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знаменатели полученных дробей. Согласны ли вы с тем, что в заданиях знаменателями являются числа, записанные единицей и нулями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е. 10, 100, 1000 и т. д.?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такими дробями, как видно, часто приходится иметь дело в повседневной жизни, выполнять над ними вычисления. А поэтому для записи дробей, у которых знаменатели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100, 1000 и т. д.,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позиционный принцип изображения чисел в десятичной системе счисления и называют их десятичными.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00034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494" y="1812221"/>
            <a:ext cx="402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Выразите в дециметрах: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41440" y="2730389"/>
            <a:ext cx="3935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Выразите в центнерах:</a:t>
            </a:r>
            <a:endParaRPr lang="ru-RU" sz="28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727521"/>
            <a:ext cx="3214710" cy="78581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634" y="2614498"/>
            <a:ext cx="328614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7487"/>
            <a:ext cx="8229600" cy="1868478"/>
          </a:xfrm>
        </p:spPr>
        <p:txBody>
          <a:bodyPr>
            <a:normAutofit/>
          </a:bodyPr>
          <a:lstStyle/>
          <a:p>
            <a:pPr lvl="0" algn="ctr" fontAlgn="base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вид дробей более простой и более удобный, с которым мы сегодня и познакомимся.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5050904" cy="315809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lvl="0" fontAlgn="base">
              <a:buNone/>
            </a:pPr>
            <a:endParaRPr lang="ru-RU" dirty="0" smtClean="0"/>
          </a:p>
          <a:p>
            <a:pPr lvl="0" algn="ctr" fontAlgn="base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Дробь десятичная,</a:t>
            </a:r>
          </a:p>
          <a:p>
            <a:pPr lvl="0" algn="ctr" fontAlgn="base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отличная.</a:t>
            </a:r>
          </a:p>
          <a:p>
            <a:pPr lvl="0" algn="ctr" fontAlgn="base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Обыкновенной сестрица, </a:t>
            </a:r>
          </a:p>
          <a:p>
            <a:pPr lvl="0" algn="ctr" fontAlgn="base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знаменателе у нее</a:t>
            </a:r>
          </a:p>
          <a:p>
            <a:pPr lvl="0" algn="ctr" fontAlgn="base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Разрядная единица.</a:t>
            </a:r>
          </a:p>
          <a:p>
            <a:pPr lvl="0" algn="ctr" fontAlgn="base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ее прочитать,</a:t>
            </a:r>
          </a:p>
          <a:p>
            <a:pPr lvl="0" algn="ctr" fontAlgn="base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разряды десятых долей знать.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3429000"/>
            <a:ext cx="1184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0472728">
            <a:off x="5742898" y="3214330"/>
            <a:ext cx="2731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6, …….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752</TotalTime>
  <Words>1031</Words>
  <Application>Microsoft Office PowerPoint</Application>
  <PresentationFormat>Экран (4:3)</PresentationFormat>
  <Paragraphs>192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Times New Roman</vt:lpstr>
      <vt:lpstr>Ретро</vt:lpstr>
      <vt:lpstr>Десятичная дробь 5 класс Урок усвоения новых знаний Математика - 5, Н.Я. Виленкин</vt:lpstr>
      <vt:lpstr>Цели урока: </vt:lpstr>
      <vt:lpstr>Презентация PowerPoint</vt:lpstr>
      <vt:lpstr>Презентация PowerPoint</vt:lpstr>
      <vt:lpstr>Как сказал Р. Декарт:   “Любопытный отыскивает редкости только затем, чтобы им удивляться; любознательный же затем, чтобы узнать их и перестать удивляться”.   Так будем же любознательными! </vt:lpstr>
      <vt:lpstr>Прочитайте дроби</vt:lpstr>
      <vt:lpstr>На какие две группы их можно разделить? Кликните мышкой.</vt:lpstr>
      <vt:lpstr>Задание</vt:lpstr>
      <vt:lpstr>Новый вид дробей более простой и более удобный, с которым мы сегодня и познакомимся.</vt:lpstr>
      <vt:lpstr>Вопросы:</vt:lpstr>
      <vt:lpstr>Осмысление нового материала</vt:lpstr>
      <vt:lpstr>Выводы</vt:lpstr>
      <vt:lpstr>Выводы</vt:lpstr>
      <vt:lpstr>Это интересно</vt:lpstr>
      <vt:lpstr> Выпишите в тетрадь дроби в столбик. Замените их десятичной записью. Правильные                          Неправильные</vt:lpstr>
      <vt:lpstr>Физкульминутка!</vt:lpstr>
      <vt:lpstr>Презентация PowerPoint</vt:lpstr>
      <vt:lpstr>Презентация PowerPoint</vt:lpstr>
      <vt:lpstr>Решите №295 </vt:lpstr>
      <vt:lpstr>Прочтите дроби № 1145</vt:lpstr>
      <vt:lpstr>              Проверь себя! №297</vt:lpstr>
      <vt:lpstr>Угадай ребус!</vt:lpstr>
      <vt:lpstr>Решите № 1164</vt:lpstr>
      <vt:lpstr>Самостоятельная работа.№ 302.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 Вязкова</dc:creator>
  <cp:lastModifiedBy>Олеся Бузоверова</cp:lastModifiedBy>
  <cp:revision>148</cp:revision>
  <dcterms:modified xsi:type="dcterms:W3CDTF">2022-03-30T11:46:28Z</dcterms:modified>
</cp:coreProperties>
</file>