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69"/>
  </p:notesMasterIdLst>
  <p:sldIdLst>
    <p:sldId id="274" r:id="rId2"/>
    <p:sldId id="272" r:id="rId3"/>
    <p:sldId id="273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56" r:id="rId12"/>
    <p:sldId id="347" r:id="rId13"/>
    <p:sldId id="350" r:id="rId14"/>
    <p:sldId id="283" r:id="rId15"/>
    <p:sldId id="284" r:id="rId16"/>
    <p:sldId id="286" r:id="rId17"/>
    <p:sldId id="287" r:id="rId18"/>
    <p:sldId id="289" r:id="rId19"/>
    <p:sldId id="290" r:id="rId20"/>
    <p:sldId id="291" r:id="rId21"/>
    <p:sldId id="292" r:id="rId22"/>
    <p:sldId id="294" r:id="rId23"/>
    <p:sldId id="296" r:id="rId24"/>
    <p:sldId id="298" r:id="rId25"/>
    <p:sldId id="339" r:id="rId26"/>
    <p:sldId id="293" r:id="rId27"/>
    <p:sldId id="288" r:id="rId28"/>
    <p:sldId id="295" r:id="rId29"/>
    <p:sldId id="346" r:id="rId30"/>
    <p:sldId id="308" r:id="rId31"/>
    <p:sldId id="309" r:id="rId32"/>
    <p:sldId id="311" r:id="rId33"/>
    <p:sldId id="340" r:id="rId34"/>
    <p:sldId id="344" r:id="rId35"/>
    <p:sldId id="300" r:id="rId36"/>
    <p:sldId id="312" r:id="rId37"/>
    <p:sldId id="302" r:id="rId38"/>
    <p:sldId id="304" r:id="rId39"/>
    <p:sldId id="306" r:id="rId40"/>
    <p:sldId id="258" r:id="rId41"/>
    <p:sldId id="313" r:id="rId42"/>
    <p:sldId id="314" r:id="rId43"/>
    <p:sldId id="315" r:id="rId44"/>
    <p:sldId id="316" r:id="rId45"/>
    <p:sldId id="317" r:id="rId46"/>
    <p:sldId id="320" r:id="rId47"/>
    <p:sldId id="318" r:id="rId48"/>
    <p:sldId id="321" r:id="rId49"/>
    <p:sldId id="326" r:id="rId50"/>
    <p:sldId id="327" r:id="rId51"/>
    <p:sldId id="342" r:id="rId52"/>
    <p:sldId id="329" r:id="rId53"/>
    <p:sldId id="352" r:id="rId54"/>
    <p:sldId id="353" r:id="rId55"/>
    <p:sldId id="331" r:id="rId56"/>
    <p:sldId id="330" r:id="rId57"/>
    <p:sldId id="259" r:id="rId58"/>
    <p:sldId id="334" r:id="rId59"/>
    <p:sldId id="348" r:id="rId60"/>
    <p:sldId id="349" r:id="rId61"/>
    <p:sldId id="332" r:id="rId62"/>
    <p:sldId id="345" r:id="rId63"/>
    <p:sldId id="354" r:id="rId64"/>
    <p:sldId id="333" r:id="rId65"/>
    <p:sldId id="338" r:id="rId66"/>
    <p:sldId id="351" r:id="rId67"/>
    <p:sldId id="343" r:id="rId6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CC6600"/>
    <a:srgbClr val="B4E3EE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709" autoAdjust="0"/>
  </p:normalViewPr>
  <p:slideViewPr>
    <p:cSldViewPr>
      <p:cViewPr varScale="1">
        <p:scale>
          <a:sx n="61" d="100"/>
          <a:sy n="61" d="100"/>
        </p:scale>
        <p:origin x="-103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BF7D37-343B-416F-A3F2-1B21A796B1FC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218A40-5CA2-454C-87C9-1A447A4F303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275AA-70A7-4CD2-A675-9D0940F5847A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08ED608-5AE1-4A73-9E9B-BEEF2E2412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275AA-70A7-4CD2-A675-9D0940F5847A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ED608-5AE1-4A73-9E9B-BEEF2E2412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275AA-70A7-4CD2-A675-9D0940F5847A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ED608-5AE1-4A73-9E9B-BEEF2E2412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275AA-70A7-4CD2-A675-9D0940F5847A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08ED608-5AE1-4A73-9E9B-BEEF2E2412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275AA-70A7-4CD2-A675-9D0940F5847A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ED608-5AE1-4A73-9E9B-BEEF2E2412A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275AA-70A7-4CD2-A675-9D0940F5847A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ED608-5AE1-4A73-9E9B-BEEF2E2412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275AA-70A7-4CD2-A675-9D0940F5847A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08ED608-5AE1-4A73-9E9B-BEEF2E2412A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275AA-70A7-4CD2-A675-9D0940F5847A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ED608-5AE1-4A73-9E9B-BEEF2E2412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275AA-70A7-4CD2-A675-9D0940F5847A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ED608-5AE1-4A73-9E9B-BEEF2E2412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275AA-70A7-4CD2-A675-9D0940F5847A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ED608-5AE1-4A73-9E9B-BEEF2E2412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275AA-70A7-4CD2-A675-9D0940F5847A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ED608-5AE1-4A73-9E9B-BEEF2E2412A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5E275AA-70A7-4CD2-A675-9D0940F5847A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08ED608-5AE1-4A73-9E9B-BEEF2E2412A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gi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w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s04.infourok.ru/uploads/ex/0de1/000cdf20-edd63cc6/img2.jpg"/>
          <p:cNvPicPr/>
          <p:nvPr/>
        </p:nvPicPr>
        <p:blipFill>
          <a:blip r:embed="rId2" cstate="print"/>
          <a:srcRect l="3207" t="18376" r="3153" b="1324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3779912" y="5007496"/>
            <a:ext cx="5364088" cy="18505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МОУ г.ГОРЛОВКИ «ШКОЛА № 49»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Учитель технологии: ЧИГИРЬ </a:t>
            </a:r>
            <a:r>
              <a:rPr lang="ru-RU" b="1" dirty="0" smtClean="0">
                <a:solidFill>
                  <a:schemeClr val="tx1"/>
                </a:solidFill>
              </a:rPr>
              <a:t>Т,.А..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Проверка знаний (самооценка)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96752"/>
            <a:ext cx="5292080" cy="5661248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1. А, Б,Г.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2.Хлопчатник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3. Растения Льна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4.Б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5.А,Г.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6.Б.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7.А.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8.А,Б,В.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9.А.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10.Б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11.Б.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12. В.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6082" name="Picture 2" descr="https://png.pngtree.com/element_our/20190601/ourlarge/pngtree-vector-hand-drawn-doodle-pin-box-image_1323519.jpg"/>
          <p:cNvPicPr>
            <a:picLocks noChangeAspect="1" noChangeArrowheads="1"/>
          </p:cNvPicPr>
          <p:nvPr/>
        </p:nvPicPr>
        <p:blipFill>
          <a:blip r:embed="rId2" cstate="print"/>
          <a:srcRect l="9644" t="11812" r="7670" b="12589"/>
          <a:stretch>
            <a:fillRect/>
          </a:stretch>
        </p:blipFill>
        <p:spPr bwMode="auto">
          <a:xfrm>
            <a:off x="2483768" y="4553744"/>
            <a:ext cx="2520280" cy="230425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95936" y="1268760"/>
            <a:ext cx="4608512" cy="3240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11-12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правильных ответов –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8-10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правильных ответов –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5-7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правильных ответов –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1-4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правильных ответов – ПОВТОРИ ТЕМУ!</a:t>
            </a:r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Мои документы\Мои рисунки\i[66]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6" y="3861048"/>
            <a:ext cx="2457281" cy="2244924"/>
          </a:xfrm>
          <a:prstGeom prst="rect">
            <a:avLst/>
          </a:prstGeom>
          <a:noFill/>
        </p:spPr>
      </p:pic>
      <p:pic>
        <p:nvPicPr>
          <p:cNvPr id="2" name="Picture 2" descr="MCHH01630_0000[1]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500430" y="3143248"/>
            <a:ext cx="453390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164288" y="6021288"/>
            <a:ext cx="151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5 класс</a:t>
            </a:r>
            <a:endParaRPr lang="ru-RU" sz="3200" dirty="0">
              <a:ln w="17780" cmpd="sng">
                <a:solidFill>
                  <a:schemeClr val="bg1"/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115616" y="156431"/>
            <a:ext cx="698477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219075" algn="l"/>
              </a:tabLst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Технологии выполнения ручных швейных операций. Виды ручных стежков, строчек, швов. Терминология ручных швейных работ»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2954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Изучение приемов выполнения ручных швов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Задачи: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-Познакомиться   с видами ручных швов.</a:t>
            </a: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C00000"/>
                </a:solidFill>
              </a:rPr>
              <a:t>-Формировать первоначальные навыки выполнения ручных  стежков и строчек.</a:t>
            </a: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C00000"/>
                </a:solidFill>
              </a:rPr>
              <a:t>-Увидеть сферу применения ручных швов.</a:t>
            </a: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C00000"/>
                </a:solidFill>
              </a:rPr>
              <a:t>-Развивать свое воображение и фантазию.</a:t>
            </a: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C00000"/>
                </a:solidFill>
              </a:rPr>
              <a:t>-Воспитывать эстетический вкус.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Рисунок 2" descr="8a5ebd503a18095d828b2ed995dd1905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27875" y="4725144"/>
            <a:ext cx="20161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www.b17.ru/foto/uploaded/upl_1593839469_25474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ВВЕДЕНИЕ В ТЕМУ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4274" name="Picture 2" descr="https://thumbs.dreamstime.com/b/%D1%88%D0%B8%D1%82%D1%8C-%D0%BA%D0%BE%D1%80%D0%BE%D0%B1%D0%BA%D0%B8-172072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556792"/>
            <a:ext cx="7704856" cy="47191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8382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История Ножниц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92696"/>
            <a:ext cx="5940152" cy="5904656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Первые ножницы изобретены полторы тысячи лет до нашей эры. Самые старые ножницы в Восточной Европе найдены под Смоленском, в Гнездово. По составу материала, из которого они были изготовлены, ученые определили, что ими работал кожевник X в., а завершенный вид ножницам придал Леонардо – да Винчи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На Руси ножницы делали кустари, занимавшиеся изготовлением ножей. Материалом для изготовления ножниц служило железо, сталь, иногда даже серебро, покрытое позолотой.</a:t>
            </a:r>
          </a:p>
          <a:p>
            <a:endParaRPr lang="ru-RU" dirty="0"/>
          </a:p>
        </p:txBody>
      </p:sp>
      <p:pic>
        <p:nvPicPr>
          <p:cNvPr id="55300" name="Picture 4" descr="https://i.pinimg.com/474x/39/01/ad/3901ad9bdb9b057117cf2223198f9030--antique-embroidery-embroidery-scissors.jpg"/>
          <p:cNvPicPr>
            <a:picLocks noChangeAspect="1" noChangeArrowheads="1"/>
          </p:cNvPicPr>
          <p:nvPr/>
        </p:nvPicPr>
        <p:blipFill>
          <a:blip r:embed="rId2" cstate="print"/>
          <a:srcRect l="6709" r="15140" b="6694"/>
          <a:stretch>
            <a:fillRect/>
          </a:stretch>
        </p:blipFill>
        <p:spPr bwMode="auto">
          <a:xfrm>
            <a:off x="6300192" y="1628800"/>
            <a:ext cx="2230092" cy="40050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536" y="476672"/>
            <a:ext cx="3754438" cy="985838"/>
          </a:xfrm>
        </p:spPr>
        <p:txBody>
          <a:bodyPr anchorCtr="0">
            <a:no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</a:rPr>
              <a:t>Памятник ножницам в  </a:t>
            </a:r>
            <a:r>
              <a:rPr lang="ru-RU" sz="2400" b="1" dirty="0" smtClean="0">
                <a:solidFill>
                  <a:srgbClr val="800000"/>
                </a:solidFill>
              </a:rPr>
              <a:t>Миассе Челябинской области</a:t>
            </a:r>
            <a:r>
              <a:rPr lang="ru-RU" sz="2400" b="1" dirty="0">
                <a:solidFill>
                  <a:srgbClr val="800000"/>
                </a:solidFill>
              </a:rPr>
              <a:t/>
            </a:r>
            <a:br>
              <a:rPr lang="ru-RU" sz="2400" b="1" dirty="0">
                <a:solidFill>
                  <a:srgbClr val="800000"/>
                </a:solidFill>
              </a:rPr>
            </a:br>
            <a:r>
              <a:rPr lang="ru-RU" sz="2400" b="1" dirty="0" smtClean="0">
                <a:solidFill>
                  <a:srgbClr val="800000"/>
                </a:solidFill>
              </a:rPr>
              <a:t>Россия</a:t>
            </a:r>
            <a:endParaRPr lang="ru-RU" sz="2400" b="1" dirty="0">
              <a:solidFill>
                <a:srgbClr val="800000"/>
              </a:solidFill>
            </a:endParaRPr>
          </a:p>
        </p:txBody>
      </p:sp>
      <p:pic>
        <p:nvPicPr>
          <p:cNvPr id="35842" name="Picture 2" descr="C:\Users\user\Desktop\Ручные работы\89660131__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560" y="1916832"/>
            <a:ext cx="3414713" cy="3600450"/>
          </a:xfrm>
        </p:spPr>
      </p:pic>
      <p:pic>
        <p:nvPicPr>
          <p:cNvPr id="35843" name="Picture 4" descr="C:\Users\user\Desktop\Ручные работы\89201092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3563" y="476250"/>
            <a:ext cx="4213225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686800" cy="9807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</a:rPr>
              <a:t>Утюг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52736"/>
            <a:ext cx="5868144" cy="5805264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/>
              <a:t>В древние времена до появления утюгов на Руси, а также в Средней и Северной Европе пользовались деревянным прессом для распрямления ткани после стирки. Затем появилась деревянная каталка, на которую наматывали бельё, потом прокатывали по доске несколько раз.</a:t>
            </a:r>
          </a:p>
          <a:p>
            <a:r>
              <a:rPr lang="ru-RU" b="1" dirty="0" smtClean="0"/>
              <a:t>Первый утюг появился в начале XVI в. Он представлял собой большой, тяжелый корпус, сделанный из латуни, стали или чугуна, с широкой отполированной нижней поверхностью и деревянной ручкой. Нагревали такие утюги на плите, или раскаленным железом, либо углями, которые закладывали внутрь корпуса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6324" name="Picture 4" descr="https://thumbs.dreamstime.com/b/%D1%81%D1%82%D0%B0%D1%80%D1%8B%D0%B9-%D1%83%D1%82%D1%8E%D0%B3-26331320.jpg"/>
          <p:cNvPicPr>
            <a:picLocks noChangeAspect="1" noChangeArrowheads="1"/>
          </p:cNvPicPr>
          <p:nvPr/>
        </p:nvPicPr>
        <p:blipFill>
          <a:blip r:embed="rId2" cstate="print"/>
          <a:srcRect l="17324" t="5643" r="8022" b="5801"/>
          <a:stretch>
            <a:fillRect/>
          </a:stretch>
        </p:blipFill>
        <p:spPr bwMode="auto">
          <a:xfrm>
            <a:off x="6444208" y="1916832"/>
            <a:ext cx="2395213" cy="2880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9552" y="476672"/>
            <a:ext cx="8229600" cy="1035050"/>
          </a:xfrm>
        </p:spPr>
        <p:txBody>
          <a:bodyPr anchorCtr="0"/>
          <a:lstStyle/>
          <a:p>
            <a:pPr algn="l"/>
            <a:r>
              <a:rPr lang="ru-RU" sz="2000" dirty="0">
                <a:solidFill>
                  <a:srgbClr val="800000"/>
                </a:solidFill>
              </a:rPr>
              <a:t>Памятник утюгу в </a:t>
            </a:r>
            <a:br>
              <a:rPr lang="ru-RU" sz="2000" dirty="0">
                <a:solidFill>
                  <a:srgbClr val="800000"/>
                </a:solidFill>
              </a:rPr>
            </a:br>
            <a:r>
              <a:rPr lang="ru-RU" sz="2000" dirty="0">
                <a:solidFill>
                  <a:srgbClr val="800000"/>
                </a:solidFill>
              </a:rPr>
              <a:t> </a:t>
            </a:r>
            <a:r>
              <a:rPr lang="ru-RU" sz="2000" dirty="0" smtClean="0">
                <a:solidFill>
                  <a:srgbClr val="800000"/>
                </a:solidFill>
              </a:rPr>
              <a:t>Северной Каролине, </a:t>
            </a:r>
            <a:r>
              <a:rPr lang="ru-RU" sz="2000" dirty="0">
                <a:solidFill>
                  <a:srgbClr val="800000"/>
                </a:solidFill>
              </a:rPr>
              <a:t>США</a:t>
            </a:r>
          </a:p>
        </p:txBody>
      </p:sp>
      <p:pic>
        <p:nvPicPr>
          <p:cNvPr id="34818" name="Picture 2" descr="C:\Users\user\Desktop\Ручные работы\89610431__8a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560" y="1556792"/>
            <a:ext cx="3375025" cy="4319588"/>
          </a:xfrm>
        </p:spPr>
      </p:pic>
      <p:pic>
        <p:nvPicPr>
          <p:cNvPr id="34819" name="Picture 3" descr="C:\Users\user\Desktop\Ручные работы\89610432__8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04664"/>
            <a:ext cx="2720429" cy="237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 descr="C:\Users\user\Desktop\Ручные работы\89660120_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2996952"/>
            <a:ext cx="4294188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Прямоугольник 6"/>
          <p:cNvSpPr>
            <a:spLocks noChangeArrowheads="1"/>
          </p:cNvSpPr>
          <p:nvPr/>
        </p:nvSpPr>
        <p:spPr bwMode="auto">
          <a:xfrm>
            <a:off x="2711514" y="5949280"/>
            <a:ext cx="64324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latin typeface="Calibri" pitchFamily="34" charset="0"/>
              </a:rPr>
              <a:t>Памятник утюгу в Филадельфии, США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2954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Булавка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24744"/>
            <a:ext cx="5238800" cy="5733256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/>
              <a:t>Самыми древними родственниками булавок были шипы роз. Не случайно слово «булавка» произошло от латинского «шип» и «колючка». Делали булавки из костей рыб и животных, из камня и металла, оформляли драгоценностями, ведь часто булавки использовались как украшения.</a:t>
            </a:r>
            <a:endParaRPr lang="ru-RU" b="1" dirty="0"/>
          </a:p>
        </p:txBody>
      </p:sp>
      <p:pic>
        <p:nvPicPr>
          <p:cNvPr id="41986" name="Picture 2" descr="https://sun9-31.userapi.com/c10489/u96198099/128620359/x_b201c79b.jpg"/>
          <p:cNvPicPr>
            <a:picLocks noChangeAspect="1" noChangeArrowheads="1"/>
          </p:cNvPicPr>
          <p:nvPr/>
        </p:nvPicPr>
        <p:blipFill>
          <a:blip r:embed="rId2" cstate="print"/>
          <a:srcRect l="5040" t="17075" r="4241" b="15224"/>
          <a:stretch>
            <a:fillRect/>
          </a:stretch>
        </p:blipFill>
        <p:spPr bwMode="auto">
          <a:xfrm>
            <a:off x="6263680" y="1196752"/>
            <a:ext cx="2880320" cy="2160240"/>
          </a:xfrm>
          <a:prstGeom prst="rect">
            <a:avLst/>
          </a:prstGeom>
          <a:noFill/>
        </p:spPr>
      </p:pic>
      <p:pic>
        <p:nvPicPr>
          <p:cNvPr id="41988" name="Picture 4" descr="https://cs1.livemaster.ru/storage/13/24/b3db31d51fdfda3f8779b6d9cegh--ukrasheniya-brosh-igla-fioletovaya-kapelki-podarok-devushke-z.jpg"/>
          <p:cNvPicPr>
            <a:picLocks noChangeAspect="1" noChangeArrowheads="1"/>
          </p:cNvPicPr>
          <p:nvPr/>
        </p:nvPicPr>
        <p:blipFill>
          <a:blip r:embed="rId3" cstate="print"/>
          <a:srcRect l="14571" t="14469" r="17715" b="7159"/>
          <a:stretch>
            <a:fillRect/>
          </a:stretch>
        </p:blipFill>
        <p:spPr bwMode="auto">
          <a:xfrm>
            <a:off x="6080890" y="3933056"/>
            <a:ext cx="3063110" cy="2520280"/>
          </a:xfrm>
          <a:prstGeom prst="rect">
            <a:avLst/>
          </a:prstGeom>
          <a:noFill/>
        </p:spPr>
      </p:pic>
      <p:pic>
        <p:nvPicPr>
          <p:cNvPr id="8" name="Picture 6" descr="https://www.litdic.ru/wp-content/uploads/2-330.jpg"/>
          <p:cNvPicPr>
            <a:picLocks noChangeAspect="1" noChangeArrowheads="1"/>
          </p:cNvPicPr>
          <p:nvPr/>
        </p:nvPicPr>
        <p:blipFill>
          <a:blip r:embed="rId4" cstate="print"/>
          <a:srcRect l="21600" t="32698" r="17528" b="28063"/>
          <a:stretch>
            <a:fillRect/>
          </a:stretch>
        </p:blipFill>
        <p:spPr bwMode="auto">
          <a:xfrm>
            <a:off x="0" y="0"/>
            <a:ext cx="2107434" cy="1019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Цвет настроения –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РАБОЧИЙ, ТВОРЧЕСКИЙ, ПОЗИТИВНЫЙ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https://i.pinimg.com/originals/5b/3d/ce/5b3dce818cd11e8c2969473dcd786d48.png"/>
          <p:cNvPicPr>
            <a:picLocks noChangeAspect="1" noChangeArrowheads="1"/>
          </p:cNvPicPr>
          <p:nvPr/>
        </p:nvPicPr>
        <p:blipFill>
          <a:blip r:embed="rId2" cstate="print"/>
          <a:srcRect l="8031" r="9197" b="16210"/>
          <a:stretch>
            <a:fillRect/>
          </a:stretch>
        </p:blipFill>
        <p:spPr bwMode="auto">
          <a:xfrm>
            <a:off x="251520" y="1844824"/>
            <a:ext cx="2592288" cy="2448272"/>
          </a:xfrm>
          <a:prstGeom prst="rect">
            <a:avLst/>
          </a:prstGeom>
          <a:noFill/>
        </p:spPr>
      </p:pic>
      <p:pic>
        <p:nvPicPr>
          <p:cNvPr id="6" name="Picture 4" descr="https://sun9-65.userapi.com/impf/Lrzb4rSJGmRVNstJr8v4AtvfyhnqaPzeq4oCdA/lpWEmMz50e4.jpg?size=0x0&amp;quality=90&amp;proxy=1&amp;sign=bfa09ce05d1cb90e131740cc8daed767&amp;c_uniq_tag=iKCh_XgtdSWLCRdtMYXiRIO2-jXWEudD4wk23YdS23s&amp;type=video_thum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6318433"/>
            <a:ext cx="3077264" cy="3744416"/>
          </a:xfrm>
          <a:prstGeom prst="rect">
            <a:avLst/>
          </a:prstGeom>
          <a:noFill/>
        </p:spPr>
      </p:pic>
      <p:pic>
        <p:nvPicPr>
          <p:cNvPr id="29702" name="Picture 6" descr="https://w7.pngwing.com/pngs/993/200/png-transparent-smiley-emoticon-girl-woman-girly-smiley-s-love-face-glasses.png"/>
          <p:cNvPicPr>
            <a:picLocks noChangeAspect="1" noChangeArrowheads="1"/>
          </p:cNvPicPr>
          <p:nvPr/>
        </p:nvPicPr>
        <p:blipFill>
          <a:blip r:embed="rId4" cstate="print"/>
          <a:srcRect l="20299" r="21060"/>
          <a:stretch>
            <a:fillRect/>
          </a:stretch>
        </p:blipFill>
        <p:spPr bwMode="auto">
          <a:xfrm>
            <a:off x="3635896" y="1916832"/>
            <a:ext cx="1872208" cy="2304256"/>
          </a:xfrm>
          <a:prstGeom prst="rect">
            <a:avLst/>
          </a:prstGeom>
          <a:noFill/>
        </p:spPr>
      </p:pic>
      <p:pic>
        <p:nvPicPr>
          <p:cNvPr id="29704" name="Picture 8" descr="https://st2.depositphotos.com/1967477/6346/v/450/depositphotos_63462971-stock-illustration-sad-smiley-emoticon-carto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438" y="1988840"/>
            <a:ext cx="2169909" cy="2304256"/>
          </a:xfrm>
          <a:prstGeom prst="rect">
            <a:avLst/>
          </a:prstGeom>
          <a:noFill/>
        </p:spPr>
      </p:pic>
      <p:pic>
        <p:nvPicPr>
          <p:cNvPr id="29708" name="Picture 12" descr="https://catherineasquithgallery.com/uploads/posts/2021-02/1614531233_7-p-smailik-na-belom-fone-8.png"/>
          <p:cNvPicPr>
            <a:picLocks noChangeAspect="1" noChangeArrowheads="1"/>
          </p:cNvPicPr>
          <p:nvPr/>
        </p:nvPicPr>
        <p:blipFill>
          <a:blip r:embed="rId6" cstate="print"/>
          <a:srcRect l="7692" t="3531" r="5128" b="9536"/>
          <a:stretch>
            <a:fillRect/>
          </a:stretch>
        </p:blipFill>
        <p:spPr bwMode="auto">
          <a:xfrm>
            <a:off x="2771800" y="4221088"/>
            <a:ext cx="2448272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11560" y="188640"/>
            <a:ext cx="3672408" cy="1032694"/>
          </a:xfrm>
        </p:spPr>
        <p:txBody>
          <a:bodyPr anchorCtr="0">
            <a:noAutofit/>
          </a:bodyPr>
          <a:lstStyle/>
          <a:p>
            <a:pPr algn="ctr"/>
            <a:r>
              <a:rPr lang="ru-RU" sz="2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Памятник булавке </a:t>
            </a:r>
            <a:r>
              <a:rPr lang="ru-RU" sz="2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Великобритания</a:t>
            </a:r>
            <a:endParaRPr lang="ru-RU" sz="20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C:\Users\user\Desktop\Ручные работы\90392281_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1484784"/>
            <a:ext cx="4291013" cy="4679950"/>
          </a:xfrm>
        </p:spPr>
      </p:pic>
      <p:pic>
        <p:nvPicPr>
          <p:cNvPr id="36867" name="Picture 3" descr="C:\Users\user\Desktop\Ручные работы\90509062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2348880"/>
            <a:ext cx="3912287" cy="3670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Прямоугольник 5"/>
          <p:cNvSpPr>
            <a:spLocks noChangeArrowheads="1"/>
          </p:cNvSpPr>
          <p:nvPr/>
        </p:nvSpPr>
        <p:spPr bwMode="auto">
          <a:xfrm>
            <a:off x="5220072" y="1124744"/>
            <a:ext cx="288104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Памятник булавке </a:t>
            </a:r>
            <a:endParaRPr lang="ru-RU" sz="24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Израиль</a:t>
            </a:r>
            <a:r>
              <a:rPr lang="ru-RU" sz="2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>
                <a:solidFill>
                  <a:srgbClr val="800000"/>
                </a:solidFill>
                <a:latin typeface="Calibri" pitchFamily="34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8382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НАПЕРСТОК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836712"/>
            <a:ext cx="5419328" cy="6021288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/>
              <a:t>Однажды одного безымянного портного, исколовшего себе пальцы, осенило и был изготовлен первый напёрсток. Сначала их изготавливали из золота. В 1824 году владелец фабрики металлических изделий в Германии изобрёл универсальный станок для производства напёрстков. В конце 19 века напёрстки стали популярными, их продавали в качестве сувениров. </a:t>
            </a:r>
            <a:endParaRPr lang="ru-RU" b="1" dirty="0"/>
          </a:p>
        </p:txBody>
      </p:sp>
      <p:pic>
        <p:nvPicPr>
          <p:cNvPr id="63490" name="Picture 2" descr="https://i.sunhome.ru/poetry/32/legenda-o-naperstke.orig.jpg"/>
          <p:cNvPicPr>
            <a:picLocks noChangeAspect="1" noChangeArrowheads="1"/>
          </p:cNvPicPr>
          <p:nvPr/>
        </p:nvPicPr>
        <p:blipFill>
          <a:blip r:embed="rId2" cstate="print"/>
          <a:srcRect l="30187" r="32765"/>
          <a:stretch>
            <a:fillRect/>
          </a:stretch>
        </p:blipFill>
        <p:spPr bwMode="auto">
          <a:xfrm>
            <a:off x="5724128" y="1412776"/>
            <a:ext cx="3125777" cy="4131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7813"/>
            <a:ext cx="8229600" cy="630907"/>
          </a:xfrm>
        </p:spPr>
        <p:txBody>
          <a:bodyPr anchorCtr="0">
            <a:no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Памятник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напёрстку в Канаде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C:\Users\user\Desktop\Ручные работы\89610420__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03648" y="1320702"/>
            <a:ext cx="6192688" cy="48446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Пуговица</a:t>
            </a:r>
            <a:endParaRPr lang="ru-RU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467544" y="936880"/>
            <a:ext cx="504056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 появления пуговиц даже верхнюю одежду надевали через голову. В Европу пуговицы завезли из Турции около 900 лет назад. Модны были крупные пуговицы диаметром несколько сантиметров. В пуговицы вставляли портреты, цветы, бабочек и покрывали стеклом. Также пуговицы делали из жемчуга, дерева, перламутра, кости, рога, кожи и драгоценных камней. Их пришивали на одежду сотнями – уже не для удобства, а для красоты.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 descr="https://cs2.livemaster.ru/storage/e0/aa/a7028bb80ca0883e72c2ddf266a1--materialy-dlya-tvorchestva-pugovitsy-plastikovye-8-mm-nabor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412776"/>
            <a:ext cx="3283335" cy="43777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908720"/>
            <a:ext cx="3705642" cy="1384995"/>
          </a:xfrm>
          <a:prstGeom prst="rect">
            <a:avLst/>
          </a:prstGeom>
          <a:ln w="57150">
            <a:solidFill>
              <a:srgbClr val="99FF33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Памятник пришитой пуговицы. </a:t>
            </a:r>
          </a:p>
          <a:p>
            <a:pPr marL="342900" indent="-342900"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(Латвия.) </a:t>
            </a:r>
          </a:p>
        </p:txBody>
      </p:sp>
      <p:pic>
        <p:nvPicPr>
          <p:cNvPr id="1030" name="Picture 6" descr="1784-1-f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185051" y="2654914"/>
            <a:ext cx="4852231" cy="3942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4491175" y="692696"/>
            <a:ext cx="4652825" cy="954107"/>
          </a:xfrm>
          <a:prstGeom prst="rect">
            <a:avLst/>
          </a:prstGeom>
          <a:ln w="57150">
            <a:solidFill>
              <a:srgbClr val="99FF33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Памятник пуговице. </a:t>
            </a:r>
          </a:p>
          <a:p>
            <a:pPr marL="342900" indent="-342900"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Санкт - Петербург</a:t>
            </a:r>
          </a:p>
        </p:txBody>
      </p:sp>
      <p:pic>
        <p:nvPicPr>
          <p:cNvPr id="6" name="Picture 2" descr="Изображение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5580112" y="2636912"/>
            <a:ext cx="2973493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7992888" cy="841248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Сантиметровая лента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340768"/>
            <a:ext cx="482453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Сантиметровая лента появилась впервые в 1847 году во Франции. Ее изобрел портной Алексис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Лавинь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, мастер кроя и шитья самой императрицы Марии-Евгении. Для этой женщины он разрабатывал и шил самые оригинальные и красивые наряды на то время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i.mycdn.me/i?r=AyH4iRPQ2q0otWIFepML2LxRAI4kur7JUamXPW9YctxKMA"/>
          <p:cNvPicPr>
            <a:picLocks noChangeAspect="1" noChangeArrowheads="1"/>
          </p:cNvPicPr>
          <p:nvPr/>
        </p:nvPicPr>
        <p:blipFill>
          <a:blip r:embed="rId2" cstate="print"/>
          <a:srcRect l="4447" t="11117" b="15507"/>
          <a:stretch>
            <a:fillRect/>
          </a:stretch>
        </p:blipFill>
        <p:spPr bwMode="auto">
          <a:xfrm>
            <a:off x="7164288" y="260648"/>
            <a:ext cx="1619672" cy="1243751"/>
          </a:xfrm>
          <a:prstGeom prst="rect">
            <a:avLst/>
          </a:prstGeom>
          <a:noFill/>
        </p:spPr>
      </p:pic>
      <p:pic>
        <p:nvPicPr>
          <p:cNvPr id="1028" name="Picture 4" descr="https://sun9-54.userapi.com/impf/c858124/v858124721/f3f45/g_fBI748Xag.jpg?size=564x483&amp;quality=96&amp;sign=a478bb81ca8b31f225383baa3fb4e3e3&amp;type=album"/>
          <p:cNvPicPr>
            <a:picLocks noChangeAspect="1" noChangeArrowheads="1"/>
          </p:cNvPicPr>
          <p:nvPr/>
        </p:nvPicPr>
        <p:blipFill>
          <a:blip r:embed="rId3" cstate="print"/>
          <a:srcRect l="8042" t="7826" r="4831" b="10784"/>
          <a:stretch>
            <a:fillRect/>
          </a:stretch>
        </p:blipFill>
        <p:spPr bwMode="auto">
          <a:xfrm>
            <a:off x="0" y="260648"/>
            <a:ext cx="1115616" cy="892493"/>
          </a:xfrm>
          <a:prstGeom prst="rect">
            <a:avLst/>
          </a:prstGeom>
          <a:noFill/>
        </p:spPr>
      </p:pic>
      <p:pic>
        <p:nvPicPr>
          <p:cNvPr id="39938" name="Picture 2" descr="https://img-fotki.yandex.ru/get/9356/86441892.5c2/0_caf19_85e32b98_or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772816"/>
            <a:ext cx="3087283" cy="46309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s://avatars.mds.yandex.net/get-zen_doc/1108934/pub_5ccf54684d5ac200afb5b0d3_5ccf54989680af00b2c7e61d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151180"/>
            <a:ext cx="5220072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 появилось раньше – иголка или одежда? Многие удивятся: разве можно сшить одежду без иголки? Оказывается можно. Первобытный человек сшивал звериные шкуры, прокалывая их костями животных или рыб. Когда же осколками твёрдого камня высверливали ушки, получались иглы. Памятник иголки с ниткой в Нью-Йорке, Милане.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2465" name="Рисунок 4" descr="Описание: ÐÐ°Ð¼ÑÑÐ½Ð¸Ðº Ð¸Ð³Ð¾Ð»Ðº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404664"/>
            <a:ext cx="3528392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Кроссворд «Инструменты»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7586" name="Picture 2" descr="https://thumbs.dreamstime.com/z/%D0%B4%D0%B5%D0%B2%D1%83%D1%88%D0%BA%D0%B0-%D0%B1%D0%B5-%D0%BE%D1%88%D0%B2%D0%B5%D0%B9%D0%BA%D0%B8-%D0%B8-%D1%88%D0%B8%D1%82%D1%8C-%D0%BA%D0%BE%D0%BD%D1%86%D0%B5%D0%BF%D1%86%D0%B8%D1%8F-%D0%B2%D0%B5%D0%BA%D1%82%D0%BE%D1%80%D0%B0-%D0%B8%D0%BD%D1%81%D1%82%D1%80%D1%83%D0%BC%D0%B5%D0%BD%D1%82%D0%BE%D0%B2-85265040.jpg"/>
          <p:cNvPicPr>
            <a:picLocks noChangeAspect="1" noChangeArrowheads="1"/>
          </p:cNvPicPr>
          <p:nvPr/>
        </p:nvPicPr>
        <p:blipFill>
          <a:blip r:embed="rId2" cstate="print"/>
          <a:srcRect b="10388"/>
          <a:stretch>
            <a:fillRect/>
          </a:stretch>
        </p:blipFill>
        <p:spPr bwMode="auto">
          <a:xfrm>
            <a:off x="251520" y="1484784"/>
            <a:ext cx="8466222" cy="5040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Вопросы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4525963"/>
          </a:xfrm>
        </p:spPr>
        <p:txBody>
          <a:bodyPr>
            <a:noAutofit/>
          </a:bodyPr>
          <a:lstStyle/>
          <a:p>
            <a:pPr lvl="0"/>
            <a:r>
              <a:rPr lang="ru-RU" sz="3600" b="1" dirty="0" smtClean="0">
                <a:solidFill>
                  <a:srgbClr val="7030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Длинная (… )  -ленивая швея.</a:t>
            </a:r>
            <a:endParaRPr lang="ru-RU" sz="3600" b="1" dirty="0" smtClean="0">
              <a:solidFill>
                <a:srgbClr val="7030A0"/>
              </a:solidFill>
            </a:endParaRPr>
          </a:p>
          <a:p>
            <a:pPr lvl="0"/>
            <a:r>
              <a:rPr lang="ru-RU" sz="3600" b="1" dirty="0" smtClean="0">
                <a:solidFill>
                  <a:srgbClr val="7030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Для того (… ) сделан, чтобы палец не наколоть.</a:t>
            </a:r>
            <a:endParaRPr lang="ru-RU" sz="3600" b="1" dirty="0" smtClean="0">
              <a:solidFill>
                <a:srgbClr val="7030A0"/>
              </a:solidFill>
            </a:endParaRPr>
          </a:p>
          <a:p>
            <a:pPr lvl="0"/>
            <a:r>
              <a:rPr lang="ru-RU" sz="3600" b="1" dirty="0" smtClean="0">
                <a:solidFill>
                  <a:srgbClr val="7030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Два кольца, два конца - посередине гвоздик.</a:t>
            </a:r>
            <a:endParaRPr lang="ru-RU" sz="3600" b="1" dirty="0" smtClean="0">
              <a:solidFill>
                <a:srgbClr val="7030A0"/>
              </a:solidFill>
            </a:endParaRPr>
          </a:p>
          <a:p>
            <a:pPr lvl="0"/>
            <a:r>
              <a:rPr lang="ru-RU" sz="3600" b="1" dirty="0" smtClean="0">
                <a:solidFill>
                  <a:srgbClr val="7030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Остра, длинна, одноуха - всему миру красна.</a:t>
            </a:r>
            <a:endParaRPr lang="ru-RU" sz="3600" b="1" dirty="0" smtClean="0">
              <a:solidFill>
                <a:srgbClr val="7030A0"/>
              </a:solidFill>
            </a:endParaRPr>
          </a:p>
          <a:p>
            <a:r>
              <a:rPr lang="ru-RU" sz="3600" b="1" dirty="0" smtClean="0">
                <a:solidFill>
                  <a:srgbClr val="7030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Идёт пароход, то взад, то вперёд, а за ним такая гладь – ни морщинки не видать.</a:t>
            </a:r>
            <a:endParaRPr lang="ru-RU" sz="3600" b="1" dirty="0" smtClean="0">
              <a:solidFill>
                <a:srgbClr val="7030A0"/>
              </a:solidFill>
            </a:endParaRPr>
          </a:p>
          <a:p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s://classpic.ru/wp-content/uploads/2017/07/29736/devushki-v-venkah-v-den-ivana-kupal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18th-century-wedding-dresses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24744"/>
            <a:ext cx="2740913" cy="3744416"/>
          </a:xfrm>
          <a:prstGeom prst="rect">
            <a:avLst/>
          </a:prstGeom>
          <a:noFill/>
        </p:spPr>
      </p:pic>
      <p:pic>
        <p:nvPicPr>
          <p:cNvPr id="1027" name="Picture 3" descr="C:\Users\user\Desktop\1300821975_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916832"/>
            <a:ext cx="2901527" cy="4278433"/>
          </a:xfrm>
          <a:prstGeom prst="rect">
            <a:avLst/>
          </a:prstGeom>
          <a:noFill/>
        </p:spPr>
      </p:pic>
      <p:pic>
        <p:nvPicPr>
          <p:cNvPr id="1029" name="Picture 5" descr="C:\Users\user\Desktop\platie-baln-svets-18-v-kr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420888"/>
            <a:ext cx="3888432" cy="3888432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611560" y="0"/>
            <a:ext cx="8136904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РЕПРОДУКЦИЯ НАРЯДА 16 ВЕКА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Ручные работы\89610426__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3568" y="476672"/>
            <a:ext cx="4405313" cy="5688012"/>
          </a:xfrm>
        </p:spPr>
      </p:pic>
      <p:sp>
        <p:nvSpPr>
          <p:cNvPr id="15363" name="Прямоугольник 4"/>
          <p:cNvSpPr>
            <a:spLocks noChangeArrowheads="1"/>
          </p:cNvSpPr>
          <p:nvPr/>
        </p:nvSpPr>
        <p:spPr bwMode="auto">
          <a:xfrm>
            <a:off x="5364163" y="404813"/>
            <a:ext cx="3240087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solidFill>
                  <a:srgbClr val="000000"/>
                </a:solidFill>
                <a:latin typeface="Calibri" pitchFamily="34" charset="0"/>
              </a:rPr>
              <a:t>Памятник портнихе в г. Лейчестере, Великобритания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683250" y="1268760"/>
            <a:ext cx="3460750" cy="3024336"/>
          </a:xfrm>
        </p:spPr>
        <p:txBody>
          <a:bodyPr anchorCtr="0">
            <a:normAutofit fontScale="90000"/>
          </a:bodyPr>
          <a:lstStyle/>
          <a:p>
            <a:pPr algn="ctr"/>
            <a:r>
              <a:rPr lang="ru-RU" sz="4000" dirty="0"/>
              <a:t> 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31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Памятник </a:t>
            </a:r>
            <a:r>
              <a:rPr lang="ru-RU" sz="31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портному в   </a:t>
            </a:r>
            <a:r>
              <a:rPr lang="ru-RU" sz="31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31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31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Екатеринбурге</a:t>
            </a:r>
            <a:r>
              <a:rPr lang="ru-RU" sz="31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Россия</a:t>
            </a:r>
            <a:endParaRPr lang="ru-RU" sz="27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7411" name="Picture 2" descr="C:\Users\user\Desktop\Ручные работы\89610429__7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404813"/>
            <a:ext cx="4886325" cy="568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40768"/>
            <a:ext cx="4860032" cy="4824536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rgbClr val="FF0000"/>
                </a:solidFill>
              </a:rPr>
              <a:t>При шитье одежды в ателье и дома раскроенное изделие сначала смётывают вручную, а затем сшивают на швейной машине. Ручные работы применяют при отделке изделия и при выполнении таких операций, как обмётывание петель и срезов, пришивание пуговиц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3730" name="Picture 2" descr="https://sun9-40.userapi.com/impf/c627823/v627823911/34b6d/FQFcdN7-VYk.jpg?size=549x577&amp;quality=96&amp;sign=5d2c14e94bfaca1396c149653954e279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548680"/>
            <a:ext cx="4032448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Documents and Settings\Admin\Рабочий стол\физмин7265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4882695" cy="5112568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572000" y="764704"/>
            <a:ext cx="4572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Так проворны наши руки</a:t>
            </a:r>
            <a:endParaRPr lang="ru-RU" altLang="ru-RU" sz="2800" b="1" dirty="0" smtClean="0">
              <a:solidFill>
                <a:srgbClr val="A50021"/>
              </a:solidFill>
            </a:endParaRPr>
          </a:p>
          <a:p>
            <a:r>
              <a:rPr lang="ru-RU" altLang="ru-RU" sz="28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Нет им времени для скуки.</a:t>
            </a:r>
            <a:endParaRPr lang="ru-RU" altLang="ru-RU" sz="2800" b="1" dirty="0" smtClean="0">
              <a:solidFill>
                <a:srgbClr val="A50021"/>
              </a:solidFill>
            </a:endParaRPr>
          </a:p>
          <a:p>
            <a:r>
              <a:rPr lang="ru-RU" altLang="ru-RU" sz="28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Руки вверх, вперёд, назад.</a:t>
            </a:r>
            <a:endParaRPr lang="ru-RU" altLang="ru-RU" sz="2800" b="1" dirty="0" smtClean="0">
              <a:solidFill>
                <a:srgbClr val="A50021"/>
              </a:solidFill>
            </a:endParaRPr>
          </a:p>
          <a:p>
            <a:r>
              <a:rPr lang="ru-RU" altLang="ru-RU" sz="28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С ними можно полетать.</a:t>
            </a:r>
            <a:endParaRPr lang="ru-RU" altLang="ru-RU" sz="2800" b="1" dirty="0" smtClean="0">
              <a:solidFill>
                <a:srgbClr val="A50021"/>
              </a:solidFill>
            </a:endParaRPr>
          </a:p>
          <a:p>
            <a:r>
              <a:rPr lang="ru-RU" altLang="ru-RU" sz="28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Мы на пояс их поставим</a:t>
            </a:r>
            <a:endParaRPr lang="ru-RU" altLang="ru-RU" sz="2800" b="1" dirty="0" smtClean="0">
              <a:solidFill>
                <a:srgbClr val="A50021"/>
              </a:solidFill>
            </a:endParaRPr>
          </a:p>
          <a:p>
            <a:r>
              <a:rPr lang="ru-RU" altLang="ru-RU" sz="28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И наклоны делать станем.</a:t>
            </a:r>
            <a:endParaRPr lang="ru-RU" altLang="ru-RU" sz="2800" b="1" dirty="0" smtClean="0">
              <a:solidFill>
                <a:srgbClr val="A50021"/>
              </a:solidFill>
            </a:endParaRPr>
          </a:p>
          <a:p>
            <a:r>
              <a:rPr lang="ru-RU" altLang="ru-RU" sz="28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Руки вверх поднимем выше</a:t>
            </a:r>
            <a:endParaRPr lang="ru-RU" altLang="ru-RU" sz="2800" b="1" dirty="0" smtClean="0">
              <a:solidFill>
                <a:srgbClr val="A50021"/>
              </a:solidFill>
            </a:endParaRPr>
          </a:p>
          <a:p>
            <a:r>
              <a:rPr lang="ru-RU" altLang="ru-RU" sz="28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И легко-легко подышим</a:t>
            </a:r>
            <a:r>
              <a:rPr lang="ru-RU" altLang="ru-RU" sz="2800" b="1" dirty="0" smtClean="0">
                <a:solidFill>
                  <a:srgbClr val="A50021"/>
                </a:solidFill>
                <a:latin typeface="Calibri" pitchFamily="34" charset="0"/>
                <a:cs typeface="Times New Roman" pitchFamily="18" charset="0"/>
              </a:rPr>
              <a:t>…</a:t>
            </a:r>
            <a:endParaRPr lang="en-US" altLang="ru-RU" sz="2800" b="1" dirty="0" smtClean="0">
              <a:solidFill>
                <a:srgbClr val="A50021"/>
              </a:solidFill>
              <a:latin typeface="Calibri" pitchFamily="34" charset="0"/>
              <a:cs typeface="Times New Roman" pitchFamily="18" charset="0"/>
            </a:endParaRPr>
          </a:p>
          <a:p>
            <a:r>
              <a:rPr lang="ru-RU" altLang="ru-RU" sz="2800" b="1" dirty="0" smtClean="0">
                <a:solidFill>
                  <a:srgbClr val="A50021"/>
                </a:solidFill>
              </a:rPr>
              <a:t>Отдохнула детвора,</a:t>
            </a:r>
            <a:endParaRPr lang="en-US" altLang="ru-RU" sz="2800" b="1" dirty="0" smtClean="0">
              <a:solidFill>
                <a:srgbClr val="A50021"/>
              </a:solidFill>
            </a:endParaRPr>
          </a:p>
          <a:p>
            <a:r>
              <a:rPr lang="ru-RU" altLang="ru-RU" sz="2800" b="1" dirty="0" smtClean="0">
                <a:solidFill>
                  <a:srgbClr val="A50021"/>
                </a:solidFill>
              </a:rPr>
              <a:t>Строчки шить теперь пора!</a:t>
            </a:r>
            <a:endParaRPr lang="ru-RU" altLang="ru-RU" sz="2800" b="1" dirty="0">
              <a:solidFill>
                <a:srgbClr val="A5002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84124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Детали одежды соединяют между собой при помощи стежков и строчек.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052736"/>
            <a:ext cx="6084168" cy="5517232"/>
          </a:xfrm>
        </p:spPr>
        <p:txBody>
          <a:bodyPr>
            <a:normAutofit fontScale="25000" lnSpcReduction="20000"/>
          </a:bodyPr>
          <a:lstStyle/>
          <a:p>
            <a:r>
              <a:rPr lang="ru-RU" sz="9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Шов </a:t>
            </a:r>
            <a:r>
              <a:rPr lang="ru-RU" sz="9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9600" dirty="0">
                <a:latin typeface="Times New Roman" pitchFamily="18" charset="0"/>
                <a:cs typeface="Times New Roman" pitchFamily="18" charset="0"/>
              </a:rPr>
              <a:t>место соединения деталей. Ниточное соединение деталей выполняется строчкой на швейной машине или вручную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sz="9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9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Строчка</a:t>
            </a:r>
            <a:r>
              <a:rPr lang="ru-RU" sz="9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9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9600" dirty="0">
                <a:latin typeface="Times New Roman" pitchFamily="18" charset="0"/>
                <a:cs typeface="Times New Roman" pitchFamily="18" charset="0"/>
              </a:rPr>
              <a:t>ряд повторяющихся стежков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sz="9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9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Стежок</a:t>
            </a:r>
            <a:r>
              <a:rPr lang="ru-RU" sz="9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9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9600" dirty="0">
                <a:latin typeface="Times New Roman" pitchFamily="18" charset="0"/>
                <a:cs typeface="Times New Roman" pitchFamily="18" charset="0"/>
              </a:rPr>
              <a:t>переплетение ниток между двумя проколами иглы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sz="9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9600" dirty="0">
                <a:latin typeface="Times New Roman" pitchFamily="18" charset="0"/>
                <a:cs typeface="Times New Roman" pitchFamily="18" charset="0"/>
              </a:rPr>
              <a:t>Расстояние между двумя последовательными проколами иглы называют </a:t>
            </a:r>
            <a:r>
              <a:rPr lang="ru-RU" sz="9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длиной стежка</a:t>
            </a:r>
            <a:r>
              <a:rPr lang="ru-RU" sz="9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sz="9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9600" dirty="0">
                <a:latin typeface="Times New Roman" pitchFamily="18" charset="0"/>
                <a:cs typeface="Times New Roman" pitchFamily="18" charset="0"/>
              </a:rPr>
              <a:t>Расстояние от среза детали до строчки --</a:t>
            </a:r>
            <a:r>
              <a:rPr lang="ru-RU" sz="9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9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ширина шва</a:t>
            </a:r>
            <a:endParaRPr lang="ru-RU" sz="9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3840" y="1988840"/>
            <a:ext cx="3250159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4725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31840" y="692696"/>
            <a:ext cx="295232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 Black" pitchFamily="34" charset="0"/>
              </a:rPr>
              <a:t>Виды стежков</a:t>
            </a:r>
            <a:endParaRPr lang="ru-RU" sz="24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35596" y="1968415"/>
            <a:ext cx="216024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По выполнению</a:t>
            </a:r>
            <a:endParaRPr lang="ru-RU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64532" y="1968415"/>
            <a:ext cx="216024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Arial Black" pitchFamily="34" charset="0"/>
              </a:rPr>
              <a:t>По назначению</a:t>
            </a:r>
            <a:endParaRPr lang="ru-RU" b="1" dirty="0">
              <a:solidFill>
                <a:srgbClr val="7030A0"/>
              </a:solidFill>
              <a:latin typeface="Arial Black" pitchFamily="34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2915816" y="1268760"/>
            <a:ext cx="504056" cy="72008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5796136" y="1268760"/>
            <a:ext cx="576064" cy="72008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кругленный прямоугольник 13"/>
          <p:cNvSpPr/>
          <p:nvPr/>
        </p:nvSpPr>
        <p:spPr>
          <a:xfrm>
            <a:off x="215516" y="3429000"/>
            <a:ext cx="1512168" cy="14401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ручные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303748" y="3394184"/>
            <a:ext cx="1764196" cy="133095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машинные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427984" y="3466192"/>
            <a:ext cx="2520280" cy="125895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соединительные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171068" y="3428998"/>
            <a:ext cx="1872208" cy="12961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отделочные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755576" y="2688495"/>
            <a:ext cx="360040" cy="740504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2915816" y="2688495"/>
            <a:ext cx="504056" cy="705690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5580112" y="2688495"/>
            <a:ext cx="504056" cy="777697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7956376" y="2688495"/>
            <a:ext cx="720080" cy="740504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j023382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1700808"/>
            <a:ext cx="1707653" cy="1680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2283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345874" y="942110"/>
            <a:ext cx="2244437" cy="11083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Виды ручных стежков по назначению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78558" y="2348880"/>
            <a:ext cx="3669906" cy="11875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Отделочные – для украшения, отделки изделий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078558" y="4218723"/>
            <a:ext cx="3309866" cy="18745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Тамбурные, «вперёд иголку», стебельчатые, петельные, крестообразные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99592" y="4218721"/>
            <a:ext cx="3156426" cy="19465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Прямые, косые, крестообразные, петлеобразные, петельные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5652120" y="1844824"/>
            <a:ext cx="498765" cy="571506"/>
          </a:xfrm>
          <a:prstGeom prst="straightConnector1">
            <a:avLst/>
          </a:prstGeom>
          <a:ln w="5715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2915816" y="1772816"/>
            <a:ext cx="384462" cy="564580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round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6012160" y="3573016"/>
            <a:ext cx="252549" cy="682340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H="1">
            <a:off x="2932612" y="3536380"/>
            <a:ext cx="257397" cy="682340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кругленный прямоугольник 13"/>
          <p:cNvSpPr/>
          <p:nvPr/>
        </p:nvSpPr>
        <p:spPr>
          <a:xfrm>
            <a:off x="0" y="2276872"/>
            <a:ext cx="3971927" cy="12664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Соединительные – соединяют две части ткани вместе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6712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4976">
        <p14:prism/>
      </p:transition>
    </mc:Choice>
    <mc:Fallback>
      <p:transition spd="slow" advTm="497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800" i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Соединительные ручные стежки:</a:t>
            </a:r>
          </a:p>
          <a:p>
            <a:pPr algn="ctr"/>
            <a:endParaRPr lang="ru-RU" sz="2800" i="1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dirty="0" smtClean="0"/>
              <a:t>                      </a:t>
            </a:r>
            <a:r>
              <a:rPr lang="ru-RU" sz="2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</a:p>
          <a:p>
            <a:pPr algn="ctr"/>
            <a:endParaRPr lang="ru-RU" sz="2000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endParaRPr lang="ru-RU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                         </a:t>
            </a:r>
            <a:endParaRPr lang="ru-RU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endParaRPr lang="ru-RU" sz="2000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endParaRPr lang="ru-RU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endParaRPr lang="ru-RU" sz="2000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endParaRPr lang="ru-RU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endParaRPr lang="ru-RU" sz="2000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8007" y="3758104"/>
            <a:ext cx="5056342" cy="28392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2600" y="1946186"/>
            <a:ext cx="3257871" cy="17060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916832"/>
            <a:ext cx="3790338" cy="217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86191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8346">
        <p15:prstTrans prst="fallOver"/>
      </p:transition>
    </mc:Choice>
    <mc:Fallback>
      <p:transition spd="slow" advTm="834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1"/>
            <a:ext cx="9143999" cy="6858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i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Отделочные ручные стежки</a:t>
            </a:r>
          </a:p>
          <a:p>
            <a:pPr algn="ctr"/>
            <a:endParaRPr lang="ru-RU" sz="1600" i="1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endParaRPr lang="ru-RU" sz="1600" i="1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342900" indent="-342900" algn="ctr">
              <a:buFontTx/>
              <a:buChar char="-"/>
            </a:pPr>
            <a:r>
              <a:rPr lang="ru-RU" sz="2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шов «вперёд иголку»</a:t>
            </a:r>
          </a:p>
          <a:p>
            <a:pPr marL="342900" indent="-342900" algn="ctr">
              <a:buFontTx/>
              <a:buChar char="-"/>
            </a:pPr>
            <a:endParaRPr lang="ru-RU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- шов «назад иголку»</a:t>
            </a:r>
          </a:p>
          <a:p>
            <a:pPr algn="ctr"/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- стебельчатый шов</a:t>
            </a:r>
          </a:p>
          <a:p>
            <a:pPr algn="ctr"/>
            <a:endParaRPr lang="ru-RU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- тамбурный шов</a:t>
            </a:r>
          </a:p>
          <a:p>
            <a:pPr algn="ctr"/>
            <a:endParaRPr lang="ru-RU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342900" indent="-342900" algn="ctr"/>
            <a:r>
              <a:rPr lang="ru-RU" sz="2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- петельный шов</a:t>
            </a:r>
          </a:p>
          <a:p>
            <a:pPr marL="342900" indent="-342900" algn="ctr">
              <a:buFontTx/>
              <a:buChar char="-"/>
            </a:pPr>
            <a:endParaRPr lang="ru-RU" sz="1200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   -  </a:t>
            </a:r>
            <a: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</a:rPr>
              <a:t>к</a:t>
            </a:r>
            <a:r>
              <a:rPr lang="ru-RU" sz="2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рестообразный шов</a:t>
            </a:r>
            <a:endParaRPr lang="ru-RU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endParaRPr lang="ru-RU" sz="2400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endParaRPr lang="ru-RU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772816"/>
            <a:ext cx="1719221" cy="4023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2348880"/>
            <a:ext cx="1687214" cy="371888"/>
          </a:xfrm>
          <a:prstGeom prst="rect">
            <a:avLst/>
          </a:prstGeom>
        </p:spPr>
      </p:pic>
      <p:pic>
        <p:nvPicPr>
          <p:cNvPr id="6" name="Picture 12" descr="стебельчатый шов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924944"/>
            <a:ext cx="1693069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9592" y="3573016"/>
            <a:ext cx="1755800" cy="3840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9592" y="4149080"/>
            <a:ext cx="1751228" cy="5730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71600" y="4941168"/>
            <a:ext cx="1755800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6840171"/>
      </p:ext>
    </p:extLst>
  </p:cSld>
  <p:clrMapOvr>
    <a:masterClrMapping/>
  </p:clrMapOvr>
  <p:transition spd="slow" advTm="5734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55679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Проверка знаний 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ТЕСТ «ТЕКСТИЛЬНЫЕ ВОЛОКНА»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2"/>
            <a:ext cx="6787480" cy="4525963"/>
          </a:xfrm>
        </p:spPr>
        <p:txBody>
          <a:bodyPr/>
          <a:lstStyle/>
          <a:p>
            <a:r>
              <a:rPr lang="ru-RU" dirty="0" smtClean="0"/>
              <a:t>1. </a:t>
            </a:r>
            <a:r>
              <a:rPr lang="ru-RU" b="1" dirty="0" smtClean="0"/>
              <a:t>1.Волокна растительного происхождения получают из: </a:t>
            </a:r>
            <a:r>
              <a:rPr lang="ru-RU" b="1" dirty="0" smtClean="0">
                <a:solidFill>
                  <a:srgbClr val="FF0000"/>
                </a:solidFill>
              </a:rPr>
              <a:t>(можно выбрать несколько)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А)  крапива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Б)   лен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В)   шерсть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Г)   хлопок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2226" name="Picture 2" descr="https://ic.pics.livejournal.com/nast_art/10577850/108615/108615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501008"/>
            <a:ext cx="3164062" cy="22620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785794"/>
            <a:ext cx="76438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CC66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Ручные стежки образуют строчки </a:t>
            </a:r>
          </a:p>
          <a:p>
            <a:pPr algn="ctr"/>
            <a:r>
              <a:rPr lang="ru-RU" sz="36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CC66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временного и постоянного назначения</a:t>
            </a:r>
            <a:endParaRPr lang="ru-RU" sz="36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CC66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2050" name="Picture 2" descr="MCj03843400000[1]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85720" y="1571612"/>
            <a:ext cx="1816100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MCPE01518_0000[1]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143240" y="2786058"/>
            <a:ext cx="302260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трелка вниз 5"/>
          <p:cNvSpPr/>
          <p:nvPr/>
        </p:nvSpPr>
        <p:spPr>
          <a:xfrm rot="20440352" flipH="1">
            <a:off x="6698058" y="2026068"/>
            <a:ext cx="322493" cy="1258372"/>
          </a:xfrm>
          <a:prstGeom prst="downArrow">
            <a:avLst>
              <a:gd name="adj1" fmla="val 24146"/>
              <a:gd name="adj2" fmla="val 80432"/>
            </a:avLst>
          </a:prstGeom>
          <a:solidFill>
            <a:schemeClr val="accent5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7200" b="1" cap="none" spc="50" dirty="0" smtClean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трелка вниз 6"/>
          <p:cNvSpPr/>
          <p:nvPr/>
        </p:nvSpPr>
        <p:spPr>
          <a:xfrm rot="1034083">
            <a:off x="2406990" y="2043688"/>
            <a:ext cx="329491" cy="1246763"/>
          </a:xfrm>
          <a:prstGeom prst="downArrow">
            <a:avLst>
              <a:gd name="adj1" fmla="val 19568"/>
              <a:gd name="adj2" fmla="val 80432"/>
            </a:avLst>
          </a:prstGeom>
          <a:solidFill>
            <a:schemeClr val="accent5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7200" b="1" cap="none" spc="50" dirty="0" smtClean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282" y="4000504"/>
            <a:ext cx="2928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Arial Black" pitchFamily="34" charset="0"/>
              </a:rPr>
              <a:t>смёточные</a:t>
            </a:r>
          </a:p>
          <a:p>
            <a:r>
              <a:rPr lang="ru-RU" sz="2400" b="1" i="1" dirty="0" smtClean="0">
                <a:solidFill>
                  <a:srgbClr val="FF0000"/>
                </a:solidFill>
                <a:latin typeface="Arial Black" pitchFamily="34" charset="0"/>
              </a:rPr>
              <a:t>копировальные</a:t>
            </a:r>
            <a:endParaRPr lang="ru-RU" sz="2400" b="1" i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72198" y="4000504"/>
            <a:ext cx="2786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Arial Black" pitchFamily="34" charset="0"/>
              </a:rPr>
              <a:t>обмёточные</a:t>
            </a:r>
          </a:p>
          <a:p>
            <a:r>
              <a:rPr lang="ru-RU" sz="2400" b="1" i="1" dirty="0" smtClean="0">
                <a:solidFill>
                  <a:srgbClr val="FF0000"/>
                </a:solidFill>
                <a:latin typeface="Arial Black" pitchFamily="34" charset="0"/>
              </a:rPr>
              <a:t>подшивочные</a:t>
            </a:r>
          </a:p>
          <a:p>
            <a:r>
              <a:rPr lang="ru-RU" sz="2400" b="1" i="1" dirty="0" smtClean="0">
                <a:solidFill>
                  <a:srgbClr val="FF0000"/>
                </a:solidFill>
                <a:latin typeface="Arial Black" pitchFamily="34" charset="0"/>
              </a:rPr>
              <a:t>стачные</a:t>
            </a:r>
            <a:endParaRPr lang="ru-RU" b="1" i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800200"/>
          </a:xfrm>
        </p:spPr>
        <p:txBody>
          <a:bodyPr/>
          <a:lstStyle/>
          <a:p>
            <a:pPr algn="ctr">
              <a:defRPr/>
            </a:pPr>
            <a:r>
              <a:rPr lang="ru-RU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Соединительные прямые стежки и строчки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16113"/>
            <a:ext cx="8229600" cy="4210050"/>
          </a:xfrm>
        </p:spPr>
        <p:txBody>
          <a:bodyPr>
            <a:normAutofit/>
          </a:bodyPr>
          <a:lstStyle/>
          <a:p>
            <a:pPr marL="0" indent="231775" algn="ctr">
              <a:spcBef>
                <a:spcPct val="0"/>
              </a:spcBef>
              <a:buFont typeface="Arial" charset="0"/>
              <a:buNone/>
              <a:tabLst>
                <a:tab pos="180975" algn="l"/>
              </a:tabLst>
              <a:defRPr/>
            </a:pPr>
            <a:r>
              <a:rPr lang="ru-RU" sz="3600" b="1" u="sng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Терминология ручных работ: (их 7) </a:t>
            </a:r>
          </a:p>
          <a:p>
            <a:pPr marL="0" indent="231775">
              <a:spcBef>
                <a:spcPct val="0"/>
              </a:spcBef>
              <a:tabLst>
                <a:tab pos="180975" algn="l"/>
              </a:tabLst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сметать</a:t>
            </a:r>
          </a:p>
          <a:p>
            <a:pPr marL="0" indent="231775">
              <a:spcBef>
                <a:spcPct val="0"/>
              </a:spcBef>
              <a:tabLst>
                <a:tab pos="180975" algn="l"/>
              </a:tabLst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наметать</a:t>
            </a:r>
          </a:p>
          <a:p>
            <a:pPr marL="0" indent="231775">
              <a:spcBef>
                <a:spcPct val="0"/>
              </a:spcBef>
              <a:tabLst>
                <a:tab pos="180975" algn="l"/>
              </a:tabLst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заметать</a:t>
            </a:r>
          </a:p>
          <a:p>
            <a:pPr marL="0" indent="231775">
              <a:spcBef>
                <a:spcPct val="0"/>
              </a:spcBef>
              <a:tabLst>
                <a:tab pos="180975" algn="l"/>
              </a:tabLst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приметать </a:t>
            </a:r>
          </a:p>
          <a:p>
            <a:pPr marL="0" indent="231775">
              <a:spcBef>
                <a:spcPct val="0"/>
              </a:spcBef>
              <a:tabLst>
                <a:tab pos="180975" algn="l"/>
              </a:tabLst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выметать</a:t>
            </a:r>
          </a:p>
          <a:p>
            <a:pPr marL="0" indent="231775">
              <a:spcBef>
                <a:spcPct val="0"/>
              </a:spcBef>
              <a:tabLst>
                <a:tab pos="180975" algn="l"/>
              </a:tabLst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обметать</a:t>
            </a:r>
          </a:p>
          <a:p>
            <a:pPr marL="0" indent="231775">
              <a:spcBef>
                <a:spcPct val="0"/>
              </a:spcBef>
              <a:tabLst>
                <a:tab pos="180975" algn="l"/>
              </a:tabLst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пришить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C4E1D5-D070-451C-BFFE-5E44EB78FD31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  <p:pic>
        <p:nvPicPr>
          <p:cNvPr id="12293" name="Picture 3" descr="MCPE01518_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068960"/>
            <a:ext cx="2960597" cy="3397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936402-49F9-4FB7-93FC-F89CB2255389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23850" y="260350"/>
          <a:ext cx="8247290" cy="6392872"/>
        </p:xfrm>
        <a:graphic>
          <a:graphicData uri="http://schemas.openxmlformats.org/drawingml/2006/table">
            <a:tbl>
              <a:tblPr/>
              <a:tblGrid>
                <a:gridCol w="8247290"/>
              </a:tblGrid>
              <a:tr h="704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Сметать (смётывание)</a:t>
                      </a:r>
                      <a:endParaRPr lang="ru-RU" sz="1200" baseline="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248" marR="58248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4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i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Временно соединить две или несколько деталей по намеченным линиям, уравнивая срезы.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248" marR="58248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20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u="sng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Применение </a:t>
                      </a:r>
                      <a:r>
                        <a:rPr lang="ru-RU" sz="24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Сметать части пояса, части</a:t>
                      </a:r>
                      <a:endParaRPr lang="ru-RU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                 оборки, детали изделия.</a:t>
                      </a:r>
                      <a:endParaRPr lang="ru-RU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248" marR="58248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33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Смёточная</a:t>
                      </a:r>
                      <a:r>
                        <a:rPr lang="ru-RU" sz="2400" b="1" i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строчка</a:t>
                      </a:r>
                      <a:endParaRPr lang="ru-RU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248" marR="58248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4351" name="Picture 43" descr="р5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475" y="3933825"/>
            <a:ext cx="2881313" cy="2519363"/>
          </a:xfrm>
          <a:prstGeom prst="rect">
            <a:avLst/>
          </a:prstGeom>
          <a:noFill/>
          <a:ln w="57150" cmpd="thinThick">
            <a:solidFill>
              <a:srgbClr val="5F5F5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2D882A-7F39-450D-83DA-BD3455C8F50C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95288" y="260350"/>
          <a:ext cx="8462743" cy="6137986"/>
        </p:xfrm>
        <a:graphic>
          <a:graphicData uri="http://schemas.openxmlformats.org/drawingml/2006/table">
            <a:tbl>
              <a:tblPr/>
              <a:tblGrid>
                <a:gridCol w="8462743"/>
              </a:tblGrid>
              <a:tr h="6537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Наметать (намётывание)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353" marR="63353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63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i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Временно соединить две детали, наложенные одна на другую.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353" marR="63353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02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u="sng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Применение </a:t>
                      </a:r>
                      <a:r>
                        <a:rPr lang="ru-RU" sz="28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Наметать карман на фартук,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                 наметать тесьму на изделие. 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353" marR="63353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23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53" marR="6335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5375" name="Picture 39" descr="р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313" y="3357563"/>
            <a:ext cx="3457575" cy="2879725"/>
          </a:xfrm>
          <a:prstGeom prst="rect">
            <a:avLst/>
          </a:prstGeom>
          <a:noFill/>
          <a:ln w="57150" cmpd="thinThick">
            <a:solidFill>
              <a:srgbClr val="5F5F5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A6AED2-FC4C-4E9A-92EA-B38C3C6CF1AE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50825" y="333375"/>
          <a:ext cx="8424936" cy="6305865"/>
        </p:xfrm>
        <a:graphic>
          <a:graphicData uri="http://schemas.openxmlformats.org/drawingml/2006/table">
            <a:tbl>
              <a:tblPr/>
              <a:tblGrid>
                <a:gridCol w="8424936"/>
              </a:tblGrid>
              <a:tr h="7243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Заметать (замётывание)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412" marR="61412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44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i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Временно закрепить подогнутые края детали.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412" marR="61412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46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u="sng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Применение </a:t>
                      </a:r>
                      <a:r>
                        <a:rPr lang="ru-RU" sz="24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заметать низ изделия</a:t>
                      </a:r>
                      <a:r>
                        <a:rPr lang="ru-RU" sz="2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 </a:t>
                      </a:r>
                      <a:r>
                        <a:rPr lang="ru-RU" sz="24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заметать боковые срезы </a:t>
                      </a:r>
                      <a:r>
                        <a:rPr lang="ru-RU" sz="2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</a:t>
                      </a:r>
                      <a:r>
                        <a:rPr lang="ru-RU" sz="24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фартука. </a:t>
                      </a:r>
                      <a:endParaRPr lang="ru-RU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412" marR="61412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52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12" marR="61412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6399" name="Picture 42" descr="р4"/>
          <p:cNvPicPr>
            <a:picLocks noChangeArrowheads="1"/>
          </p:cNvPicPr>
          <p:nvPr/>
        </p:nvPicPr>
        <p:blipFill>
          <a:blip r:embed="rId2" cstate="print"/>
          <a:srcRect b="-13564"/>
          <a:stretch>
            <a:fillRect/>
          </a:stretch>
        </p:blipFill>
        <p:spPr bwMode="auto">
          <a:xfrm>
            <a:off x="3059113" y="3213100"/>
            <a:ext cx="3313112" cy="3095625"/>
          </a:xfrm>
          <a:prstGeom prst="rect">
            <a:avLst/>
          </a:prstGeom>
          <a:noFill/>
          <a:ln w="57150" cmpd="thinThick">
            <a:solidFill>
              <a:srgbClr val="5F5F5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B92BA-1D9D-4E12-AB16-478F606BD43E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68313" y="333375"/>
          <a:ext cx="8247290" cy="6160050"/>
        </p:xfrm>
        <a:graphic>
          <a:graphicData uri="http://schemas.openxmlformats.org/drawingml/2006/table">
            <a:tbl>
              <a:tblPr/>
              <a:tblGrid>
                <a:gridCol w="8247290"/>
              </a:tblGrid>
              <a:tr h="7920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Приметать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248" marR="58248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Временно соединить мелкую деталь с крупной по намеченным линиям, уравнивая срезы.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248" marR="58248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6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u="sng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Применение </a:t>
                      </a:r>
                      <a:r>
                        <a:rPr lang="ru-RU" sz="28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Приметать оборку к фартуку,</a:t>
                      </a:r>
                      <a:endParaRPr lang="ru-RU" sz="12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             приметать обтачку к карману. 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248" marR="58248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47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48" marR="58248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4034" name="Picture 2" descr="http://3strochki.ru/content_files/user/Master%20class/vidi%20rabot/Primetat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483768" y="3573016"/>
            <a:ext cx="4094700" cy="2736304"/>
          </a:xfrm>
          <a:prstGeom prst="rect">
            <a:avLst/>
          </a:prstGeom>
          <a:ln w="57150" cap="sq" cmpd="thickThin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68494-FCD3-442B-AE1B-48997120B011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28625" y="357188"/>
          <a:ext cx="8358246" cy="6974223"/>
        </p:xfrm>
        <a:graphic>
          <a:graphicData uri="http://schemas.openxmlformats.org/drawingml/2006/table">
            <a:tbl>
              <a:tblPr/>
              <a:tblGrid>
                <a:gridCol w="8358246"/>
              </a:tblGrid>
              <a:tr h="8395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Обметать (краевой шов)</a:t>
                      </a:r>
                    </a:p>
                  </a:txBody>
                  <a:tcPr marL="56603" marR="56603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i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Обметать</a:t>
                      </a:r>
                      <a:r>
                        <a:rPr lang="ru-RU" sz="3200" b="1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срезы детали обмёточной строчкой</a:t>
                      </a:r>
                      <a:r>
                        <a:rPr lang="ru-RU" sz="3200" b="1" i="0" baseline="0" dirty="0" smtClean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3200" b="1" dirty="0" smtClean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03" marR="56603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46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u="sng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Применение</a:t>
                      </a:r>
                      <a:r>
                        <a:rPr lang="ru-RU" sz="2800" b="1" i="1" u="sng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2800" b="1" i="1" u="non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предохранение срезов от осыпания, используют в аппликациях, обмётывании прорезных и воздушных  петель для пуговиц.</a:t>
                      </a:r>
                      <a:endParaRPr lang="ru-RU" sz="900" u="none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03" marR="56603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80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03" marR="5660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6403" name="Picture 19" descr="http://expert.urc.ac.ru/umelie_ruki_kruzhok/images/91881786-9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19872" y="3573016"/>
            <a:ext cx="2597492" cy="2930754"/>
          </a:xfrm>
          <a:prstGeom prst="rect">
            <a:avLst/>
          </a:prstGeom>
          <a:ln w="28575" cap="sq" cmpd="thickThin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405" name="Picture 21" descr="http://www.handmadecrafts.ru/inc/osnovi/big/056881526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5400000">
            <a:off x="5936802" y="3936406"/>
            <a:ext cx="2959027" cy="2232248"/>
          </a:xfrm>
          <a:prstGeom prst="rect">
            <a:avLst/>
          </a:prstGeom>
          <a:ln w="28575" cap="sq" cmpd="thickThin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407" name="Picture 23" descr="http://content.foto.mail.ru/mail/gellachara/_blogs/i-47798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39552" y="3573016"/>
            <a:ext cx="2773852" cy="2856063"/>
          </a:xfrm>
          <a:prstGeom prst="rect">
            <a:avLst/>
          </a:prstGeom>
          <a:ln w="28575" cap="sq" cmpd="thickThin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A8BC2-8529-41D1-891C-FAE70A00CBF6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68313" y="333375"/>
          <a:ext cx="8247290" cy="6204770"/>
        </p:xfrm>
        <a:graphic>
          <a:graphicData uri="http://schemas.openxmlformats.org/drawingml/2006/table">
            <a:tbl>
              <a:tblPr/>
              <a:tblGrid>
                <a:gridCol w="8247290"/>
              </a:tblGrid>
              <a:tr h="7920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Подшить</a:t>
                      </a:r>
                      <a:endParaRPr lang="ru-RU" sz="36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248" marR="58248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8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Закрепить подогнутый край изделия постоянными стежками.</a:t>
                      </a:r>
                      <a:r>
                        <a:rPr lang="ru-RU" sz="4400" b="1" i="1" u="non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ru-RU" sz="44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248" marR="58248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6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i="1" u="sng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Применение:</a:t>
                      </a:r>
                      <a:r>
                        <a:rPr lang="ru-RU" sz="4000" b="1" i="1" u="sng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Подшить низ изделия.</a:t>
                      </a:r>
                      <a:endParaRPr lang="ru-RU" sz="1200" b="1" u="non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248" marR="58248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47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48" marR="58248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Рисунок 5" descr="D:\Мои документы\Мои рисунки\подшивочные\1_2_3_02_01.jpg"/>
          <p:cNvPicPr/>
          <p:nvPr/>
        </p:nvPicPr>
        <p:blipFill>
          <a:blip r:embed="rId2" cstate="screen"/>
          <a:srcRect r="33495"/>
          <a:stretch>
            <a:fillRect/>
          </a:stretch>
        </p:blipFill>
        <p:spPr bwMode="auto">
          <a:xfrm>
            <a:off x="2627784" y="3789040"/>
            <a:ext cx="4176464" cy="23042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A27D24-DC38-4B81-8BB2-19DCDAFEBE2D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28625" y="357188"/>
          <a:ext cx="8358246" cy="6172835"/>
        </p:xfrm>
        <a:graphic>
          <a:graphicData uri="http://schemas.openxmlformats.org/drawingml/2006/table">
            <a:tbl>
              <a:tblPr/>
              <a:tblGrid>
                <a:gridCol w="8358246"/>
              </a:tblGrid>
              <a:tr h="5715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Пришить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603" marR="56603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93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Прикрепить фурнитуру, отделку на изделие стежками постоянного назначения.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603" marR="56603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01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u="sng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Применение </a:t>
                      </a:r>
                      <a:r>
                        <a:rPr lang="ru-RU" sz="28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Пришить кнопки, крючки, 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                  пуговицы к изделию.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ru-RU" sz="9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603" marR="56603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10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603" marR="5660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495" name="Picture 40" descr="р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213" y="3284538"/>
            <a:ext cx="3168650" cy="3024187"/>
          </a:xfrm>
          <a:prstGeom prst="rect">
            <a:avLst/>
          </a:prstGeom>
          <a:noFill/>
          <a:ln w="57150" cmpd="thinThick">
            <a:solidFill>
              <a:srgbClr val="5F5F5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260648"/>
            <a:ext cx="8712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Arial Black" pitchFamily="34" charset="0"/>
              </a:rPr>
              <a:t>Правила техники безопасности при выполнении ручных работ!</a:t>
            </a:r>
            <a:endParaRPr lang="ru-RU" sz="2800" dirty="0"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2780" y="1556792"/>
            <a:ext cx="52233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1</a:t>
            </a:r>
            <a:r>
              <a:rPr lang="ru-RU" sz="2400" b="1" dirty="0">
                <a:solidFill>
                  <a:srgbClr val="FF0000"/>
                </a:solidFill>
                <a:latin typeface="Arial Black" pitchFamily="34" charset="0"/>
              </a:rPr>
              <a:t>. Опасности в работе:</a:t>
            </a:r>
            <a:endParaRPr lang="ru-RU" sz="2400" dirty="0"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2780" y="2204864"/>
            <a:ext cx="49352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Ш"/>
            </a:pPr>
            <a:r>
              <a:rPr lang="ru-RU" sz="2400" b="1" dirty="0">
                <a:solidFill>
                  <a:schemeClr val="tx2"/>
                </a:solidFill>
                <a:latin typeface="Arial" charset="0"/>
              </a:rPr>
              <a:t>повреждение пальцев иглой</a:t>
            </a:r>
          </a:p>
          <a:p>
            <a:pPr>
              <a:buClr>
                <a:schemeClr val="tx1"/>
              </a:buClr>
            </a:pPr>
            <a:r>
              <a:rPr lang="ru-RU" sz="2400" b="1" dirty="0" smtClean="0">
                <a:solidFill>
                  <a:schemeClr val="tx2"/>
                </a:solidFill>
                <a:latin typeface="Arial" charset="0"/>
              </a:rPr>
              <a:t>         </a:t>
            </a:r>
            <a:r>
              <a:rPr lang="ru-RU" sz="2400" b="1" dirty="0">
                <a:solidFill>
                  <a:schemeClr val="tx2"/>
                </a:solidFill>
                <a:latin typeface="Arial" charset="0"/>
              </a:rPr>
              <a:t>или булавкой;</a:t>
            </a:r>
          </a:p>
          <a:p>
            <a:pPr>
              <a:buClr>
                <a:schemeClr val="tx1"/>
              </a:buClr>
              <a:buFont typeface="Wingdings" pitchFamily="2" charset="2"/>
              <a:buChar char="Ш"/>
            </a:pPr>
            <a:r>
              <a:rPr lang="ru-RU" sz="2400" b="1" dirty="0">
                <a:solidFill>
                  <a:schemeClr val="tx2"/>
                </a:solidFill>
                <a:latin typeface="Arial" charset="0"/>
              </a:rPr>
              <a:t> травма руки ножницами;</a:t>
            </a:r>
          </a:p>
          <a:p>
            <a:pPr>
              <a:buClr>
                <a:schemeClr val="tx1"/>
              </a:buClr>
              <a:buFont typeface="Wingdings" pitchFamily="2" charset="2"/>
              <a:buChar char="Ш"/>
            </a:pPr>
            <a:r>
              <a:rPr lang="ru-RU" sz="2400" b="1" dirty="0" smtClean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ru-RU" sz="2400" b="1" dirty="0">
                <a:solidFill>
                  <a:schemeClr val="tx2"/>
                </a:solidFill>
                <a:latin typeface="Arial" charset="0"/>
              </a:rPr>
              <a:t>травма глаз.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49602" y="3857327"/>
            <a:ext cx="72474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Arial Black" pitchFamily="34" charset="0"/>
              </a:rPr>
              <a:t>2. Что нужно сделать до начала работы:</a:t>
            </a:r>
            <a:endParaRPr lang="ru-RU" sz="2400" dirty="0"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0490" y="4437112"/>
            <a:ext cx="61317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Ш"/>
            </a:pPr>
            <a:r>
              <a:rPr lang="ru-RU" sz="2400" b="1" dirty="0">
                <a:solidFill>
                  <a:schemeClr val="tx2"/>
                </a:solidFill>
                <a:latin typeface="Arial" charset="0"/>
              </a:rPr>
              <a:t>сосчитать количество иголок и булавок в игольнице;</a:t>
            </a:r>
          </a:p>
          <a:p>
            <a:pPr>
              <a:buClr>
                <a:schemeClr val="tx1"/>
              </a:buClr>
              <a:buFont typeface="Wingdings" pitchFamily="2" charset="2"/>
              <a:buChar char="Ш"/>
            </a:pPr>
            <a:r>
              <a:rPr lang="ru-RU" sz="2400" b="1" dirty="0">
                <a:solidFill>
                  <a:schemeClr val="tx2"/>
                </a:solidFill>
                <a:latin typeface="Arial" charset="0"/>
              </a:rPr>
              <a:t>положить инструменты и приспособления в отведённое для них место.</a:t>
            </a:r>
          </a:p>
        </p:txBody>
      </p:sp>
      <p:pic>
        <p:nvPicPr>
          <p:cNvPr id="2050" name="Picture 2" descr="http://www.fantasygif.it/Arti%20e%20Mestieri/Maglia-Cucito/sewing_15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765711"/>
            <a:ext cx="1638300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rusalka-7.ucoz.ru/_si/0/89183899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085184"/>
            <a:ext cx="1085850" cy="8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5903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124744"/>
            <a:ext cx="6643464" cy="4955381"/>
          </a:xfrm>
        </p:spPr>
        <p:txBody>
          <a:bodyPr>
            <a:normAutofit fontScale="92500"/>
          </a:bodyPr>
          <a:lstStyle/>
          <a:p>
            <a:r>
              <a:rPr lang="ru-RU" b="1" u="sng" dirty="0" smtClean="0">
                <a:solidFill>
                  <a:srgbClr val="002060"/>
                </a:solidFill>
              </a:rPr>
              <a:t>2.Хлопок получают из  </a:t>
            </a:r>
            <a:r>
              <a:rPr lang="ru-RU" b="1" dirty="0" smtClean="0"/>
              <a:t>______________</a:t>
            </a:r>
          </a:p>
          <a:p>
            <a:r>
              <a:rPr lang="ru-RU" b="1" u="sng" dirty="0" smtClean="0">
                <a:solidFill>
                  <a:srgbClr val="002060"/>
                </a:solidFill>
              </a:rPr>
              <a:t>3. Лен получают из      </a:t>
            </a:r>
            <a:r>
              <a:rPr lang="ru-RU" b="1" dirty="0" smtClean="0"/>
              <a:t>______________</a:t>
            </a:r>
          </a:p>
          <a:p>
            <a:r>
              <a:rPr lang="ru-RU" b="1" dirty="0" smtClean="0"/>
              <a:t>Продолжи предложение</a:t>
            </a:r>
          </a:p>
          <a:p>
            <a:r>
              <a:rPr lang="ru-RU" b="1" u="sng" dirty="0" smtClean="0">
                <a:solidFill>
                  <a:srgbClr val="002060"/>
                </a:solidFill>
              </a:rPr>
              <a:t>4.Ткань изготавливают на фабрике</a:t>
            </a:r>
            <a:endParaRPr lang="ru-RU" u="sng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А)  прядильной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Б)   ткацкой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В)   швейной</a:t>
            </a:r>
          </a:p>
          <a:p>
            <a:endParaRPr lang="ru-RU" dirty="0"/>
          </a:p>
        </p:txBody>
      </p:sp>
      <p:pic>
        <p:nvPicPr>
          <p:cNvPr id="51202" name="Picture 2" descr="https://images.ua.prom.st/1304651730_w640_h640_shvejna-nit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4365104"/>
            <a:ext cx="3353612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7770" y="260648"/>
            <a:ext cx="68210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Arial Black" pitchFamily="34" charset="0"/>
              </a:rPr>
              <a:t>3. Что нужно делать во время работы:</a:t>
            </a:r>
            <a:endParaRPr lang="ru-RU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836712"/>
            <a:ext cx="51288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Ш"/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следить за правильной посадкой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34076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содержать в чистоте и порядке рабочее место;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213285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вкалывать иглы и булавки только в игольницу;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7614" y="2995568"/>
            <a:ext cx="58985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надевать напёрсток на средний палец правой руки, чтобы не уколоть его;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1128" y="4006805"/>
            <a:ext cx="6079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класть ножницы справа с сомкнутыми лезвиями, направленными от себя;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5013176"/>
            <a:ext cx="62710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передавать ножницы только с сомкнутыми лезвиями и кольцами вперёд.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7" descr="C:\Documents and Settings\User1\Рабочий стол\Урок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82588" y="5157192"/>
            <a:ext cx="1572647" cy="144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C:\Documents and Settings\User1\Рабочий стол\Урок\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82588" y="3447553"/>
            <a:ext cx="1523506" cy="143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arcozeleste.altervista.org/index/Offert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6591" y="904213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3565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ПРАВИЛЬНАЯ ПОСАДКА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https://ds05.infourok.ru/uploads/ex/0b8f/00131e5e-26f57a15/hello_html_m783541bb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0768"/>
            <a:ext cx="8496944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4868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Arial Black" pitchFamily="34" charset="0"/>
              </a:rPr>
              <a:t>Что </a:t>
            </a:r>
            <a:r>
              <a:rPr lang="ru-RU" sz="3200" b="1" dirty="0">
                <a:solidFill>
                  <a:srgbClr val="FF0000"/>
                </a:solidFill>
                <a:latin typeface="Arial Black" pitchFamily="34" charset="0"/>
              </a:rPr>
              <a:t>нужно сделать по окончании работы:</a:t>
            </a:r>
            <a:endParaRPr lang="ru-RU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988840"/>
            <a:ext cx="468052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Ш"/>
            </a:pP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посчитать количество иголок и булавок в игольнице. Их должно быть столько, сколько было в начале работы;</a:t>
            </a:r>
          </a:p>
          <a:p>
            <a:pPr>
              <a:buClr>
                <a:schemeClr val="tx1"/>
              </a:buClr>
            </a:pPr>
            <a:endParaRPr lang="ru-RU" sz="2800" b="1" dirty="0">
              <a:solidFill>
                <a:schemeClr val="accent6">
                  <a:lumMod val="75000"/>
                </a:schemeClr>
              </a:solidFill>
              <a:latin typeface="Arial Black" pitchFamily="34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Ш"/>
            </a:pP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убрать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свое рабочее 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место.</a:t>
            </a:r>
          </a:p>
        </p:txBody>
      </p:sp>
      <p:pic>
        <p:nvPicPr>
          <p:cNvPr id="14338" name="Picture 2" descr="https://i.pinimg.com/736x/f6/99/49/f699490d3e0c03c11b8af4c14f7518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628800"/>
            <a:ext cx="4035921" cy="48120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3367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Закрепление полученных знаний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28800"/>
            <a:ext cx="5652120" cy="4669979"/>
          </a:xfrm>
        </p:spPr>
        <p:txBody>
          <a:bodyPr>
            <a:normAutofit/>
          </a:bodyPr>
          <a:lstStyle/>
          <a:p>
            <a:r>
              <a:rPr lang="ru-RU" sz="4400" b="1" dirty="0" smtClean="0"/>
              <a:t>Стежок</a:t>
            </a:r>
            <a:r>
              <a:rPr lang="ru-RU" sz="4400" dirty="0" smtClean="0"/>
              <a:t> - Это…</a:t>
            </a:r>
          </a:p>
          <a:p>
            <a:r>
              <a:rPr lang="ru-RU" sz="4400" b="1" dirty="0" smtClean="0"/>
              <a:t>Строчка</a:t>
            </a:r>
            <a:r>
              <a:rPr lang="ru-RU" sz="4400" dirty="0" smtClean="0"/>
              <a:t> – Это…</a:t>
            </a:r>
          </a:p>
          <a:p>
            <a:r>
              <a:rPr lang="ru-RU" sz="4400" b="1" dirty="0" smtClean="0"/>
              <a:t>Длина стежка</a:t>
            </a:r>
            <a:r>
              <a:rPr lang="ru-RU" sz="4400" dirty="0" smtClean="0"/>
              <a:t> – Это…</a:t>
            </a:r>
          </a:p>
          <a:p>
            <a:r>
              <a:rPr lang="ru-RU" sz="4400" b="1" dirty="0" smtClean="0"/>
              <a:t>Шов</a:t>
            </a:r>
            <a:r>
              <a:rPr lang="ru-RU" sz="4400" dirty="0" smtClean="0"/>
              <a:t> – Это…</a:t>
            </a:r>
          </a:p>
          <a:p>
            <a:r>
              <a:rPr lang="ru-RU" sz="4400" b="1" dirty="0" smtClean="0"/>
              <a:t>Ширина шва</a:t>
            </a:r>
            <a:r>
              <a:rPr lang="ru-RU" sz="4400" dirty="0" smtClean="0"/>
              <a:t> - Это…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050" name="Picture 2" descr="https://www.pinclipart.com/picdir/middle/541-5410196_imagenes-de-modistas-animadas-clipart.png"/>
          <p:cNvPicPr>
            <a:picLocks noChangeAspect="1" noChangeArrowheads="1"/>
          </p:cNvPicPr>
          <p:nvPr/>
        </p:nvPicPr>
        <p:blipFill>
          <a:blip r:embed="rId2" cstate="print"/>
          <a:srcRect l="20044" t="5448" r="20679" b="5887"/>
          <a:stretch>
            <a:fillRect/>
          </a:stretch>
        </p:blipFill>
        <p:spPr bwMode="auto">
          <a:xfrm>
            <a:off x="5580112" y="1340768"/>
            <a:ext cx="3312368" cy="5040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8382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Закрепление полученных знаний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764704"/>
            <a:ext cx="4824536" cy="583264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b="1" u="sng" dirty="0" smtClean="0">
                <a:solidFill>
                  <a:srgbClr val="002060"/>
                </a:solidFill>
              </a:rPr>
              <a:t>Терминология, применяемая при выполнении ручных работ</a:t>
            </a:r>
          </a:p>
          <a:p>
            <a:r>
              <a:rPr lang="ru-RU" dirty="0" smtClean="0"/>
              <a:t>Сметать – </a:t>
            </a:r>
          </a:p>
          <a:p>
            <a:r>
              <a:rPr lang="ru-RU" dirty="0" smtClean="0"/>
              <a:t>Наметать – </a:t>
            </a:r>
          </a:p>
          <a:p>
            <a:r>
              <a:rPr lang="ru-RU" dirty="0" smtClean="0"/>
              <a:t>Приметать –</a:t>
            </a:r>
          </a:p>
          <a:p>
            <a:r>
              <a:rPr lang="ru-RU" dirty="0" smtClean="0"/>
              <a:t>Заметать – </a:t>
            </a:r>
          </a:p>
          <a:p>
            <a:r>
              <a:rPr lang="ru-RU" dirty="0" smtClean="0"/>
              <a:t>Обметать –</a:t>
            </a:r>
          </a:p>
          <a:p>
            <a:r>
              <a:rPr lang="ru-RU" dirty="0" smtClean="0"/>
              <a:t>Подшить –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    </a:t>
            </a:r>
            <a:r>
              <a:rPr lang="ru-RU" dirty="0" smtClean="0"/>
              <a:t>Пришить</a:t>
            </a:r>
            <a:endParaRPr lang="ru-RU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1026" name="Picture 2" descr="https://xn--c1adjdpde.name/assets/images/shops/PortnoyN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772816"/>
            <a:ext cx="2827904" cy="47908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4"/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2089150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Практическая работа №1-№2 </a:t>
            </a:r>
            <a:b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Выполнение ручных стежков и строчек»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F88D1B-CFE8-4055-B233-C8DA14A94A8D}" type="slidenum">
              <a:rPr lang="ru-RU" smtClean="0"/>
              <a:pPr>
                <a:defRPr/>
              </a:pPr>
              <a:t>55</a:t>
            </a:fld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8313" y="2349500"/>
            <a:ext cx="7848600" cy="3370263"/>
          </a:xfrm>
          <a:prstGeom prst="round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4800" b="1" dirty="0">
                <a:solidFill>
                  <a:srgbClr val="FF0000"/>
                </a:solidFill>
                <a:latin typeface="Monotype Corsiva" pitchFamily="66" charset="0"/>
              </a:rPr>
              <a:t>Будьте внимательны при работе с иглой и ножницами, соблюдайте правила охраны труда!</a:t>
            </a:r>
          </a:p>
        </p:txBody>
      </p:sp>
      <p:pic>
        <p:nvPicPr>
          <p:cNvPr id="10245" name="Picture 2" descr="http://s19.rimg.info/63f0a8ba9274bc5e7ea1a6272beae19c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62688" y="4154488"/>
            <a:ext cx="2881312" cy="270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s05.infourok.ru/uploads/ex/0d71/00016d00-baea0d2e/img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>
                <a:alpha val="92000"/>
              </a:srgbClr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>
                <a:alpha val="20000"/>
              </a:srgbClr>
            </a:gs>
            <a:gs pos="100000">
              <a:srgbClr val="FEE7F2"/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3108" y="428604"/>
            <a:ext cx="62222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Смёточная строчка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4" name="Picture 2" descr="MCj02296510000[1]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28596" y="285728"/>
            <a:ext cx="1816100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85952" y="1268760"/>
            <a:ext cx="68580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выполняется прямыми стежками по шаблону</a:t>
            </a:r>
            <a:endParaRPr lang="ru-RU" sz="32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5" name="Picture 3" descr="D:\Мои документы\Мои рисунки\смёточные\1_2_2_01_0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3528" y="2636912"/>
            <a:ext cx="4090068" cy="317491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499992" y="2348880"/>
            <a:ext cx="42862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Стежками длиной 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5–15 мм</a:t>
            </a:r>
          </a:p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временно соединяют детали изделия, </a:t>
            </a:r>
          </a:p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 стежками длиной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10-20 мм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прокладывают контрольные линии,</a:t>
            </a:r>
          </a:p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середину изделия.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2274"/>
          </a:xfrm>
        </p:spPr>
        <p:txBody>
          <a:bodyPr/>
          <a:lstStyle/>
          <a:p>
            <a:pPr>
              <a:defRPr/>
            </a:pPr>
            <a:r>
              <a:rPr lang="ru-RU" b="1" dirty="0" smtClean="0">
                <a:ln w="1800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66003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Прямой стежок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это ряд стежков и пропусков одной длины.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BFFA50-5961-4166-9E18-0C7CC3372D78}" type="slidenum">
              <a:rPr lang="ru-RU" smtClean="0"/>
              <a:pPr>
                <a:defRPr/>
              </a:pPr>
              <a:t>58</a:t>
            </a:fld>
            <a:endParaRPr lang="ru-RU"/>
          </a:p>
        </p:txBody>
      </p:sp>
      <p:pic>
        <p:nvPicPr>
          <p:cNvPr id="8196" name="Picture 2" descr="http://www.prettytoys.ru/upload/medialibrary/402/vper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3429000"/>
            <a:ext cx="684053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4" descr="http://img-fotki.yandex.ru/get/6407/16969765.45/0_68a55_634c11e3_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988" y="2708275"/>
            <a:ext cx="88709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2.ppt-online.org/files2/slide/v/vTnlYKzepcBx2h13q0Sas4mufRk9E8I5OFPwrg/slide-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88640"/>
            <a:ext cx="7075512" cy="6264696"/>
          </a:xfrm>
        </p:spPr>
        <p:txBody>
          <a:bodyPr>
            <a:normAutofit/>
          </a:bodyPr>
          <a:lstStyle/>
          <a:p>
            <a:r>
              <a:rPr lang="ru-RU" b="1" u="sng" dirty="0" smtClean="0"/>
              <a:t>5.Какие ткани изготавливают из натуральных растительных волокон? (можно выбрать несколько)</a:t>
            </a:r>
            <a:endParaRPr lang="ru-RU" u="sng" dirty="0" smtClean="0"/>
          </a:p>
          <a:p>
            <a:r>
              <a:rPr lang="ru-RU" b="1" dirty="0" smtClean="0">
                <a:solidFill>
                  <a:srgbClr val="002060"/>
                </a:solidFill>
              </a:rPr>
              <a:t>А)  хлопчатобумажные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Б)  шерстяные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В)   шелковые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Г)   льняные</a:t>
            </a:r>
          </a:p>
          <a:p>
            <a:r>
              <a:rPr lang="ru-RU" b="1" u="sng" dirty="0" smtClean="0"/>
              <a:t>6. Нити, идущие вдоль ткани, называют:</a:t>
            </a:r>
            <a:endParaRPr lang="ru-RU" u="sng" dirty="0" smtClean="0"/>
          </a:p>
          <a:p>
            <a:r>
              <a:rPr lang="ru-RU" b="1" dirty="0" smtClean="0">
                <a:solidFill>
                  <a:srgbClr val="002060"/>
                </a:solidFill>
              </a:rPr>
              <a:t>А)  уток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Б)   основа</a:t>
            </a:r>
          </a:p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0178" name="Picture 2" descr="https://ae04.alicdn.com/kf/H4be52c01db8542c9800774d039a13e61C/8000-40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1700808"/>
            <a:ext cx="2736304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Работа с тканью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Подготовь квадрат 10*10 см.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Отмерь от края по 1 см с каждой стороны портновским мелком. У тебя получится рамка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Вдень нитку в иголку.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Узел при наметывании не завязывается, так как может повредить основному шву постоянного назначения.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Следуй рекомендациям инструкционной карты</a:t>
            </a:r>
            <a:r>
              <a:rPr lang="ru-RU" dirty="0" smtClean="0"/>
              <a:t>. </a:t>
            </a:r>
          </a:p>
          <a:p>
            <a:r>
              <a:rPr lang="ru-RU" sz="3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 тебя все обязательно получится!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/>
          <p:cNvSpPr>
            <a:spLocks noChangeArrowheads="1"/>
          </p:cNvSpPr>
          <p:nvPr/>
        </p:nvSpPr>
        <p:spPr bwMode="auto">
          <a:xfrm>
            <a:off x="0" y="25462"/>
            <a:ext cx="9144000" cy="261610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«Создание ковра - дорожки с помощью прямой строчки»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(Результат: Создание образцов швов и выкладывание их в орнамент)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9091" name="Picture 3" descr="https://ds05.infourok.ru/uploads/ex/075a/000362b9-a73a24a9/img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564904"/>
            <a:ext cx="5376597" cy="40324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346130.selcdn.ru/storage1/include/site_814/section_68/thumbs/BZ168vQCRDPt_1200x0_AybP2us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ВЗАИМОПРОВЕРКА КАЧЕСТВА ВЫПОЛНЕННОЙ РАБОТЫ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96752"/>
            <a:ext cx="5580112" cy="4883373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8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Критерии  оценивания  работы</a:t>
            </a:r>
          </a:p>
          <a:p>
            <a:r>
              <a:rPr lang="ru-RU" sz="1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Инструкция: </a:t>
            </a:r>
            <a:r>
              <a:rPr lang="ru-RU" sz="12800" b="1" dirty="0" smtClean="0">
                <a:latin typeface="Times New Roman" pitchFamily="18" charset="0"/>
                <a:cs typeface="Times New Roman" pitchFamily="18" charset="0"/>
              </a:rPr>
              <a:t>правильно  выполненная  операция  оценивается  в  1 балл, если  операция  выполнена  неправильно  -  баллы   в  строке  не  проставляют, оставляя  клеточку  пустой.</a:t>
            </a:r>
          </a:p>
          <a:p>
            <a:endParaRPr lang="ru-RU" sz="39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9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7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82946" name="Picture 2" descr="https://pbs.twimg.com/media/Bfx-FvdCAAAfanO.jpg"/>
          <p:cNvPicPr>
            <a:picLocks noChangeAspect="1" noChangeArrowheads="1"/>
          </p:cNvPicPr>
          <p:nvPr/>
        </p:nvPicPr>
        <p:blipFill>
          <a:blip r:embed="rId2" cstate="print"/>
          <a:srcRect l="11359" t="7216" r="19226" b="5475"/>
          <a:stretch>
            <a:fillRect/>
          </a:stretch>
        </p:blipFill>
        <p:spPr bwMode="auto">
          <a:xfrm>
            <a:off x="5796136" y="1412776"/>
            <a:ext cx="3093413" cy="5040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1"/>
          <p:cNvSpPr>
            <a:spLocks noChangeArrowheads="1"/>
          </p:cNvSpPr>
          <p:nvPr/>
        </p:nvSpPr>
        <p:spPr bwMode="auto">
          <a:xfrm>
            <a:off x="467543" y="747954"/>
            <a:ext cx="792088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ВОПРОС - Какую цель вы  ставили перед собой на уроке? (Обсуждение)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0595" name="Picture 3" descr="https://thumbs.dreamstime.com/b/sewing-216260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204864"/>
            <a:ext cx="7310725" cy="3527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Рефлексия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111618" name="Picture 2" descr="https://fs00.infourok.ru/images/doc/225/29371/1/img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88739"/>
            <a:ext cx="9144000" cy="50765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52736"/>
            <a:ext cx="4644008" cy="4525963"/>
          </a:xfrm>
        </p:spPr>
        <p:txBody>
          <a:bodyPr>
            <a:normAutofit fontScale="32500" lnSpcReduction="20000"/>
          </a:bodyPr>
          <a:lstStyle/>
          <a:p>
            <a:r>
              <a:rPr lang="ru-RU" sz="7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Руки швеи прославляют поэты.</a:t>
            </a:r>
            <a:br>
              <a:rPr lang="ru-RU" sz="7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7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Ткань шелестит и машинка жужжит,</a:t>
            </a:r>
            <a:br>
              <a:rPr lang="ru-RU" sz="7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7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День для швеи пролетит незаметно,</a:t>
            </a:r>
            <a:br>
              <a:rPr lang="ru-RU" sz="7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7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Любит она моделировать, шить.</a:t>
            </a:r>
            <a:br>
              <a:rPr lang="ru-RU" sz="7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7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Детские платья, рубашки мужские,</a:t>
            </a:r>
            <a:br>
              <a:rPr lang="ru-RU" sz="7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7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Рюши, оборки, карманы, манжет, -</a:t>
            </a:r>
            <a:br>
              <a:rPr lang="ru-RU" sz="7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7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Сделают руки швеи золотые,</a:t>
            </a:r>
            <a:br>
              <a:rPr lang="ru-RU" sz="7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7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Непостижимых работ для них нет.</a:t>
            </a:r>
          </a:p>
          <a:p>
            <a:endParaRPr lang="ru-RU" dirty="0"/>
          </a:p>
        </p:txBody>
      </p:sp>
      <p:pic>
        <p:nvPicPr>
          <p:cNvPr id="1026" name="Picture 2" descr="https://ireland.apollo.olxcdn.com/v1/files/4jlvj9x9r2gq1-UA/image;s=644x461"/>
          <p:cNvPicPr>
            <a:picLocks noChangeAspect="1" noChangeArrowheads="1"/>
          </p:cNvPicPr>
          <p:nvPr/>
        </p:nvPicPr>
        <p:blipFill>
          <a:blip r:embed="rId2" cstate="print"/>
          <a:srcRect l="24292" r="22883"/>
          <a:stretch>
            <a:fillRect/>
          </a:stretch>
        </p:blipFill>
        <p:spPr bwMode="auto">
          <a:xfrm>
            <a:off x="4644008" y="1124744"/>
            <a:ext cx="4032448" cy="4824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ДОМАШНЕЕ ЗАДАНИЕ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Тренировочные упражнения по отработке навыков шитья</a:t>
            </a:r>
            <a:r>
              <a:rPr lang="ru-RU" dirty="0" smtClean="0">
                <a:solidFill>
                  <a:srgbClr val="002060"/>
                </a:solidFill>
              </a:rPr>
              <a:t> </a:t>
            </a:r>
            <a:r>
              <a:rPr lang="ru-RU" dirty="0" smtClean="0"/>
              <a:t>«Выполнение ручных стежков и строчек»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Выучить основные понятия по теме урока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Творческое задание: </a:t>
            </a:r>
            <a:r>
              <a:rPr lang="ru-RU" dirty="0" smtClean="0"/>
              <a:t>Подобрать дополнительный материал о профессиях швейного производства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88640"/>
            <a:ext cx="7507560" cy="5891485"/>
          </a:xfrm>
        </p:spPr>
        <p:txBody>
          <a:bodyPr>
            <a:normAutofit lnSpcReduction="10000"/>
          </a:bodyPr>
          <a:lstStyle/>
          <a:p>
            <a:r>
              <a:rPr lang="ru-RU" b="1" u="sng" dirty="0" smtClean="0"/>
              <a:t>7. самое простое переплетение в ткани</a:t>
            </a:r>
            <a:endParaRPr lang="ru-RU" u="sng" dirty="0" smtClean="0"/>
          </a:p>
          <a:p>
            <a:r>
              <a:rPr lang="ru-RU" b="1" dirty="0" smtClean="0">
                <a:solidFill>
                  <a:srgbClr val="002060"/>
                </a:solidFill>
              </a:rPr>
              <a:t>А)  полотняное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Б)   сатиновое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В)   саржевое</a:t>
            </a:r>
          </a:p>
          <a:p>
            <a:r>
              <a:rPr lang="ru-RU" b="1" u="sng" dirty="0" smtClean="0"/>
              <a:t>8. Укажите признаки, по которым можно определить нить основы: </a:t>
            </a:r>
            <a:r>
              <a:rPr lang="ru-RU" b="1" u="sng" dirty="0" smtClean="0">
                <a:solidFill>
                  <a:srgbClr val="FF0000"/>
                </a:solidFill>
              </a:rPr>
              <a:t>(можно выбрать несколько)</a:t>
            </a:r>
            <a:endParaRPr lang="ru-RU" u="sng" dirty="0" smtClean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А)  по звуку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Б)   по кромке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В)   по растяжению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Г) по ворсу</a:t>
            </a: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49154" name="Picture 2" descr="https://c8.alamy.com/comp/XD8GKD/sewing-thread-XD8GKD.jpg"/>
          <p:cNvPicPr>
            <a:picLocks noChangeAspect="1" noChangeArrowheads="1"/>
          </p:cNvPicPr>
          <p:nvPr/>
        </p:nvPicPr>
        <p:blipFill>
          <a:blip r:embed="rId2" cstate="print"/>
          <a:srcRect l="12620" t="18836" r="11659" b="22089"/>
          <a:stretch>
            <a:fillRect/>
          </a:stretch>
        </p:blipFill>
        <p:spPr bwMode="auto">
          <a:xfrm>
            <a:off x="5364088" y="4077072"/>
            <a:ext cx="3024336" cy="23488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0"/>
            <a:ext cx="7003504" cy="6080125"/>
          </a:xfrm>
        </p:spPr>
        <p:txBody>
          <a:bodyPr/>
          <a:lstStyle/>
          <a:p>
            <a:r>
              <a:rPr lang="ru-RU" b="1" u="sng" dirty="0" smtClean="0"/>
              <a:t>9.На какой стороне ткани печатный рисунок более яркий?</a:t>
            </a:r>
            <a:endParaRPr lang="ru-RU" u="sng" dirty="0" smtClean="0"/>
          </a:p>
          <a:p>
            <a:r>
              <a:rPr lang="ru-RU" b="1" dirty="0" smtClean="0">
                <a:solidFill>
                  <a:srgbClr val="002060"/>
                </a:solidFill>
              </a:rPr>
              <a:t>А)  на лицевой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Б)   на изнаночной</a:t>
            </a:r>
          </a:p>
          <a:p>
            <a:r>
              <a:rPr lang="ru-RU" b="1" u="sng" dirty="0" smtClean="0"/>
              <a:t>10.Процесс получения ткани из ниток путем их переплетения называется:</a:t>
            </a:r>
            <a:endParaRPr lang="ru-RU" u="sng" dirty="0" smtClean="0"/>
          </a:p>
          <a:p>
            <a:r>
              <a:rPr lang="ru-RU" b="1" dirty="0" smtClean="0">
                <a:solidFill>
                  <a:srgbClr val="002060"/>
                </a:solidFill>
              </a:rPr>
              <a:t>А)  прядение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Б)   ткачество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В)   отделка</a:t>
            </a:r>
          </a:p>
          <a:p>
            <a:endParaRPr lang="ru-RU" dirty="0"/>
          </a:p>
        </p:txBody>
      </p:sp>
      <p:pic>
        <p:nvPicPr>
          <p:cNvPr id="48132" name="Picture 4" descr="https://st2.depositphotos.com/7545186/12202/v/950/depositphotos_122024190-stock-illustration-colorful-yarn-balls-wool-skei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356992"/>
            <a:ext cx="4032448" cy="3212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0"/>
            <a:ext cx="7507560" cy="6080125"/>
          </a:xfrm>
        </p:spPr>
        <p:txBody>
          <a:bodyPr>
            <a:normAutofit fontScale="92500"/>
          </a:bodyPr>
          <a:lstStyle/>
          <a:p>
            <a:r>
              <a:rPr lang="ru-RU" b="1" u="sng" dirty="0" smtClean="0"/>
              <a:t>11.Процесс получения пряжи называется</a:t>
            </a:r>
            <a:endParaRPr lang="ru-RU" u="sng" dirty="0" smtClean="0"/>
          </a:p>
          <a:p>
            <a:r>
              <a:rPr lang="ru-RU" b="1" dirty="0" smtClean="0">
                <a:solidFill>
                  <a:srgbClr val="002060"/>
                </a:solidFill>
              </a:rPr>
              <a:t>А)  ткачество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Б)   прядение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В)   отделка</a:t>
            </a:r>
          </a:p>
          <a:p>
            <a:r>
              <a:rPr lang="ru-RU" b="1" u="sng" dirty="0" smtClean="0"/>
              <a:t>12.Ткань, окрашенная в один цвет, называется:</a:t>
            </a:r>
            <a:endParaRPr lang="ru-RU" u="sng" dirty="0" smtClean="0"/>
          </a:p>
          <a:p>
            <a:r>
              <a:rPr lang="ru-RU" b="1" dirty="0" smtClean="0">
                <a:solidFill>
                  <a:srgbClr val="002060"/>
                </a:solidFill>
              </a:rPr>
              <a:t>А)  окрашенная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Б)   пестротканая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В)   гладкокрашеная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Г)   отбельная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 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7106" name="Picture 2" descr="https://catherineasquithgallery.com/uploads/posts/2021-03/1614572608_19-p-nitki-na-belom-fone-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3284984"/>
            <a:ext cx="3456384" cy="3234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530548</TotalTime>
  <Words>1527</Words>
  <Application>Microsoft Office PowerPoint</Application>
  <PresentationFormat>Экран (4:3)</PresentationFormat>
  <Paragraphs>300</Paragraphs>
  <Slides>67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68" baseType="lpstr">
      <vt:lpstr>Трек</vt:lpstr>
      <vt:lpstr>Слайд 1</vt:lpstr>
      <vt:lpstr>Цвет настроения –  РАБОЧИЙ, ТВОРЧЕСКИЙ, ПОЗИТИВНЫЙ</vt:lpstr>
      <vt:lpstr>Слайд 3</vt:lpstr>
      <vt:lpstr>Проверка знаний  ТЕСТ «ТЕКСТИЛЬНЫЕ ВОЛОКНА»</vt:lpstr>
      <vt:lpstr>Слайд 5</vt:lpstr>
      <vt:lpstr>Слайд 6</vt:lpstr>
      <vt:lpstr>Слайд 7</vt:lpstr>
      <vt:lpstr>Слайд 8</vt:lpstr>
      <vt:lpstr>Слайд 9</vt:lpstr>
      <vt:lpstr>Проверка знаний (самооценка)</vt:lpstr>
      <vt:lpstr>Слайд 11</vt:lpstr>
      <vt:lpstr>Цель:    Изучение приемов выполнения ручных швов</vt:lpstr>
      <vt:lpstr>Слайд 13</vt:lpstr>
      <vt:lpstr>ВВЕДЕНИЕ В ТЕМУ</vt:lpstr>
      <vt:lpstr>История Ножниц</vt:lpstr>
      <vt:lpstr>Памятник ножницам в  Миассе Челябинской области Россия</vt:lpstr>
      <vt:lpstr>Утюг </vt:lpstr>
      <vt:lpstr>Памятник утюгу в   Северной Каролине, США</vt:lpstr>
      <vt:lpstr>Булавка</vt:lpstr>
      <vt:lpstr>Памятник булавке Великобритания</vt:lpstr>
      <vt:lpstr>НАПЕРСТОК</vt:lpstr>
      <vt:lpstr>Памятник напёрстку в Канаде</vt:lpstr>
      <vt:lpstr>Пуговица</vt:lpstr>
      <vt:lpstr>Слайд 24</vt:lpstr>
      <vt:lpstr>Сантиметровая лента</vt:lpstr>
      <vt:lpstr>Слайд 26</vt:lpstr>
      <vt:lpstr>Слайд 27</vt:lpstr>
      <vt:lpstr>Кроссворд «Инструменты»</vt:lpstr>
      <vt:lpstr>Вопросы</vt:lpstr>
      <vt:lpstr>Слайд 30</vt:lpstr>
      <vt:lpstr>Слайд 31</vt:lpstr>
      <vt:lpstr>     Памятник портному в    Екатеринбурге, Россия</vt:lpstr>
      <vt:lpstr>При шитье одежды в ателье и дома раскроенное изделие сначала смётывают вручную, а затем сшивают на швейной машине. Ручные работы применяют при отделке изделия и при выполнении таких операций, как обмётывание петель и срезов, пришивание пуговиц </vt:lpstr>
      <vt:lpstr>Слайд 34</vt:lpstr>
      <vt:lpstr>Детали одежды соединяют между собой при помощи стежков и строчек.</vt:lpstr>
      <vt:lpstr>Слайд 36</vt:lpstr>
      <vt:lpstr>Слайд 37</vt:lpstr>
      <vt:lpstr>Слайд 38</vt:lpstr>
      <vt:lpstr>Слайд 39</vt:lpstr>
      <vt:lpstr>Слайд 40</vt:lpstr>
      <vt:lpstr>Соединительные прямые стежки и строчки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ПРАВИЛЬНАЯ ПОСАДКА</vt:lpstr>
      <vt:lpstr>Слайд 52</vt:lpstr>
      <vt:lpstr>Закрепление полученных знаний</vt:lpstr>
      <vt:lpstr>Закрепление полученных знаний</vt:lpstr>
      <vt:lpstr>Практическая работа №1-№2  «Выполнение ручных стежков и строчек»</vt:lpstr>
      <vt:lpstr>Слайд 56</vt:lpstr>
      <vt:lpstr>Слайд 57</vt:lpstr>
      <vt:lpstr>Прямой стежок - это ряд стежков и пропусков одной длины. </vt:lpstr>
      <vt:lpstr>Слайд 59</vt:lpstr>
      <vt:lpstr>Работа с тканью</vt:lpstr>
      <vt:lpstr>Слайд 61</vt:lpstr>
      <vt:lpstr>Слайд 62</vt:lpstr>
      <vt:lpstr>ВЗАИМОПРОВЕРКА КАЧЕСТВА ВЫПОЛНЕННОЙ РАБОТЫ</vt:lpstr>
      <vt:lpstr>Слайд 64</vt:lpstr>
      <vt:lpstr>Рефлексия</vt:lpstr>
      <vt:lpstr>Слайд 66</vt:lpstr>
      <vt:lpstr>ДОМАШНЕЕ ЗАДАНИЕ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Lenovo</cp:lastModifiedBy>
  <cp:revision>125</cp:revision>
  <dcterms:created xsi:type="dcterms:W3CDTF">2008-11-27T16:28:13Z</dcterms:created>
  <dcterms:modified xsi:type="dcterms:W3CDTF">2023-09-28T13:33:37Z</dcterms:modified>
</cp:coreProperties>
</file>