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6" r:id="rId3"/>
    <p:sldId id="282" r:id="rId4"/>
    <p:sldId id="257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A0CD0-DF19-4B66-847B-204171263902}" type="datetimeFigureOut">
              <a:rPr lang="ru-RU" smtClean="0"/>
              <a:pPr/>
              <a:t>03.12.2019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7DD4A-8DD3-4C3D-9A9A-371A397C6C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992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60C9-1F74-4043-8998-0347A760A8DC}" type="datetimeFigureOut">
              <a:rPr lang="ru-RU" smtClean="0"/>
              <a:pPr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98409-45E4-45FE-B5C1-FDA1472BD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070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60C9-1F74-4043-8998-0347A760A8DC}" type="datetimeFigureOut">
              <a:rPr lang="ru-RU" smtClean="0"/>
              <a:pPr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98409-45E4-45FE-B5C1-FDA1472BD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34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60C9-1F74-4043-8998-0347A760A8DC}" type="datetimeFigureOut">
              <a:rPr lang="ru-RU" smtClean="0"/>
              <a:pPr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98409-45E4-45FE-B5C1-FDA1472BD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325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60C9-1F74-4043-8998-0347A760A8DC}" type="datetimeFigureOut">
              <a:rPr lang="ru-RU" smtClean="0"/>
              <a:pPr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98409-45E4-45FE-B5C1-FDA1472BD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407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60C9-1F74-4043-8998-0347A760A8DC}" type="datetimeFigureOut">
              <a:rPr lang="ru-RU" smtClean="0"/>
              <a:pPr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98409-45E4-45FE-B5C1-FDA1472BD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709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60C9-1F74-4043-8998-0347A760A8DC}" type="datetimeFigureOut">
              <a:rPr lang="ru-RU" smtClean="0"/>
              <a:pPr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98409-45E4-45FE-B5C1-FDA1472BD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193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60C9-1F74-4043-8998-0347A760A8DC}" type="datetimeFigureOut">
              <a:rPr lang="ru-RU" smtClean="0"/>
              <a:pPr/>
              <a:t>03.12.2019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98409-45E4-45FE-B5C1-FDA1472BD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276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60C9-1F74-4043-8998-0347A760A8DC}" type="datetimeFigureOut">
              <a:rPr lang="ru-RU" smtClean="0"/>
              <a:pPr/>
              <a:t>03.12.2019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98409-45E4-45FE-B5C1-FDA1472BD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8927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60C9-1F74-4043-8998-0347A760A8DC}" type="datetimeFigureOut">
              <a:rPr lang="ru-RU" smtClean="0"/>
              <a:pPr/>
              <a:t>03.12.2019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98409-45E4-45FE-B5C1-FDA1472BD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5666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60C9-1F74-4043-8998-0347A760A8DC}" type="datetimeFigureOut">
              <a:rPr lang="ru-RU" smtClean="0"/>
              <a:pPr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98409-45E4-45FE-B5C1-FDA1472BD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3996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60C9-1F74-4043-8998-0347A760A8DC}" type="datetimeFigureOut">
              <a:rPr lang="ru-RU" smtClean="0"/>
              <a:pPr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98409-45E4-45FE-B5C1-FDA1472BD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986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E60C9-1F74-4043-8998-0347A760A8DC}" type="datetimeFigureOut">
              <a:rPr lang="ru-RU" smtClean="0"/>
              <a:pPr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98409-45E4-45FE-B5C1-FDA1472BD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293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slide" Target="slide5.xml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14.wdp"/><Relationship Id="rId1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slide" Target="slide7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wmf"/><Relationship Id="rId11" Type="http://schemas.microsoft.com/office/2007/relationships/hdphoto" Target="../media/hdphoto13.wdp"/><Relationship Id="rId5" Type="http://schemas.openxmlformats.org/officeDocument/2006/relationships/audio" Target="../media/audio1.wav"/><Relationship Id="rId15" Type="http://schemas.microsoft.com/office/2007/relationships/hdphoto" Target="../media/hdphoto15.wdp"/><Relationship Id="rId10" Type="http://schemas.openxmlformats.org/officeDocument/2006/relationships/image" Target="../media/image50.png"/><Relationship Id="rId4" Type="http://schemas.openxmlformats.org/officeDocument/2006/relationships/slide" Target="slide5.xml"/><Relationship Id="rId9" Type="http://schemas.microsoft.com/office/2007/relationships/hdphoto" Target="../media/hdphoto12.wdp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53.png"/><Relationship Id="rId12" Type="http://schemas.microsoft.com/office/2007/relationships/hdphoto" Target="../media/hdphoto14.wdp"/><Relationship Id="rId17" Type="http://schemas.openxmlformats.org/officeDocument/2006/relationships/slide" Target="slide7.xml"/><Relationship Id="rId2" Type="http://schemas.openxmlformats.org/officeDocument/2006/relationships/notesSlide" Target="../notesSlides/notesSlide8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wmf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10" Type="http://schemas.microsoft.com/office/2007/relationships/hdphoto" Target="../media/hdphoto13.wdp"/><Relationship Id="rId4" Type="http://schemas.openxmlformats.org/officeDocument/2006/relationships/slide" Target="slide5.xml"/><Relationship Id="rId9" Type="http://schemas.openxmlformats.org/officeDocument/2006/relationships/image" Target="../media/image50.png"/><Relationship Id="rId1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53.png"/><Relationship Id="rId12" Type="http://schemas.microsoft.com/office/2007/relationships/hdphoto" Target="../media/hdphoto14.wdp"/><Relationship Id="rId17" Type="http://schemas.openxmlformats.org/officeDocument/2006/relationships/slide" Target="slide7.xml"/><Relationship Id="rId2" Type="http://schemas.openxmlformats.org/officeDocument/2006/relationships/notesSlide" Target="../notesSlides/notesSlide9.xml"/><Relationship Id="rId16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wmf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5" Type="http://schemas.openxmlformats.org/officeDocument/2006/relationships/image" Target="../media/image50.png"/><Relationship Id="rId10" Type="http://schemas.openxmlformats.org/officeDocument/2006/relationships/image" Target="../media/image48.png"/><Relationship Id="rId4" Type="http://schemas.openxmlformats.org/officeDocument/2006/relationships/slide" Target="slide5.xml"/><Relationship Id="rId9" Type="http://schemas.microsoft.com/office/2007/relationships/hdphoto" Target="../media/hdphoto12.wdp"/><Relationship Id="rId1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1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53.png"/><Relationship Id="rId12" Type="http://schemas.openxmlformats.org/officeDocument/2006/relationships/image" Target="../media/image48.png"/><Relationship Id="rId17" Type="http://schemas.openxmlformats.org/officeDocument/2006/relationships/slide" Target="slide7.xml"/><Relationship Id="rId2" Type="http://schemas.openxmlformats.org/officeDocument/2006/relationships/notesSlide" Target="../notesSlides/notesSlide10.xml"/><Relationship Id="rId16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wmf"/><Relationship Id="rId11" Type="http://schemas.microsoft.com/office/2007/relationships/hdphoto" Target="../media/hdphoto16.wdp"/><Relationship Id="rId5" Type="http://schemas.openxmlformats.org/officeDocument/2006/relationships/audio" Target="../media/audio1.wav"/><Relationship Id="rId1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slide" Target="slide5.xml"/><Relationship Id="rId9" Type="http://schemas.microsoft.com/office/2007/relationships/hdphoto" Target="../media/hdphoto12.wdp"/><Relationship Id="rId1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18" Type="http://schemas.openxmlformats.org/officeDocument/2006/relationships/slide" Target="slide7.xml"/><Relationship Id="rId3" Type="http://schemas.openxmlformats.org/officeDocument/2006/relationships/image" Target="../media/image4.jpeg"/><Relationship Id="rId7" Type="http://schemas.openxmlformats.org/officeDocument/2006/relationships/image" Target="../media/image53.png"/><Relationship Id="rId12" Type="http://schemas.openxmlformats.org/officeDocument/2006/relationships/audio" Target="../media/audio2.wav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6" Type="http://schemas.microsoft.com/office/2007/relationships/hdphoto" Target="../media/hdphoto1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wmf"/><Relationship Id="rId11" Type="http://schemas.microsoft.com/office/2007/relationships/hdphoto" Target="../media/hdphoto13.wdp"/><Relationship Id="rId5" Type="http://schemas.openxmlformats.org/officeDocument/2006/relationships/audio" Target="../media/audio1.wav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19" Type="http://schemas.openxmlformats.org/officeDocument/2006/relationships/image" Target="../media/image12.png"/><Relationship Id="rId4" Type="http://schemas.openxmlformats.org/officeDocument/2006/relationships/slide" Target="slide5.xml"/><Relationship Id="rId9" Type="http://schemas.microsoft.com/office/2007/relationships/hdphoto" Target="../media/hdphoto12.wdp"/><Relationship Id="rId1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1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53.png"/><Relationship Id="rId12" Type="http://schemas.openxmlformats.org/officeDocument/2006/relationships/audio" Target="../media/audio2.wav"/><Relationship Id="rId17" Type="http://schemas.microsoft.com/office/2007/relationships/hdphoto" Target="../media/hdphoto15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wmf"/><Relationship Id="rId11" Type="http://schemas.microsoft.com/office/2007/relationships/hdphoto" Target="../media/hdphoto13.wdp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slide" Target="slide5.xml"/><Relationship Id="rId9" Type="http://schemas.microsoft.com/office/2007/relationships/hdphoto" Target="../media/hdphoto12.wdp"/><Relationship Id="rId1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12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9.wdp"/><Relationship Id="rId5" Type="http://schemas.openxmlformats.org/officeDocument/2006/relationships/audio" Target="../media/audio2.wav"/><Relationship Id="rId15" Type="http://schemas.openxmlformats.org/officeDocument/2006/relationships/slide" Target="slide14.xml"/><Relationship Id="rId10" Type="http://schemas.openxmlformats.org/officeDocument/2006/relationships/image" Target="../media/image58.png"/><Relationship Id="rId4" Type="http://schemas.openxmlformats.org/officeDocument/2006/relationships/slide" Target="slide5.xml"/><Relationship Id="rId9" Type="http://schemas.microsoft.com/office/2007/relationships/hdphoto" Target="../media/hdphoto18.wdp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3" Type="http://schemas.openxmlformats.org/officeDocument/2006/relationships/image" Target="../media/image4.jpeg"/><Relationship Id="rId7" Type="http://schemas.microsoft.com/office/2007/relationships/hdphoto" Target="../media/hdphoto20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2.gif"/><Relationship Id="rId5" Type="http://schemas.openxmlformats.org/officeDocument/2006/relationships/audio" Target="../media/audio2.wav"/><Relationship Id="rId15" Type="http://schemas.openxmlformats.org/officeDocument/2006/relationships/slide" Target="slide14.xml"/><Relationship Id="rId10" Type="http://schemas.openxmlformats.org/officeDocument/2006/relationships/audio" Target="../media/audio1.wav"/><Relationship Id="rId4" Type="http://schemas.openxmlformats.org/officeDocument/2006/relationships/slide" Target="slide5.xml"/><Relationship Id="rId9" Type="http://schemas.microsoft.com/office/2007/relationships/hdphoto" Target="../media/hdphoto21.wdp"/><Relationship Id="rId14" Type="http://schemas.microsoft.com/office/2007/relationships/hdphoto" Target="../media/hdphoto2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7.png"/><Relationship Id="rId3" Type="http://schemas.openxmlformats.org/officeDocument/2006/relationships/image" Target="../media/image4.jpeg"/><Relationship Id="rId7" Type="http://schemas.microsoft.com/office/2007/relationships/hdphoto" Target="../media/hdphoto23.wdp"/><Relationship Id="rId12" Type="http://schemas.microsoft.com/office/2007/relationships/hdphoto" Target="../media/hdphoto1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slide" Target="slide14.xml"/><Relationship Id="rId10" Type="http://schemas.openxmlformats.org/officeDocument/2006/relationships/image" Target="../media/image66.png"/><Relationship Id="rId4" Type="http://schemas.openxmlformats.org/officeDocument/2006/relationships/slide" Target="slide5.xml"/><Relationship Id="rId9" Type="http://schemas.openxmlformats.org/officeDocument/2006/relationships/image" Target="../media/image48.png"/><Relationship Id="rId14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0.png"/><Relationship Id="rId3" Type="http://schemas.openxmlformats.org/officeDocument/2006/relationships/image" Target="../media/image4.jpeg"/><Relationship Id="rId7" Type="http://schemas.microsoft.com/office/2007/relationships/hdphoto" Target="../media/hdphoto25.wdp"/><Relationship Id="rId12" Type="http://schemas.openxmlformats.org/officeDocument/2006/relationships/audio" Target="../media/audio1.wav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6.gif"/><Relationship Id="rId10" Type="http://schemas.openxmlformats.org/officeDocument/2006/relationships/image" Target="../media/image27.png"/><Relationship Id="rId4" Type="http://schemas.openxmlformats.org/officeDocument/2006/relationships/slide" Target="slide5.xml"/><Relationship Id="rId9" Type="http://schemas.microsoft.com/office/2007/relationships/hdphoto" Target="../media/hdphoto26.wdp"/><Relationship Id="rId14" Type="http://schemas.microsoft.com/office/2007/relationships/hdphoto" Target="../media/hdphoto2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4.png"/><Relationship Id="rId3" Type="http://schemas.openxmlformats.org/officeDocument/2006/relationships/image" Target="../media/image4.jpeg"/><Relationship Id="rId7" Type="http://schemas.microsoft.com/office/2007/relationships/hdphoto" Target="../media/hdphoto28.wdp"/><Relationship Id="rId12" Type="http://schemas.microsoft.com/office/2007/relationships/hdphoto" Target="../media/hdphoto29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slide" Target="slide5.xml"/><Relationship Id="rId9" Type="http://schemas.openxmlformats.org/officeDocument/2006/relationships/image" Target="../media/image72.gif"/><Relationship Id="rId14" Type="http://schemas.openxmlformats.org/officeDocument/2006/relationships/slide" Target="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7.xml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slide" Target="slide5.xml"/><Relationship Id="rId12" Type="http://schemas.microsoft.com/office/2007/relationships/hdphoto" Target="../media/hdphoto2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slide" Target="slide1.xml"/><Relationship Id="rId10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slide" Target="slide1.xml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microsoft.com/office/2007/relationships/hdphoto" Target="../media/hdphoto4.wdp"/><Relationship Id="rId5" Type="http://schemas.openxmlformats.org/officeDocument/2006/relationships/slide" Target="slide5.xml"/><Relationship Id="rId15" Type="http://schemas.microsoft.com/office/2007/relationships/hdphoto" Target="../media/hdphoto6.wdp"/><Relationship Id="rId10" Type="http://schemas.openxmlformats.org/officeDocument/2006/relationships/image" Target="../media/image26.png"/><Relationship Id="rId19" Type="http://schemas.openxmlformats.org/officeDocument/2006/relationships/image" Target="../media/image12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1.png"/><Relationship Id="rId3" Type="http://schemas.openxmlformats.org/officeDocument/2006/relationships/image" Target="../media/image22.jpe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audio" Target="../media/audio1.wav"/><Relationship Id="rId1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1.png"/><Relationship Id="rId18" Type="http://schemas.openxmlformats.org/officeDocument/2006/relationships/image" Target="../media/image21.png"/><Relationship Id="rId3" Type="http://schemas.openxmlformats.org/officeDocument/2006/relationships/image" Target="../media/image22.jpeg"/><Relationship Id="rId7" Type="http://schemas.openxmlformats.org/officeDocument/2006/relationships/image" Target="../media/image38.png"/><Relationship Id="rId12" Type="http://schemas.microsoft.com/office/2007/relationships/hdphoto" Target="../media/hdphoto9.wdp"/><Relationship Id="rId17" Type="http://schemas.microsoft.com/office/2007/relationships/hdphoto" Target="../media/hdphoto11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" Target="slide5.xml"/><Relationship Id="rId15" Type="http://schemas.openxmlformats.org/officeDocument/2006/relationships/image" Target="../media/image42.png"/><Relationship Id="rId10" Type="http://schemas.microsoft.com/office/2007/relationships/hdphoto" Target="../media/hdphoto8.wdp"/><Relationship Id="rId19" Type="http://schemas.openxmlformats.org/officeDocument/2006/relationships/slide" Target="slide1.xml"/><Relationship Id="rId4" Type="http://schemas.openxmlformats.org/officeDocument/2006/relationships/image" Target="../media/image37.png"/><Relationship Id="rId9" Type="http://schemas.openxmlformats.org/officeDocument/2006/relationships/image" Target="../media/image39.png"/><Relationship Id="rId1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Занятие по подготовке обучению грамоте в подготовительной группе</a:t>
            </a:r>
            <a:br>
              <a:rPr lang="ru-RU" dirty="0" smtClean="0"/>
            </a:br>
            <a:r>
              <a:rPr lang="ru-RU" dirty="0" smtClean="0"/>
              <a:t>«Путешествие в зимнюю сказку»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r>
              <a:rPr lang="ru-RU" dirty="0" smtClean="0"/>
              <a:t>Подготовила:</a:t>
            </a:r>
          </a:p>
          <a:p>
            <a:pPr marL="0" indent="0" algn="r">
              <a:buNone/>
            </a:pPr>
            <a:r>
              <a:rPr lang="ru-RU" dirty="0" smtClean="0"/>
              <a:t>Воспитатель</a:t>
            </a:r>
          </a:p>
          <a:p>
            <a:pPr marL="0" indent="0" algn="r">
              <a:buNone/>
            </a:pPr>
            <a:r>
              <a:rPr lang="ru-RU" dirty="0" smtClean="0"/>
              <a:t>д/сада №46 «Радуга»</a:t>
            </a:r>
          </a:p>
          <a:p>
            <a:pPr marL="0" indent="0" algn="r">
              <a:buNone/>
            </a:pPr>
            <a:r>
              <a:rPr lang="ru-RU" dirty="0" smtClean="0"/>
              <a:t>И. А. </a:t>
            </a:r>
            <a:r>
              <a:rPr lang="ru-RU" dirty="0" err="1" smtClean="0"/>
              <a:t>Зосимова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0009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388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79557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«Гусеница»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00808"/>
            <a:ext cx="8712968" cy="3800213"/>
          </a:xfrm>
        </p:spPr>
        <p:txBody>
          <a:bodyPr>
            <a:normAutofit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упражнять в определении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первого и последнего звука в слове, закреплять навыки интонационного выделения звука в слове.</a:t>
            </a: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 -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оследовательный переход к следующему слайду осуществляется по стрелке.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а к описанию игры  -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Выбор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 в каждом задании осуществляется нажатием на предметные картинки в </a:t>
            </a:r>
            <a:b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нижней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части слайда.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Последующее слово начинается со звука, на который заканчивается 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предыдущее слово.</a:t>
            </a:r>
            <a:endParaRPr lang="ru-RU" sz="1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УСПЕХА!</a:t>
            </a:r>
            <a:b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" action="ppaction://hlinkshowjump?jump=firstslide" highlightClick="1"/>
          </p:cNvPr>
          <p:cNvSpPr/>
          <p:nvPr/>
        </p:nvSpPr>
        <p:spPr>
          <a:xfrm>
            <a:off x="6300192" y="2492896"/>
            <a:ext cx="326156" cy="2222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32656"/>
            <a:ext cx="1629478" cy="1152128"/>
          </a:xfrm>
          <a:prstGeom prst="rect">
            <a:avLst/>
          </a:prstGeom>
          <a:noFill/>
        </p:spPr>
      </p:pic>
      <p:pic>
        <p:nvPicPr>
          <p:cNvPr id="17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6043384"/>
            <a:ext cx="1152128" cy="814616"/>
          </a:xfrm>
          <a:prstGeom prst="rect">
            <a:avLst/>
          </a:prstGeom>
          <a:noFill/>
        </p:spPr>
      </p:pic>
      <p:pic>
        <p:nvPicPr>
          <p:cNvPr id="18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3" y="2636912"/>
            <a:ext cx="611054" cy="432048"/>
          </a:xfrm>
          <a:prstGeom prst="rect">
            <a:avLst/>
          </a:prstGeom>
          <a:noFill/>
        </p:spPr>
      </p:pic>
      <p:pic>
        <p:nvPicPr>
          <p:cNvPr id="3074" name="Picture 2" descr="C:\Users\Пользователь\Desktop\рабочка к презентации\c8c48502fa7598bca96c78851a18824c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158718">
            <a:off x="4017171" y="3830433"/>
            <a:ext cx="1450375" cy="2535585"/>
          </a:xfrm>
          <a:prstGeom prst="rect">
            <a:avLst/>
          </a:prstGeom>
          <a:noFill/>
        </p:spPr>
      </p:pic>
      <p:pic>
        <p:nvPicPr>
          <p:cNvPr id="19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71703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935265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447299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668344" y="6058546"/>
            <a:ext cx="648072" cy="682822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92104"/>
            <a:ext cx="1268059" cy="1736893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-79947" y="4445581"/>
            <a:ext cx="1636813" cy="912579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66" y="4128710"/>
            <a:ext cx="1417911" cy="1551219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89" y="4330682"/>
            <a:ext cx="1384774" cy="1384774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96781"/>
            <a:ext cx="1717700" cy="184482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81" y="3881268"/>
            <a:ext cx="1468906" cy="1798661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83" y="4032308"/>
            <a:ext cx="1837442" cy="1837442"/>
          </a:xfrm>
          <a:prstGeom prst="rect">
            <a:avLst/>
          </a:prstGeom>
        </p:spPr>
      </p:pic>
      <p:pic>
        <p:nvPicPr>
          <p:cNvPr id="31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366943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-0.02622 -0.5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-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>
            <a:hlinkClick r:id="" action="ppaction://hlinkshowjump?jump=nextslide"/>
          </p:cNvPr>
          <p:cNvSpPr/>
          <p:nvPr/>
        </p:nvSpPr>
        <p:spPr>
          <a:xfrm>
            <a:off x="8316416" y="6168346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4" action="ppaction://hlinksldjump" highlightClick="1"/>
          </p:cNvPr>
          <p:cNvSpPr/>
          <p:nvPr/>
        </p:nvSpPr>
        <p:spPr>
          <a:xfrm>
            <a:off x="7592949" y="6132344"/>
            <a:ext cx="572677" cy="57176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3190"/>
            <a:ext cx="1837442" cy="1837442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1958345" y="4508105"/>
            <a:ext cx="1636813" cy="912579"/>
          </a:xfrm>
          <a:prstGeom prst="rect">
            <a:avLst/>
          </a:prstGeom>
        </p:spPr>
      </p:pic>
      <p:pic>
        <p:nvPicPr>
          <p:cNvPr id="26" name="Рисунок 25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2" y="4274935"/>
            <a:ext cx="1384774" cy="1384774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1" y="4044708"/>
            <a:ext cx="1717700" cy="1844824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6" y="3861048"/>
            <a:ext cx="1468906" cy="1798661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99" y="4260195"/>
            <a:ext cx="1417911" cy="1551219"/>
          </a:xfrm>
          <a:prstGeom prst="rect">
            <a:avLst/>
          </a:prstGeom>
        </p:spPr>
      </p:pic>
      <p:pic>
        <p:nvPicPr>
          <p:cNvPr id="31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16216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54388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1042 L -0.16614 -0.528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>
            <a:hlinkClick r:id="" action="ppaction://hlinkshowjump?jump=nextslide"/>
          </p:cNvPr>
          <p:cNvSpPr/>
          <p:nvPr/>
        </p:nvSpPr>
        <p:spPr>
          <a:xfrm>
            <a:off x="8375291" y="6165304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4" action="ppaction://hlinksldjump" highlightClick="1"/>
          </p:cNvPr>
          <p:cNvSpPr/>
          <p:nvPr/>
        </p:nvSpPr>
        <p:spPr>
          <a:xfrm>
            <a:off x="7635485" y="6212434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92696"/>
            <a:ext cx="1837442" cy="183744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52" y="621890"/>
            <a:ext cx="1417911" cy="1551219"/>
          </a:xfrm>
          <a:prstGeom prst="rect">
            <a:avLst/>
          </a:prstGeom>
        </p:spPr>
      </p:pic>
      <p:pic>
        <p:nvPicPr>
          <p:cNvPr id="26" name="Рисунок 25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4416373" y="4513261"/>
            <a:ext cx="1636813" cy="912579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56" y="4107767"/>
            <a:ext cx="1717700" cy="184482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06" y="3907532"/>
            <a:ext cx="1468906" cy="1798661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7" y="4321419"/>
            <a:ext cx="1384774" cy="1384774"/>
          </a:xfrm>
          <a:prstGeom prst="rect">
            <a:avLst/>
          </a:prstGeom>
        </p:spPr>
      </p:pic>
      <p:pic>
        <p:nvPicPr>
          <p:cNvPr id="33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88309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0.01042 L 0.71267 -0.45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10" y="-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19804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286054" y="6165304"/>
            <a:ext cx="74311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479947" y="6214253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92696"/>
            <a:ext cx="1837442" cy="183744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74" y="636833"/>
            <a:ext cx="1417911" cy="15512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29" y="1150004"/>
            <a:ext cx="1384774" cy="1384774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4981206" y="4690945"/>
            <a:ext cx="1636813" cy="91257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90" y="4043185"/>
            <a:ext cx="1468906" cy="1798661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>
            <a:off x="6732240" y="270892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284910"/>
            <a:ext cx="1717700" cy="1844824"/>
          </a:xfrm>
          <a:prstGeom prst="rect">
            <a:avLst/>
          </a:prstGeom>
        </p:spPr>
      </p:pic>
      <p:pic>
        <p:nvPicPr>
          <p:cNvPr id="31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16216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625896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0.38628 -0.23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06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10944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732240" y="270892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286054" y="6165304"/>
            <a:ext cx="74311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524328" y="6196714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20688"/>
            <a:ext cx="1837442" cy="18374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52" y="621890"/>
            <a:ext cx="1417911" cy="15512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85" y="1150004"/>
            <a:ext cx="1384774" cy="138477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12" name="applause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80928"/>
            <a:ext cx="1717700" cy="1844824"/>
          </a:xfrm>
          <a:prstGeom prst="rect">
            <a:avLst/>
          </a:prstGeom>
        </p:spPr>
      </p:pic>
      <p:pic>
        <p:nvPicPr>
          <p:cNvPr id="31" name="Рисунок 30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11" y="4149080"/>
            <a:ext cx="1468906" cy="1798661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>
          <a:xfrm>
            <a:off x="5076056" y="274306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1876586" y="4771638"/>
            <a:ext cx="1636813" cy="912579"/>
          </a:xfrm>
          <a:prstGeom prst="rect">
            <a:avLst/>
          </a:prstGeom>
        </p:spPr>
      </p:pic>
      <p:pic>
        <p:nvPicPr>
          <p:cNvPr id="34" name="Picture 3" descr="C:\Users\Пользователь\Desktop\114431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16216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380473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35503 -0.2412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732240" y="270892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076056" y="274306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286054" y="6165304"/>
            <a:ext cx="74311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524328" y="6188869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92696"/>
            <a:ext cx="1837442" cy="18374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52" y="621890"/>
            <a:ext cx="1417911" cy="15512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85" y="1150004"/>
            <a:ext cx="1384774" cy="138477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12" name="applause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08920"/>
            <a:ext cx="1717700" cy="1844824"/>
          </a:xfrm>
          <a:prstGeom prst="rect">
            <a:avLst/>
          </a:prstGeom>
        </p:spPr>
      </p:pic>
      <p:pic>
        <p:nvPicPr>
          <p:cNvPr id="30" name="Рисунок 29">
            <a:hlinkClick r:id="" action="ppaction://noaction">
              <a:snd r:embed="rId12" name="applause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5193754" y="3183577"/>
            <a:ext cx="1636813" cy="912579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>
          <a:xfrm>
            <a:off x="3419872" y="274306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11" y="3861048"/>
            <a:ext cx="1468906" cy="1798661"/>
          </a:xfrm>
          <a:prstGeom prst="rect">
            <a:avLst/>
          </a:prstGeom>
        </p:spPr>
      </p:pic>
      <p:pic>
        <p:nvPicPr>
          <p:cNvPr id="34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974049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20973 -0.172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6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328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57972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«Подбери слова»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712968" cy="3258123"/>
          </a:xfrm>
        </p:spPr>
        <p:txBody>
          <a:bodyPr>
            <a:normAutofit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развивать навыки звукового анализа слов, дифференциации звуков на гласные, твёрдые и мягкие согласные.</a:t>
            </a: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а к описанию игры  -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Выбор слов в каждом задании осуществляется нажатием на предметные картинки в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верхней части слайда.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УСПЕХА!</a:t>
            </a:r>
            <a:b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домой 35">
            <a:hlinkClick r:id="" action="ppaction://hlinkshowjump?jump=firstslide" highlightClick="1"/>
          </p:cNvPr>
          <p:cNvSpPr/>
          <p:nvPr/>
        </p:nvSpPr>
        <p:spPr>
          <a:xfrm>
            <a:off x="6588224" y="2276872"/>
            <a:ext cx="326156" cy="2222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3131840" y="4097283"/>
            <a:ext cx="3773454" cy="762405"/>
            <a:chOff x="323528" y="4322779"/>
            <a:chExt cx="7902354" cy="141047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323528" y="4324539"/>
              <a:ext cx="1584176" cy="140871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641706" y="4322779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491880" y="4322780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076056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907704" y="4322781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2655"/>
            <a:ext cx="1656184" cy="1171011"/>
          </a:xfrm>
          <a:prstGeom prst="rect">
            <a:avLst/>
          </a:prstGeom>
          <a:noFill/>
        </p:spPr>
      </p:pic>
      <p:pic>
        <p:nvPicPr>
          <p:cNvPr id="20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2656"/>
            <a:ext cx="1656184" cy="1171011"/>
          </a:xfrm>
          <a:prstGeom prst="rect">
            <a:avLst/>
          </a:prstGeom>
          <a:noFill/>
        </p:spPr>
      </p:pic>
      <p:pic>
        <p:nvPicPr>
          <p:cNvPr id="21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420888"/>
            <a:ext cx="497354" cy="351656"/>
          </a:xfrm>
          <a:prstGeom prst="rect">
            <a:avLst/>
          </a:prstGeom>
          <a:noFill/>
        </p:spPr>
      </p:pic>
      <p:pic>
        <p:nvPicPr>
          <p:cNvPr id="22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3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429000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975967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gd93as-9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0152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8424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632138" y="6160428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677515" y="3501008"/>
            <a:ext cx="5589849" cy="1800200"/>
            <a:chOff x="2099320" y="2077616"/>
            <a:chExt cx="5589849" cy="18002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099320" y="2077616"/>
              <a:ext cx="1872208" cy="18002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992353" y="2077616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816961" y="207761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167" b="98333" l="1333" r="981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24744"/>
            <a:ext cx="1840604" cy="1840604"/>
          </a:xfrm>
          <a:prstGeom prst="rect">
            <a:avLst/>
          </a:prstGeom>
        </p:spPr>
      </p:pic>
      <p:pic>
        <p:nvPicPr>
          <p:cNvPr id="12" name="Рисунок 11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56" y="1140430"/>
            <a:ext cx="1753634" cy="1484784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57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147056"/>
            <a:ext cx="1440160" cy="1440160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36" y="1238041"/>
            <a:ext cx="1438537" cy="1371487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89" y="1353524"/>
            <a:ext cx="1383043" cy="1383043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2253613" y="1147056"/>
            <a:ext cx="1440160" cy="16118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7383670" y="1147056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584845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16416" y="6262190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524328" y="6228115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662642" y="3212976"/>
            <a:ext cx="5616624" cy="1800200"/>
            <a:chOff x="1601924" y="2420888"/>
            <a:chExt cx="5616624" cy="18002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474132" y="2420888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346340" y="2420888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601924" y="2420888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968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1187149" cy="1823001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9766">
            <a:off x="3679276" y="1137077"/>
            <a:ext cx="2025207" cy="1605870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94" y="1262076"/>
            <a:ext cx="1516611" cy="1545226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33" y="1072723"/>
            <a:ext cx="1734579" cy="1734579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 flipH="1">
            <a:off x="7517331" y="1166824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92" y="843737"/>
            <a:ext cx="2032000" cy="2032000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2149341" y="1255084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72200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445730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8424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642178" y="6148230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826773" y="3366154"/>
            <a:ext cx="7495999" cy="1806082"/>
            <a:chOff x="1430423" y="2470246"/>
            <a:chExt cx="7495999" cy="180608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302631" y="247024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054214" y="2476128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151241" y="2476128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430423" y="247024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99089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26275"/>
            <a:ext cx="1503732" cy="1651098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360257" y="1376542"/>
            <a:ext cx="1636813" cy="91257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4722"/>
            <a:ext cx="1945621" cy="1422606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75" y="1006359"/>
            <a:ext cx="1124292" cy="1745795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99795" l="400" r="9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85" y="940283"/>
            <a:ext cx="1774324" cy="172819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 flipH="1">
            <a:off x="469797" y="1036582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364088" y="1073651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759073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408218" y="6281936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524328" y="6100466"/>
            <a:ext cx="589148" cy="578027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611560" y="4149080"/>
            <a:ext cx="7902354" cy="1410477"/>
            <a:chOff x="323528" y="4322779"/>
            <a:chExt cx="7902354" cy="141047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23528" y="4324539"/>
              <a:ext cx="1584176" cy="140871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641706" y="4322779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491880" y="4322780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076056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907704" y="4322781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14" y="1400955"/>
            <a:ext cx="2090723" cy="1800200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77" y="1235711"/>
            <a:ext cx="1974813" cy="1826702"/>
          </a:xfrm>
          <a:prstGeom prst="rect">
            <a:avLst/>
          </a:prstGeom>
        </p:spPr>
      </p:pic>
      <p:pic>
        <p:nvPicPr>
          <p:cNvPr id="19" name="Рисунок 18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32" y="1400955"/>
            <a:ext cx="1846064" cy="1661458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04447">
            <a:off x="-480085" y="1004901"/>
            <a:ext cx="2553072" cy="2042458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88" y="1354764"/>
            <a:ext cx="1124237" cy="1588596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 flipH="1">
            <a:off x="347297" y="1434272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7096810" y="1348536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0232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286454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8424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659758" y="6188869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587897" y="3933055"/>
            <a:ext cx="7766113" cy="1408717"/>
            <a:chOff x="323528" y="4324539"/>
            <a:chExt cx="7766113" cy="140871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649481" y="4324539"/>
              <a:ext cx="1440160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3528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907704" y="4324539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491880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065305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98501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72" y="1283820"/>
            <a:ext cx="2086340" cy="1597298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1925">
            <a:off x="6989121" y="1186549"/>
            <a:ext cx="1666665" cy="1384614"/>
          </a:xfrm>
          <a:prstGeom prst="rect">
            <a:avLst/>
          </a:prstGeom>
        </p:spPr>
      </p:pic>
      <p:pic>
        <p:nvPicPr>
          <p:cNvPr id="19" name="Рисунок 18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43" y="1463344"/>
            <a:ext cx="876300" cy="1238250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02728"/>
            <a:ext cx="1558228" cy="1628075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7795" r="37795"/>
          <a:stretch/>
        </p:blipFill>
        <p:spPr>
          <a:xfrm>
            <a:off x="4263042" y="1196021"/>
            <a:ext cx="2333294" cy="1691115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 flipH="1">
            <a:off x="7302389" y="1196021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5148064" y="1135979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0232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20536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67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67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152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411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33" y="365221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«Измерь слово»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340768"/>
            <a:ext cx="8712968" cy="3800213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у детей понятие «слог»; упражнять в делении слов на слоги, определении количества слогов в слове.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-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перехода к заданиям в произвольном порядке используйте гиперссылки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а к описанию игры  -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Выбор слов в каждом задании осуществляется нажатием на предметные картинки в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правой части слайда.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УСПЕХОВ!</a:t>
            </a:r>
            <a:b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6948264" y="6137920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5490" r="38061"/>
          <a:stretch/>
        </p:blipFill>
        <p:spPr>
          <a:xfrm>
            <a:off x="1777118" y="3884307"/>
            <a:ext cx="1796683" cy="1818535"/>
          </a:xfrm>
          <a:prstGeom prst="rect">
            <a:avLst/>
          </a:prstGeom>
        </p:spPr>
      </p:pic>
      <p:pic>
        <p:nvPicPr>
          <p:cNvPr id="30" name="Рисунок 2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61" y="3996276"/>
            <a:ext cx="1388132" cy="1638819"/>
          </a:xfrm>
          <a:prstGeom prst="rect">
            <a:avLst/>
          </a:prstGeom>
        </p:spPr>
      </p:pic>
      <p:pic>
        <p:nvPicPr>
          <p:cNvPr id="31" name="Рисунок 3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91" y="3974410"/>
            <a:ext cx="1425143" cy="179613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5" y="3697493"/>
            <a:ext cx="1651672" cy="189234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44057" b="44057"/>
          <a:stretch/>
        </p:blipFill>
        <p:spPr>
          <a:xfrm>
            <a:off x="1661601" y="3573016"/>
            <a:ext cx="480146" cy="962542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610491" y="5551098"/>
            <a:ext cx="7720926" cy="410169"/>
            <a:chOff x="117914" y="5157192"/>
            <a:chExt cx="8718260" cy="619433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17914" y="5284719"/>
              <a:ext cx="871826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7914" y="5661248"/>
              <a:ext cx="871826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19932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1115616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1691680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2193480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2718671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3167844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>
              <a:off x="6660232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>
              <a:off x="6228184" y="5200561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5724128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5228216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4680012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4175956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3656608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>
              <a:off x="8012979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>
              <a:off x="7596336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7120447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7795" r="37795"/>
          <a:stretch/>
        </p:blipFill>
        <p:spPr>
          <a:xfrm>
            <a:off x="6948264" y="1844824"/>
            <a:ext cx="601497" cy="455709"/>
          </a:xfrm>
          <a:prstGeom prst="rect">
            <a:avLst/>
          </a:prstGeom>
        </p:spPr>
      </p:pic>
      <p:sp>
        <p:nvSpPr>
          <p:cNvPr id="36" name="Управляющая кнопка: домой 35">
            <a:hlinkClick r:id="" action="ppaction://hlinkshowjump?jump=firstslide" highlightClick="1"/>
          </p:cNvPr>
          <p:cNvSpPr/>
          <p:nvPr/>
        </p:nvSpPr>
        <p:spPr>
          <a:xfrm>
            <a:off x="6372200" y="2564904"/>
            <a:ext cx="326156" cy="2222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56" y="4005063"/>
            <a:ext cx="1342016" cy="1584771"/>
          </a:xfrm>
          <a:prstGeom prst="rect">
            <a:avLst/>
          </a:prstGeom>
        </p:spPr>
      </p:pic>
      <p:pic>
        <p:nvPicPr>
          <p:cNvPr id="39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3568" y="260648"/>
            <a:ext cx="1527636" cy="1080120"/>
          </a:xfrm>
          <a:prstGeom prst="rect">
            <a:avLst/>
          </a:prstGeom>
          <a:noFill/>
        </p:spPr>
      </p:pic>
      <p:pic>
        <p:nvPicPr>
          <p:cNvPr id="40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59832" y="2708920"/>
            <a:ext cx="653734" cy="462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95589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6429" r="39000"/>
          <a:stretch/>
        </p:blipFill>
        <p:spPr>
          <a:xfrm>
            <a:off x="-1908720" y="980728"/>
            <a:ext cx="5580000" cy="397070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427984" y="476672"/>
            <a:ext cx="0" cy="599225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348880"/>
            <a:ext cx="1897508" cy="1080120"/>
          </a:xfrm>
          <a:prstGeom prst="rect">
            <a:avLst/>
          </a:prstGeom>
        </p:spPr>
      </p:pic>
      <p:sp>
        <p:nvSpPr>
          <p:cNvPr id="17" name="Стрелка вправо 16">
            <a:hlinkClick r:id="" action="ppaction://hlinkshowjump?jump=nextslide"/>
          </p:cNvPr>
          <p:cNvSpPr/>
          <p:nvPr/>
        </p:nvSpPr>
        <p:spPr>
          <a:xfrm>
            <a:off x="8316416" y="6165304"/>
            <a:ext cx="660898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7563905" y="6240967"/>
            <a:ext cx="543633" cy="45454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20688"/>
            <a:ext cx="876300" cy="12382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3056"/>
            <a:ext cx="1124292" cy="174579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167" b="98333" l="1333" r="981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1840604" cy="184060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76672"/>
            <a:ext cx="1607625" cy="1607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04864"/>
            <a:ext cx="1383043" cy="1383043"/>
          </a:xfrm>
          <a:prstGeom prst="rect">
            <a:avLst/>
          </a:prstGeom>
        </p:spPr>
      </p:pic>
      <p:pic>
        <p:nvPicPr>
          <p:cNvPr id="16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  <p:pic>
        <p:nvPicPr>
          <p:cNvPr id="20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6333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4 -0.06064 L -0.54462 0.39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91 0.00672 L -0.62084 0.426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47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03 -0.03635 L -0.33351 0.2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24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-0.06597 L -0.24549 -0.0659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644008" y="260648"/>
            <a:ext cx="0" cy="604867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7795" r="37795"/>
          <a:stretch/>
        </p:blipFill>
        <p:spPr>
          <a:xfrm>
            <a:off x="-1908720" y="908720"/>
            <a:ext cx="5400600" cy="4091637"/>
          </a:xfrm>
          <a:prstGeom prst="rect">
            <a:avLst/>
          </a:prstGeom>
        </p:spPr>
      </p:pic>
      <p:sp>
        <p:nvSpPr>
          <p:cNvPr id="11" name="Стрелка вправо 10">
            <a:hlinkClick r:id="" action="ppaction://hlinkshowjump?jump=nextslide"/>
          </p:cNvPr>
          <p:cNvSpPr/>
          <p:nvPr/>
        </p:nvSpPr>
        <p:spPr>
          <a:xfrm>
            <a:off x="8299764" y="6165304"/>
            <a:ext cx="73723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7596336" y="6093296"/>
            <a:ext cx="576064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99000" l="313" r="987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908720"/>
            <a:ext cx="1368152" cy="18722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46" y="260648"/>
            <a:ext cx="1228154" cy="1737838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56992"/>
            <a:ext cx="1118170" cy="16590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1846064" cy="16614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648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085184"/>
            <a:ext cx="1521219" cy="14993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1419598" cy="1250350"/>
          </a:xfrm>
          <a:prstGeom prst="rect">
            <a:avLst/>
          </a:prstGeom>
        </p:spPr>
      </p:pic>
      <p:pic>
        <p:nvPicPr>
          <p:cNvPr id="25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6" name="Picture 3" descr="C:\Users\Пользователь\Desktop\114431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620671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0694E-6 L -0.4533 -0.014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" y="-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30035 0.160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08233E-6 L -0.58246 0.586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" y="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52917 0.419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355976" y="476672"/>
            <a:ext cx="236" cy="590465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3699904" cy="3816424"/>
          </a:xfrm>
          <a:prstGeom prst="rect">
            <a:avLst/>
          </a:prstGeom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9142" y="6165304"/>
            <a:ext cx="754858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5" action="ppaction://hlinksldjump" highlightClick="1"/>
          </p:cNvPr>
          <p:cNvSpPr/>
          <p:nvPr/>
        </p:nvSpPr>
        <p:spPr>
          <a:xfrm>
            <a:off x="7618498" y="6130754"/>
            <a:ext cx="645121" cy="58593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1961045" cy="1818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348880"/>
            <a:ext cx="1440160" cy="1440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2049">
            <a:off x="4522509" y="4013170"/>
            <a:ext cx="2059497" cy="1571353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1656065" cy="1071915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0306">
            <a:off x="6076532" y="572149"/>
            <a:ext cx="2027847" cy="9643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92696"/>
            <a:ext cx="1387591" cy="1387591"/>
          </a:xfrm>
          <a:prstGeom prst="rect">
            <a:avLst/>
          </a:prstGeom>
        </p:spPr>
      </p:pic>
      <p:pic>
        <p:nvPicPr>
          <p:cNvPr id="17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1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361152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6087E-6 L -0.46944 0.325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0" y="1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60777E-6 L -0.57986 0.601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0" y="3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017E-7 L -0.40938 0.083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0" y="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8409E-6 L -0.46146 0.062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427984" y="404664"/>
            <a:ext cx="11529" cy="605836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3801854" cy="3876147"/>
          </a:xfrm>
          <a:prstGeom prst="rect">
            <a:avLst/>
          </a:prstGeom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9021" y="6183156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омой 2">
            <a:hlinkClick r:id="rId5" action="ppaction://hlinksldjump" highlightClick="1"/>
          </p:cNvPr>
          <p:cNvSpPr/>
          <p:nvPr/>
        </p:nvSpPr>
        <p:spPr>
          <a:xfrm>
            <a:off x="7661132" y="6160368"/>
            <a:ext cx="576064" cy="58593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98272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1600178" cy="12961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9796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32656"/>
            <a:ext cx="2047776" cy="15358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25144"/>
            <a:ext cx="1563049" cy="15747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16832"/>
            <a:ext cx="1428391" cy="13167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1513503" cy="1513503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56992"/>
            <a:ext cx="1760244" cy="1480735"/>
          </a:xfrm>
          <a:prstGeom prst="rect">
            <a:avLst/>
          </a:prstGeom>
        </p:spPr>
      </p:pic>
      <p:pic>
        <p:nvPicPr>
          <p:cNvPr id="25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6" name="Picture 3" descr="C:\Users\Пользователь\Desktop\114431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33501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51711E-6 L -0.37396 0.283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00" y="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2988E-6 L -0.44271 0.349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00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6633E-6 L -0.66094 0.418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017E-7 L -0.29809 0.074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0" y="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249</Words>
  <Application>Microsoft Office PowerPoint</Application>
  <PresentationFormat>Экран (4:3)</PresentationFormat>
  <Paragraphs>61</Paragraphs>
  <Slides>26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Занятие по подготовке обучению грамоте в подготовительной группе «Путешествие в зимнюю сказку»</vt:lpstr>
      <vt:lpstr>Слайд 2</vt:lpstr>
      <vt:lpstr>Слайд 3</vt:lpstr>
      <vt:lpstr>Слайд 4</vt:lpstr>
      <vt:lpstr>«Измерь слово»</vt:lpstr>
      <vt:lpstr>Слайд 6</vt:lpstr>
      <vt:lpstr>Слайд 7</vt:lpstr>
      <vt:lpstr>Слайд 8</vt:lpstr>
      <vt:lpstr>Слайд 9</vt:lpstr>
      <vt:lpstr>Слайд 10</vt:lpstr>
      <vt:lpstr>«Гусеница»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«Подбери слова»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по подготовке обучению грамоте в подготовительной группе «Путешествие в зимнюю сказку»</dc:title>
  <dc:creator>senpai2366@gmail.com</dc:creator>
  <cp:lastModifiedBy>Пользователь Windows</cp:lastModifiedBy>
  <cp:revision>5</cp:revision>
  <dcterms:created xsi:type="dcterms:W3CDTF">2019-12-01T10:45:28Z</dcterms:created>
  <dcterms:modified xsi:type="dcterms:W3CDTF">2019-12-03T11:18:57Z</dcterms:modified>
</cp:coreProperties>
</file>