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7" r:id="rId6"/>
    <p:sldId id="279" r:id="rId7"/>
    <p:sldId id="268" r:id="rId8"/>
    <p:sldId id="278" r:id="rId9"/>
    <p:sldId id="269" r:id="rId10"/>
    <p:sldId id="270" r:id="rId11"/>
    <p:sldId id="272" r:id="rId12"/>
    <p:sldId id="280" r:id="rId13"/>
    <p:sldId id="281" r:id="rId14"/>
    <p:sldId id="273" r:id="rId15"/>
    <p:sldId id="274" r:id="rId16"/>
    <p:sldId id="271" r:id="rId17"/>
    <p:sldId id="26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7" autoAdjust="0"/>
    <p:restoredTop sz="94660"/>
  </p:normalViewPr>
  <p:slideViewPr>
    <p:cSldViewPr snapToGrid="0">
      <p:cViewPr varScale="1">
        <p:scale>
          <a:sx n="59" d="100"/>
          <a:sy n="59" d="100"/>
        </p:scale>
        <p:origin x="1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6326-DFA8-47DA-B3AE-7FC49A1EB5F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5007-2D1B-41B3-87C7-75DBE9245F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76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6326-DFA8-47DA-B3AE-7FC49A1EB5F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5007-2D1B-41B3-87C7-75DBE9245F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84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6326-DFA8-47DA-B3AE-7FC49A1EB5F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5007-2D1B-41B3-87C7-75DBE9245F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232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6326-DFA8-47DA-B3AE-7FC49A1EB5F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5007-2D1B-41B3-87C7-75DBE9245F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80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6326-DFA8-47DA-B3AE-7FC49A1EB5F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5007-2D1B-41B3-87C7-75DBE9245F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13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6326-DFA8-47DA-B3AE-7FC49A1EB5F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5007-2D1B-41B3-87C7-75DBE9245F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613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6326-DFA8-47DA-B3AE-7FC49A1EB5F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5007-2D1B-41B3-87C7-75DBE9245F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548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6326-DFA8-47DA-B3AE-7FC49A1EB5F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5007-2D1B-41B3-87C7-75DBE9245F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68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6326-DFA8-47DA-B3AE-7FC49A1EB5F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5007-2D1B-41B3-87C7-75DBE9245F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72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6326-DFA8-47DA-B3AE-7FC49A1EB5F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5007-2D1B-41B3-87C7-75DBE9245F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98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6326-DFA8-47DA-B3AE-7FC49A1EB5F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5007-2D1B-41B3-87C7-75DBE9245F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5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F6326-DFA8-47DA-B3AE-7FC49A1EB5F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35007-2D1B-41B3-87C7-75DBE9245F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52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06" y="-22853"/>
            <a:ext cx="12192000" cy="67874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22763" y="1145236"/>
            <a:ext cx="74814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 функциональной грамотности младших школьников на уроках литературного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чтения на примере изучения русской народной сказки «Два брата»</a:t>
            </a: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19781" y="199163"/>
            <a:ext cx="5798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МАОУ «ОЦ № 3 «Созвездие» г. Вольска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05697" y="448126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начальных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классов</a:t>
            </a:r>
          </a:p>
          <a:p>
            <a:pPr algn="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Чихреева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Юлия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3842936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13"/>
            <a:ext cx="12192000" cy="6787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109" y="639618"/>
            <a:ext cx="8047417" cy="1676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48" y="2519904"/>
            <a:ext cx="11046909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15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13"/>
            <a:ext cx="12192000" cy="6787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3" y="960312"/>
            <a:ext cx="6450127" cy="5590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483" y="163438"/>
            <a:ext cx="4389500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37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13"/>
            <a:ext cx="12192000" cy="67874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76" y="255836"/>
            <a:ext cx="6144351" cy="46102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302" y="2560977"/>
            <a:ext cx="5130752" cy="424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89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13"/>
            <a:ext cx="12192000" cy="6787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8" y="507819"/>
            <a:ext cx="71913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49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7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355" y="304801"/>
            <a:ext cx="3072650" cy="14509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72343" y="1513717"/>
            <a:ext cx="7650480" cy="2328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750"/>
              </a:spcAft>
              <a:buFont typeface="+mj-lt"/>
              <a:buAutoNum type="arabicPeriod"/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Зачин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750"/>
              </a:spcAft>
              <a:buFont typeface="+mj-lt"/>
              <a:buAutoNum type="arabicPeriod"/>
            </a:pP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Кульминация или событие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750"/>
              </a:spcAft>
              <a:buFont typeface="+mj-lt"/>
              <a:buAutoNum type="arabicPeriod"/>
            </a:pP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Концовка</a:t>
            </a:r>
            <a:endParaRPr lang="ru-RU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084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13"/>
            <a:ext cx="12192000" cy="67874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6948" y="518868"/>
            <a:ext cx="10171612" cy="2353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Рефлексия</a:t>
            </a:r>
            <a:r>
              <a:rPr lang="ru-RU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-Интересно, а в чем для вас заключается счастье. Напишите на листочках.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Может, кто-то хочет прочитать, что вы написали? 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10" y="2775795"/>
            <a:ext cx="3926450" cy="392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59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13"/>
            <a:ext cx="12192000" cy="67874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9851" y="641197"/>
            <a:ext cx="97581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заключение хочу отметить, что эффективность данной работы прежде всего зависит от педагога, задачей которого является стать заинтересованным соучастником этого процесса. Тогда он уверенно может сказать: «Мои ученики будут узнавать новое не только от меня, они будут открывать это новое сами»</a:t>
            </a:r>
          </a:p>
        </p:txBody>
      </p:sp>
    </p:spTree>
    <p:extLst>
      <p:ext uri="{BB962C8B-B14F-4D97-AF65-F5344CB8AC3E}">
        <p14:creationId xmlns:p14="http://schemas.microsoft.com/office/powerpoint/2010/main" val="3232401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13"/>
            <a:ext cx="12192000" cy="6787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05" y="281246"/>
            <a:ext cx="8120418" cy="609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18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13"/>
            <a:ext cx="12192000" cy="67874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03257" y="2442949"/>
            <a:ext cx="9189492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/>
              <a:t>В наш информационный век проблема чтения становится государственной.</a:t>
            </a:r>
          </a:p>
          <a:p>
            <a:pPr>
              <a:lnSpc>
                <a:spcPct val="90000"/>
              </a:lnSpc>
            </a:pPr>
            <a:r>
              <a:rPr lang="ru-RU" sz="2800" b="1" dirty="0" smtClean="0"/>
              <a:t>Исследования, проведенные в разных странах, показывают, что читатели значительно превосходят «</a:t>
            </a:r>
            <a:r>
              <a:rPr lang="ru-RU" sz="2800" b="1" dirty="0" err="1" smtClean="0"/>
              <a:t>нечитателей</a:t>
            </a:r>
            <a:r>
              <a:rPr lang="ru-RU" sz="2800" b="1" dirty="0" smtClean="0"/>
              <a:t>» в своем интеллектуальном развитии. </a:t>
            </a:r>
          </a:p>
          <a:p>
            <a:pPr>
              <a:lnSpc>
                <a:spcPct val="90000"/>
              </a:lnSpc>
            </a:pPr>
            <a:r>
              <a:rPr lang="ru-RU" sz="2800" b="1" dirty="0" smtClean="0"/>
              <a:t>Россия также теряет статус самой читающей страны, наблюдается кризис российской культуры и литературы. </a:t>
            </a:r>
          </a:p>
          <a:p>
            <a:pPr>
              <a:lnSpc>
                <a:spcPct val="90000"/>
              </a:lnSpc>
            </a:pPr>
            <a:r>
              <a:rPr lang="ru-RU" sz="2800" b="1" dirty="0" smtClean="0"/>
              <a:t>Телевизор и компьютер отодвигает привычку читать на второй план.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72836" y="350068"/>
            <a:ext cx="1044632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Чтение - это окошко,                                               </a:t>
            </a:r>
          </a:p>
          <a:p>
            <a:r>
              <a:rPr lang="ru-RU" sz="2800" dirty="0">
                <a:solidFill>
                  <a:srgbClr val="FF0000"/>
                </a:solidFill>
              </a:rPr>
              <a:t>                     через которое дети видят</a:t>
            </a:r>
          </a:p>
          <a:p>
            <a:r>
              <a:rPr lang="ru-RU" sz="2800" dirty="0">
                <a:solidFill>
                  <a:srgbClr val="FF0000"/>
                </a:solidFill>
              </a:rPr>
              <a:t>                и познают мир и самих себя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В.А.Сухомлинский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0" y="4123592"/>
            <a:ext cx="2597121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74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38734" y="583020"/>
            <a:ext cx="8510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Что же такое читательская   грамотность?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0836" y="1229351"/>
            <a:ext cx="623702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Читательская грамотность ― способность человека понимать и использовать письменные тексты, размышлять  над содержанием, оценивать прочитанное и заниматься чтением для того, чтобы   расширять свои знания и возможности, участвовать в социальной жизни.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110" y="1437721"/>
            <a:ext cx="4253552" cy="283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61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13"/>
            <a:ext cx="12192000" cy="67874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15487" y="287408"/>
            <a:ext cx="997651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70C0"/>
                </a:solidFill>
              </a:rPr>
              <a:t>Эпиграф к нашему уроку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</a:p>
          <a:p>
            <a:r>
              <a:rPr lang="ru-RU" sz="2800" dirty="0">
                <a:solidFill>
                  <a:srgbClr val="0070C0"/>
                </a:solidFill>
              </a:rPr>
              <a:t> </a:t>
            </a:r>
          </a:p>
          <a:p>
            <a:r>
              <a:rPr lang="ru-RU" sz="2800" b="1" i="1" dirty="0"/>
              <a:t>«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который думает только о себе, не может быть </a:t>
            </a: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счастлив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Луций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Сенека (великий римский философ, драматург, </a:t>
            </a: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оратор)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52" y="3602038"/>
            <a:ext cx="2725148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8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13"/>
            <a:ext cx="12192000" cy="67874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2470" y="801271"/>
            <a:ext cx="1062705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latin typeface="Times New Roman"/>
                <a:cs typeface="Times New Roman"/>
              </a:rPr>
              <a:t>♦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что такое счастье для человека? </a:t>
            </a:r>
            <a:endParaRPr lang="ru-RU" sz="4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Эту </a:t>
            </a:r>
            <a:r>
              <a:rPr lang="ru-RU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проблему мы попытаемся решить  на уроке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39" y="3940950"/>
            <a:ext cx="2243522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1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13"/>
            <a:ext cx="12192000" cy="67874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2470" y="801271"/>
            <a:ext cx="106270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79" y="328466"/>
            <a:ext cx="3170195" cy="3097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193" y="3602038"/>
            <a:ext cx="3249450" cy="31092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267" y="342833"/>
            <a:ext cx="3249450" cy="31214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193" y="371141"/>
            <a:ext cx="3023878" cy="30116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79" y="3607035"/>
            <a:ext cx="3048264" cy="29629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2267" y="3602038"/>
            <a:ext cx="3395766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46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48" y="0"/>
            <a:ext cx="12192000" cy="67874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1399" y="122217"/>
            <a:ext cx="97809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</a:t>
            </a:r>
            <a:r>
              <a:rPr lang="ru-RU" sz="4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такое фольклор и </a:t>
            </a:r>
            <a:endParaRPr lang="ru-RU" sz="4000" b="1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какие </a:t>
            </a:r>
            <a:r>
              <a:rPr lang="ru-RU" sz="4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виды фольклора вы знаете? 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15" y="1382344"/>
            <a:ext cx="7027001" cy="550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7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48" y="0"/>
            <a:ext cx="12192000" cy="67874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1399" y="122217"/>
            <a:ext cx="9780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2217"/>
            <a:ext cx="8303623" cy="622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3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13"/>
            <a:ext cx="12192000" cy="6787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056" y="368384"/>
            <a:ext cx="6187976" cy="10364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2" y="2416331"/>
            <a:ext cx="5834378" cy="43712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57622" y="136292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камень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надпись 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пошел 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остался царствовал 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 в деревне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8450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300</Words>
  <Application>Microsoft Office PowerPoint</Application>
  <PresentationFormat>Широкоэкранный</PresentationFormat>
  <Paragraphs>41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Юлия</cp:lastModifiedBy>
  <cp:revision>9</cp:revision>
  <dcterms:created xsi:type="dcterms:W3CDTF">2024-04-22T13:11:58Z</dcterms:created>
  <dcterms:modified xsi:type="dcterms:W3CDTF">2024-04-23T13:50:12Z</dcterms:modified>
</cp:coreProperties>
</file>