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57" r:id="rId4"/>
    <p:sldId id="258" r:id="rId5"/>
    <p:sldId id="260" r:id="rId6"/>
    <p:sldId id="261" r:id="rId7"/>
    <p:sldId id="263" r:id="rId8"/>
    <p:sldId id="265" r:id="rId9"/>
    <p:sldId id="264" r:id="rId10"/>
    <p:sldId id="266" r:id="rId11"/>
    <p:sldId id="269" r:id="rId12"/>
    <p:sldId id="270" r:id="rId13"/>
    <p:sldId id="272" r:id="rId14"/>
    <p:sldId id="274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уровня духовно-нравственного воспитания </c:v>
                </c:pt>
              </c:strCache>
            </c:strRef>
          </c:tx>
          <c:dLbls>
            <c:dLbl>
              <c:idx val="0"/>
              <c:layout>
                <c:manualLayout>
                  <c:x val="-0.14250524934383207"/>
                  <c:y val="5.167052165354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294274934383209"/>
                  <c:y val="-0.19621309055118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март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0.3000000000000001</c:v>
                </c:pt>
                <c:pt idx="1">
                  <c:v>0.70000000000000018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A1E71B-9582-4835-987A-A196973182D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22F3DA-FB1A-4B49-AEB2-63F2DBC90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zbyka.ru/deti/vospitanie-skazkoj-dlya-raboty-s-detmi-doshkolnogo-vozrasta-fesyukov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4343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«Работа со сказкой с целью воспитания 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духовно-нравственных качеств дошкольников»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c59632577d71a45628d5cad8064b29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4391">
            <a:off x="687199" y="2305958"/>
            <a:ext cx="1947966" cy="2840784"/>
          </a:xfrm>
          <a:prstGeom prst="rect">
            <a:avLst/>
          </a:prstGeom>
        </p:spPr>
      </p:pic>
      <p:pic>
        <p:nvPicPr>
          <p:cNvPr id="4" name="Рисунок 3" descr="puo1t06ac9akp7qqi9366q6elw5d4s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6355">
            <a:off x="2515295" y="2770247"/>
            <a:ext cx="2110640" cy="2933993"/>
          </a:xfrm>
          <a:prstGeom prst="rect">
            <a:avLst/>
          </a:prstGeom>
        </p:spPr>
      </p:pic>
      <p:pic>
        <p:nvPicPr>
          <p:cNvPr id="5" name="Рисунок 4" descr="KA-00120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44235">
            <a:off x="4779194" y="3194765"/>
            <a:ext cx="2090293" cy="2786058"/>
          </a:xfrm>
          <a:prstGeom prst="rect">
            <a:avLst/>
          </a:prstGeom>
        </p:spPr>
      </p:pic>
      <p:pic>
        <p:nvPicPr>
          <p:cNvPr id="6" name="Рисунок 5" descr="cov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74467">
            <a:off x="6332960" y="3661812"/>
            <a:ext cx="2127881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Схема в работе со сказкой «Гуси-лебеди»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1. Нравственный урок – «Как аукнется, так и откликнется»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2.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Воспитание добрых чувств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а) игра «Хорошо- плохо» на примере героини сказки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3. Речевая зарядка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а) почему сказка называется «Гуси-лебеди»? Придумаем ей другое название.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б) игра «От каждого по словечку»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4. Развитие мышления и воображения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а) придумаем сериал по этой сказке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428728" y="64291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214422"/>
            <a:ext cx="65008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Л.Б.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Фесюкова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Воспитание сказкой. Для работы с детьми дошкольного возраста.</a:t>
            </a:r>
          </a:p>
          <a:p>
            <a:r>
              <a:rPr lang="en-US" sz="2000" dirty="0" smtClean="0">
                <a:solidFill>
                  <a:srgbClr val="1E095B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https://azbyka.ru/deti/vospitanie-skazkoj-dlya-raboty-s-detmi-doshkolnogo-vozrasta-fesyukova</a:t>
            </a:r>
            <a:endParaRPr lang="ru-RU" sz="2000" dirty="0" smtClean="0">
              <a:solidFill>
                <a:srgbClr val="1E095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1E095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В.И.Даль. Пословицы русского народа.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500042"/>
            <a:ext cx="422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260648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"/>
            <a:ext cx="9144000" cy="68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08_140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4432105" cy="5902665"/>
          </a:xfrm>
          <a:prstGeom prst="rect">
            <a:avLst/>
          </a:prstGeom>
        </p:spPr>
      </p:pic>
      <p:pic>
        <p:nvPicPr>
          <p:cNvPr id="4" name="Рисунок 3" descr="IMG_20240208_140408.jpg"/>
          <p:cNvPicPr>
            <a:picLocks noChangeAspect="1"/>
          </p:cNvPicPr>
          <p:nvPr/>
        </p:nvPicPr>
        <p:blipFill>
          <a:blip r:embed="rId3" cstate="print"/>
          <a:srcRect b="15625"/>
          <a:stretch>
            <a:fillRect/>
          </a:stretch>
        </p:blipFill>
        <p:spPr>
          <a:xfrm>
            <a:off x="4714876" y="2357430"/>
            <a:ext cx="4172056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00042"/>
            <a:ext cx="554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Алгоритм работы со сказкой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6616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E095B"/>
                </a:solidFill>
              </a:rPr>
              <a:t>Выяснение основной темы, идеи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1E095B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1E095B"/>
                </a:solidFill>
              </a:rPr>
              <a:t>Размышление над мотивами поведения героя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1E095B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1E095B"/>
                </a:solidFill>
              </a:rPr>
              <a:t>Выявление способов преодоления трудностей в сказке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1E095B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1E095B"/>
                </a:solidFill>
              </a:rPr>
              <a:t>Отношение героя к окружающему миру и самому себе</a:t>
            </a:r>
            <a:endParaRPr lang="ru-RU" sz="2400" dirty="0">
              <a:solidFill>
                <a:srgbClr val="1E09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642918"/>
          <a:ext cx="8572560" cy="5851327"/>
        </p:xfrm>
        <a:graphic>
          <a:graphicData uri="http://schemas.openxmlformats.org/drawingml/2006/table">
            <a:tbl>
              <a:tblPr/>
              <a:tblGrid>
                <a:gridCol w="1398048"/>
                <a:gridCol w="4316669"/>
                <a:gridCol w="2857843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Время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Название произведения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Цель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65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сентябрь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«Сестрица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Аленушка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 и братец Иванушка»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«Гуси – лебеди»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«Теремок»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Вызвать интерес к русским традициям, помощь близким, уважение к старшим. Воспитывать доброту, любовь друг к другу, окружающему миру, чувство ответственности за все, что нас окружает.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октябрь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«Крылатый, мохнатый да масленый»,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Жихарка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»,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«Курочка, мышка и тетерев»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Показать детям силу коллективизма (Там, где трудно одному сделаем с друзьями)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Воспитывать дружелюбие, взаимовыручку, чувство товарищества.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ноябрь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«Лисичка со скалочкой»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«лисичка сестричка и серый волк»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«Лиса и журавль»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«Золотое веретено»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Познакомить детей с предметами русского быта (скалка, кадка, коромысло, ухват, веретено и т.д.) Воспитывать честность, порядочность, гостеприимство.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4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декабрь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«Каша из топора»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Увлечь детей яркостью, красотой, задором, мудростью и находчивостью русского народа.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5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январь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«Морозко»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«Хаврошечка»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«Снегурочка»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Дать детям представление о роли родителей в судьбе каждого ребенка Учить детей слушать, уважать и почитать своих родителей, близких, старых людей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февраль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«Два мороза»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Воспитывать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у детей волевые качества характера. Бороться и не сдаваться, стоять до последнего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март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«Мужик и медведь»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Учить применять смелость, находчивость и смекалку в трудных ситуациях.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5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апрель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«Заяц- хваста»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«У страха глаза велики»</a:t>
                      </a: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Учить сопереживать испытаниям, выпавшим на долю героя. Способствовать зарождению в душе ребенка жажды подвига.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5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май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«Добрыня Никитич и Змей Горыныч»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«Алеша Попович и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Тугарин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 – Змей»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</a:rPr>
                        <a:t>Формировать понятие единства всех живущих на земле людей. Воспитывать интерес и желание узнавать историю жизни русских героев.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/>
                        <a:ea typeface="Arial"/>
                      </a:endParaRPr>
                    </a:p>
                  </a:txBody>
                  <a:tcPr marL="23190" marR="2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28860" y="214290"/>
            <a:ext cx="4572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rial" pitchFamily="34" charset="0"/>
                <a:cs typeface="Times New Roman" pitchFamily="18" charset="0"/>
              </a:rPr>
              <a:t>Перспективное планирование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448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Приемы и методы в работе со сказкой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2633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1E095B"/>
                </a:solidFill>
              </a:rPr>
              <a:t> </a:t>
            </a:r>
            <a:r>
              <a:rPr lang="ru-RU" sz="2800" u="sng" dirty="0" smtClean="0">
                <a:solidFill>
                  <a:srgbClr val="1E095B"/>
                </a:solidFill>
              </a:rPr>
              <a:t>Традиционные</a:t>
            </a:r>
            <a:endParaRPr lang="ru-RU" sz="2800" u="sng" dirty="0">
              <a:solidFill>
                <a:srgbClr val="1E095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000108"/>
            <a:ext cx="291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rgbClr val="1E095B"/>
                </a:solidFill>
              </a:rPr>
              <a:t> Нетрадиционные</a:t>
            </a:r>
            <a:endParaRPr lang="ru-RU" sz="2800" u="sng" dirty="0">
              <a:solidFill>
                <a:srgbClr val="1E095B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678761" y="1821645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728" y="192880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Чтение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679555" y="2535231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85852" y="2643182"/>
            <a:ext cx="138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Пересказ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679555" y="3249611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3357562"/>
            <a:ext cx="114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Беседы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679555" y="3963991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2910" y="4071942"/>
            <a:ext cx="291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Дидактические игры</a:t>
            </a:r>
            <a:endParaRPr lang="ru-RU" sz="2400" dirty="0">
              <a:solidFill>
                <a:srgbClr val="1E095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857760"/>
            <a:ext cx="3676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Пальчиковый и кукольный</a:t>
            </a:r>
          </a:p>
          <a:p>
            <a:r>
              <a:rPr lang="ru-RU" sz="2400" dirty="0" smtClean="0">
                <a:solidFill>
                  <a:srgbClr val="1E095B"/>
                </a:solidFill>
              </a:rPr>
              <a:t>                театр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679555" y="4678371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679555" y="5964255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034" y="6072206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Просмотр иллюстраций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6394463" y="1749413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82375" y="1857364"/>
            <a:ext cx="476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Придумывать различные концовки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6394463" y="2535231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82375" y="2643182"/>
            <a:ext cx="483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Вводить непредвиденные ситуации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6394463" y="3321049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12869" y="3429000"/>
            <a:ext cx="456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Смешивать несколько сюжетов в </a:t>
            </a:r>
          </a:p>
          <a:p>
            <a:r>
              <a:rPr lang="ru-RU" sz="2400" dirty="0" smtClean="0">
                <a:solidFill>
                  <a:srgbClr val="1E095B"/>
                </a:solidFill>
              </a:rPr>
              <a:t>                          один</a:t>
            </a:r>
            <a:endParaRPr lang="ru-RU" sz="2400" dirty="0">
              <a:solidFill>
                <a:srgbClr val="1E095B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6394463" y="4464057"/>
            <a:ext cx="500066" cy="1588"/>
          </a:xfrm>
          <a:prstGeom prst="straightConnector1">
            <a:avLst/>
          </a:prstGeom>
          <a:ln>
            <a:solidFill>
              <a:srgbClr val="1E0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72066" y="4572008"/>
            <a:ext cx="325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095B"/>
                </a:solidFill>
              </a:rPr>
              <a:t>Введение новых героев</a:t>
            </a:r>
            <a:endParaRPr lang="ru-RU" sz="2400" dirty="0">
              <a:solidFill>
                <a:srgbClr val="1E09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4309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Универсальная схема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7404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E095B"/>
                </a:solidFill>
              </a:rPr>
              <a:t>                                   Сказка</a:t>
            </a:r>
          </a:p>
          <a:p>
            <a:r>
              <a:rPr lang="ru-RU" sz="2800" dirty="0" smtClean="0">
                <a:solidFill>
                  <a:srgbClr val="1E095B"/>
                </a:solidFill>
              </a:rPr>
              <a:t>  </a:t>
            </a:r>
          </a:p>
          <a:p>
            <a:r>
              <a:rPr lang="ru-RU" sz="2800" dirty="0" smtClean="0">
                <a:solidFill>
                  <a:srgbClr val="1E095B"/>
                </a:solidFill>
              </a:rPr>
              <a:t>                          нравственный урок</a:t>
            </a:r>
          </a:p>
          <a:p>
            <a:endParaRPr lang="ru-RU" sz="2800" dirty="0" smtClean="0">
              <a:solidFill>
                <a:srgbClr val="1E095B"/>
              </a:solidFill>
            </a:endParaRPr>
          </a:p>
          <a:p>
            <a:r>
              <a:rPr lang="ru-RU" sz="2800" dirty="0" smtClean="0">
                <a:solidFill>
                  <a:srgbClr val="1E095B"/>
                </a:solidFill>
              </a:rPr>
              <a:t>                    воспитание добрых чувств </a:t>
            </a:r>
          </a:p>
          <a:p>
            <a:endParaRPr lang="ru-RU" sz="2800" dirty="0" smtClean="0">
              <a:solidFill>
                <a:srgbClr val="1E095B"/>
              </a:solidFill>
            </a:endParaRPr>
          </a:p>
          <a:p>
            <a:r>
              <a:rPr lang="ru-RU" sz="2800" dirty="0" smtClean="0">
                <a:solidFill>
                  <a:srgbClr val="1E095B"/>
                </a:solidFill>
              </a:rPr>
              <a:t>                           речевая зарядка</a:t>
            </a:r>
          </a:p>
          <a:p>
            <a:endParaRPr lang="ru-RU" sz="2800" dirty="0" smtClean="0">
              <a:solidFill>
                <a:srgbClr val="1E095B"/>
              </a:solidFill>
            </a:endParaRPr>
          </a:p>
          <a:p>
            <a:r>
              <a:rPr lang="ru-RU" sz="2800" dirty="0" smtClean="0">
                <a:solidFill>
                  <a:srgbClr val="1E095B"/>
                </a:solidFill>
              </a:rPr>
              <a:t>             развитие мышления и воображения</a:t>
            </a:r>
            <a:endParaRPr lang="ru-RU" sz="2800" dirty="0">
              <a:solidFill>
                <a:srgbClr val="1E095B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108447" y="1749413"/>
            <a:ext cx="357190" cy="1588"/>
          </a:xfrm>
          <a:prstGeom prst="line">
            <a:avLst/>
          </a:prstGeom>
          <a:ln>
            <a:solidFill>
              <a:srgbClr val="1E0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108447" y="2749545"/>
            <a:ext cx="357190" cy="1588"/>
          </a:xfrm>
          <a:prstGeom prst="line">
            <a:avLst/>
          </a:prstGeom>
          <a:ln>
            <a:solidFill>
              <a:srgbClr val="1E0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108447" y="3535363"/>
            <a:ext cx="357190" cy="1588"/>
          </a:xfrm>
          <a:prstGeom prst="line">
            <a:avLst/>
          </a:prstGeom>
          <a:ln>
            <a:solidFill>
              <a:srgbClr val="1E0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108447" y="4464057"/>
            <a:ext cx="357190" cy="1588"/>
          </a:xfrm>
          <a:prstGeom prst="line">
            <a:avLst/>
          </a:prstGeom>
          <a:ln>
            <a:solidFill>
              <a:srgbClr val="1E0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2ac84d078549fc49094809906f6d82.png"/>
          <p:cNvPicPr>
            <a:picLocks noChangeAspect="1"/>
          </p:cNvPicPr>
          <p:nvPr/>
        </p:nvPicPr>
        <p:blipFill>
          <a:blip r:embed="rId2">
            <a:lum bright="-12000" contrast="4000"/>
          </a:blip>
          <a:stretch>
            <a:fillRect/>
          </a:stretch>
        </p:blipFill>
        <p:spPr>
          <a:xfrm>
            <a:off x="642910" y="214290"/>
            <a:ext cx="778674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40117_094255.jpg"/>
          <p:cNvPicPr>
            <a:picLocks noChangeAspect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>
          <a:xfrm>
            <a:off x="5000628" y="928670"/>
            <a:ext cx="3513233" cy="4500594"/>
          </a:xfrm>
          <a:prstGeom prst="rect">
            <a:avLst/>
          </a:prstGeom>
        </p:spPr>
      </p:pic>
      <p:pic>
        <p:nvPicPr>
          <p:cNvPr id="4" name="Рисунок 3" descr=".IMG_20240117_093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3500462" cy="4534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786454"/>
            <a:ext cx="715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 – БЫ – ДЕ - И  - БА – И - БЫ – У – НИ – КУ –РЯ - …….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285728"/>
            <a:ext cx="499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«Буквы убежали от нас из сказки»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28604"/>
            <a:ext cx="462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«От каждого по словечку»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КОЛОБОК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643050"/>
            <a:ext cx="143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КОЛОБОК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6430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 ПОКАТИЛСЯ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643050"/>
            <a:ext cx="20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ПОКАТИЛСЯ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164305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ДОРОЖКЕ -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14311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 ПОКАТИЛСЯ ПО ДОРОЖКЕ 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14311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ВСТРЕТИЛ….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739</TotalTime>
  <Words>575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BOSS</cp:lastModifiedBy>
  <cp:revision>72</cp:revision>
  <dcterms:created xsi:type="dcterms:W3CDTF">2024-02-26T04:28:20Z</dcterms:created>
  <dcterms:modified xsi:type="dcterms:W3CDTF">2024-04-22T12:55:19Z</dcterms:modified>
</cp:coreProperties>
</file>