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63" r:id="rId2"/>
    <p:sldId id="267" r:id="rId3"/>
    <p:sldId id="268" r:id="rId4"/>
    <p:sldId id="264" r:id="rId5"/>
    <p:sldId id="256" r:id="rId6"/>
    <p:sldId id="261" r:id="rId7"/>
    <p:sldId id="262" r:id="rId8"/>
    <p:sldId id="270" r:id="rId9"/>
    <p:sldId id="271" r:id="rId10"/>
    <p:sldId id="257" r:id="rId11"/>
    <p:sldId id="259" r:id="rId12"/>
    <p:sldId id="260" r:id="rId13"/>
    <p:sldId id="265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10283" autoAdjust="0"/>
    <p:restoredTop sz="94660"/>
  </p:normalViewPr>
  <p:slideViewPr>
    <p:cSldViewPr>
      <p:cViewPr varScale="1">
        <p:scale>
          <a:sx n="94" d="100"/>
          <a:sy n="94" d="100"/>
        </p:scale>
        <p:origin x="-20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6A910-6121-4704-85AF-E7148B2F9F97}" type="datetimeFigureOut">
              <a:rPr lang="ru-RU" smtClean="0"/>
              <a:pPr/>
              <a:t>03.03.2023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DCAA3-A403-4B07-8B53-7837E7F175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6A910-6121-4704-85AF-E7148B2F9F97}" type="datetimeFigureOut">
              <a:rPr lang="ru-RU" smtClean="0"/>
              <a:pPr/>
              <a:t>03.03.2023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DCAA3-A403-4B07-8B53-7837E7F175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6A910-6121-4704-85AF-E7148B2F9F97}" type="datetimeFigureOut">
              <a:rPr lang="ru-RU" smtClean="0"/>
              <a:pPr/>
              <a:t>03.03.2023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DCAA3-A403-4B07-8B53-7837E7F17536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6A910-6121-4704-85AF-E7148B2F9F97}" type="datetimeFigureOut">
              <a:rPr lang="ru-RU" smtClean="0"/>
              <a:pPr/>
              <a:t>03.03.2023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DCAA3-A403-4B07-8B53-7837E7F1753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6A910-6121-4704-85AF-E7148B2F9F97}" type="datetimeFigureOut">
              <a:rPr lang="ru-RU" smtClean="0"/>
              <a:pPr/>
              <a:t>03.03.2023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DCAA3-A403-4B07-8B53-7837E7F175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6A910-6121-4704-85AF-E7148B2F9F97}" type="datetimeFigureOut">
              <a:rPr lang="ru-RU" smtClean="0"/>
              <a:pPr/>
              <a:t>03.03.2023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DCAA3-A403-4B07-8B53-7837E7F1753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6A910-6121-4704-85AF-E7148B2F9F97}" type="datetimeFigureOut">
              <a:rPr lang="ru-RU" smtClean="0"/>
              <a:pPr/>
              <a:t>03.03.2023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DCAA3-A403-4B07-8B53-7837E7F175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6A910-6121-4704-85AF-E7148B2F9F97}" type="datetimeFigureOut">
              <a:rPr lang="ru-RU" smtClean="0"/>
              <a:pPr/>
              <a:t>03.03.2023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DCAA3-A403-4B07-8B53-7837E7F175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6A910-6121-4704-85AF-E7148B2F9F97}" type="datetimeFigureOut">
              <a:rPr lang="ru-RU" smtClean="0"/>
              <a:pPr/>
              <a:t>03.03.2023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DCAA3-A403-4B07-8B53-7837E7F175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6A910-6121-4704-85AF-E7148B2F9F97}" type="datetimeFigureOut">
              <a:rPr lang="ru-RU" smtClean="0"/>
              <a:pPr/>
              <a:t>03.03.2023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DCAA3-A403-4B07-8B53-7837E7F1753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6A910-6121-4704-85AF-E7148B2F9F97}" type="datetimeFigureOut">
              <a:rPr lang="ru-RU" smtClean="0"/>
              <a:pPr/>
              <a:t>03.03.2023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DCAA3-A403-4B07-8B53-7837E7F1753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AB46A910-6121-4704-85AF-E7148B2F9F97}" type="datetimeFigureOut">
              <a:rPr lang="ru-RU" smtClean="0"/>
              <a:pPr/>
              <a:t>03.03.2023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01ADCAA3-A403-4B07-8B53-7837E7F1753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683568" y="2276872"/>
            <a:ext cx="7571184" cy="432048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sz="3600" b="1" dirty="0" smtClean="0"/>
              <a:t>Цель: формирование представлений о синонимах, антонимах, паронимах, фразеологизмах и умение употреблять их в своей речи.</a:t>
            </a:r>
          </a:p>
          <a:p>
            <a:pPr marL="0" indent="0">
              <a:buNone/>
            </a:pPr>
            <a:r>
              <a:rPr lang="ru-RU" b="1" i="1" dirty="0" smtClean="0"/>
              <a:t>Задачи: </a:t>
            </a:r>
          </a:p>
          <a:p>
            <a:r>
              <a:rPr lang="ru-RU" i="1" dirty="0" smtClean="0"/>
              <a:t>1.	Дать представление о словах – синонимах, учить находить синонимы в тексте.</a:t>
            </a:r>
          </a:p>
          <a:p>
            <a:r>
              <a:rPr lang="ru-RU" i="1" dirty="0" smtClean="0"/>
              <a:t>2.	Познакомить со словами – антонимами и использовать их в речи.</a:t>
            </a:r>
          </a:p>
          <a:p>
            <a:r>
              <a:rPr lang="ru-RU" i="1" dirty="0" smtClean="0"/>
              <a:t>3.	Дать представление о паронимах, учить выделять паронимы в тексте, определять их значение.</a:t>
            </a:r>
          </a:p>
          <a:p>
            <a:r>
              <a:rPr lang="ru-RU" i="1" dirty="0" smtClean="0"/>
              <a:t>4.	Познакомить с фразеологизмами, учить понимать их значение, правильно употреблять их в речи.</a:t>
            </a:r>
          </a:p>
          <a:p>
            <a:r>
              <a:rPr lang="ru-RU" i="1" dirty="0" smtClean="0"/>
              <a:t>5.	Обогатить речь детей пословицами и поговорками, учить уместно употреблять их в различных ситуациях.</a:t>
            </a:r>
          </a:p>
          <a:p>
            <a:r>
              <a:rPr lang="ru-RU" i="1" dirty="0" smtClean="0"/>
              <a:t>6.	Познакомить детей со словарями, показать их значение и область применения, совершенствовать навыки работы со словарями.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234888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Роль синонимов, антонимов, омонимов, паронимов, пословиц, поговорок и фразеологизмов в  освоении особенностей русского языка и русской культуры</a:t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sz="2800" b="1" dirty="0" smtClean="0">
                <a:solidFill>
                  <a:srgbClr val="FF0000"/>
                </a:solidFill>
              </a:rPr>
              <a:t/>
            </a:r>
            <a:br>
              <a:rPr lang="ru-RU" sz="2800" b="1" dirty="0" smtClean="0">
                <a:solidFill>
                  <a:srgbClr val="FF0000"/>
                </a:solidFill>
              </a:rPr>
            </a:br>
            <a:endParaRPr lang="ru-RU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96680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58" y="1500174"/>
            <a:ext cx="4108112" cy="492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72" y="4714884"/>
            <a:ext cx="1571636" cy="1210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Работа с  фразеологизмами</a:t>
            </a:r>
            <a:endParaRPr lang="ru-RU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388" y="1484784"/>
            <a:ext cx="4104456" cy="492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912518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348880"/>
            <a:ext cx="4180120" cy="4026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Работа с  фразеологизмами</a:t>
            </a:r>
            <a:endParaRPr lang="ru-RU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276872"/>
            <a:ext cx="3748460" cy="4102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3" descr="3333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86182" y="5429264"/>
            <a:ext cx="1806319" cy="2143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549519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571472" y="1357298"/>
            <a:ext cx="8001056" cy="4302134"/>
          </a:xfrm>
          <a:prstGeom prst="rect">
            <a:avLst/>
          </a:prstGeom>
          <a:solidFill>
            <a:srgbClr val="FFFFFF"/>
          </a:solidFill>
          <a:ln w="57150" cap="rnd">
            <a:solidFill>
              <a:srgbClr val="000000"/>
            </a:solidFill>
            <a:prstDash val="sysDot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cs typeface="Arial" pitchFamily="34" charset="0"/>
              </a:rPr>
              <a:t>Карточка №35</a:t>
            </a:r>
          </a:p>
          <a:p>
            <a:pPr marL="457200" marR="0" lvl="1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cs typeface="Arial" pitchFamily="34" charset="0"/>
              </a:rPr>
              <a:t>При работе над сочинением  рекомендовали детям использовать следующие пословицы: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	</a:t>
            </a:r>
          </a:p>
          <a:p>
            <a:pPr marL="457200" marR="0" lvl="1" indent="0" algn="ctr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785794"/>
            <a:ext cx="8229600" cy="6633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Работа с пословицами</a:t>
            </a:r>
            <a:endParaRPr lang="ru-RU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58" y="500042"/>
            <a:ext cx="1211808" cy="1234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834" y="5357826"/>
            <a:ext cx="1263654" cy="1287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500035" y="2675467"/>
            <a:ext cx="7780366" cy="3450696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Ученье – свет, а </a:t>
            </a:r>
            <a:r>
              <a:rPr lang="ru-RU" dirty="0" err="1" smtClean="0">
                <a:solidFill>
                  <a:schemeClr val="tx1"/>
                </a:solidFill>
              </a:rPr>
              <a:t>неученье</a:t>
            </a:r>
            <a:r>
              <a:rPr lang="ru-RU" dirty="0" smtClean="0">
                <a:solidFill>
                  <a:schemeClr val="tx1"/>
                </a:solidFill>
              </a:rPr>
              <a:t> – тьма.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Не узнавши горя, не узнаешь и радости.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Добро помни, а зло забывай.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Лето припасает, а зима поедает.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Лучше горькая правда, чем сладкая ложь.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Маленькое дело лучше большого безделья. </a:t>
            </a:r>
          </a:p>
          <a:p>
            <a:endParaRPr lang="ru-RU" dirty="0"/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rgbClr val="00B0F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Ученье свет, а неученье – тьма. Каково начало, таков и конец.</a:t>
            </a:r>
            <a:endParaRPr kumimoji="0" lang="ru-RU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rgbClr val="00B0F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Не узнавши горя, не узнаешь и радости. 	Добро помни, а зло забывай.</a:t>
            </a:r>
            <a:endParaRPr kumimoji="0" lang="ru-RU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rgbClr val="00B0F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Лето припасает, а зима поедает. Лучше горькая правда, чем сладкая ложь.</a:t>
            </a:r>
            <a:endParaRPr kumimoji="0" lang="ru-RU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rgbClr val="00B0F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Маленькое дело лучше большого безделья.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4259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2636912"/>
            <a:ext cx="7408333" cy="34506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sz="3600" b="1" i="1" dirty="0" smtClean="0"/>
              <a:t>С русским  языком можно творить чудеса, нет ничего такого в жизни и в нашем сознании, что нельзя было бы передать русским словом.</a:t>
            </a:r>
          </a:p>
          <a:p>
            <a:pPr marL="0" indent="0">
              <a:buNone/>
            </a:pPr>
            <a:r>
              <a:rPr lang="ru-RU" sz="3600" b="1" i="1" dirty="0" smtClean="0"/>
              <a:t>                               К. Паустовский</a:t>
            </a:r>
            <a:endParaRPr lang="ru-RU" sz="3600" b="1" i="1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04664"/>
            <a:ext cx="2438400" cy="1878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843250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00034" y="1857364"/>
            <a:ext cx="8215370" cy="3450696"/>
          </a:xfrm>
        </p:spPr>
        <p:txBody>
          <a:bodyPr>
            <a:noAutofit/>
          </a:bodyPr>
          <a:lstStyle/>
          <a:p>
            <a:pPr>
              <a:lnSpc>
                <a:spcPct val="170000"/>
              </a:lnSpc>
              <a:buNone/>
            </a:pPr>
            <a:r>
              <a:rPr lang="ru-RU" i="1" dirty="0" smtClean="0">
                <a:latin typeface="Arial Black" pitchFamily="34" charset="0"/>
              </a:rPr>
              <a:t>Живой народный язык, сберёгший в жизненной свежести дух, который придаёт языку стройность, силу, ясность, целость и красоту, должен послужить источником и сокровищницей для развития образованной русской речи.</a:t>
            </a:r>
            <a:endParaRPr lang="ru-RU" dirty="0" smtClean="0">
              <a:latin typeface="Arial Black" pitchFamily="34" charset="0"/>
            </a:endParaRPr>
          </a:p>
          <a:p>
            <a:pPr>
              <a:lnSpc>
                <a:spcPct val="170000"/>
              </a:lnSpc>
              <a:buNone/>
            </a:pPr>
            <a:r>
              <a:rPr lang="ru-RU" i="1" dirty="0" smtClean="0">
                <a:latin typeface="Arial Black" pitchFamily="34" charset="0"/>
              </a:rPr>
              <a:t>                                                    В.И.Даль</a:t>
            </a:r>
            <a:endParaRPr lang="ru-RU" dirty="0" smtClean="0">
              <a:latin typeface="Arial Black" pitchFamily="34" charset="0"/>
            </a:endParaRPr>
          </a:p>
          <a:p>
            <a:pPr>
              <a:buNone/>
            </a:pPr>
            <a:r>
              <a:rPr lang="ru-RU" dirty="0" smtClean="0"/>
              <a:t> 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678" y="5143488"/>
            <a:ext cx="2233189" cy="1714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00034" y="2071678"/>
            <a:ext cx="8286807" cy="4643470"/>
          </a:xfrm>
        </p:spPr>
        <p:txBody>
          <a:bodyPr>
            <a:normAutofit/>
          </a:bodyPr>
          <a:lstStyle/>
          <a:p>
            <a:r>
              <a:rPr lang="ru-RU" b="1" u="sng" dirty="0" smtClean="0"/>
              <a:t>Стараемся добиться, чтобы у детей в результате проведенной работы сформировались следующие умения:</a:t>
            </a:r>
          </a:p>
          <a:p>
            <a:pPr lvl="0"/>
            <a:r>
              <a:rPr lang="ru-RU" dirty="0" smtClean="0"/>
              <a:t>умение различать в речи близкие по смыслу слова;</a:t>
            </a:r>
          </a:p>
          <a:p>
            <a:pPr lvl="0"/>
            <a:r>
              <a:rPr lang="ru-RU" dirty="0" smtClean="0"/>
              <a:t>умение подбирать к данным словам их синонимы;</a:t>
            </a:r>
          </a:p>
          <a:p>
            <a:pPr lvl="0"/>
            <a:r>
              <a:rPr lang="ru-RU" dirty="0" smtClean="0"/>
              <a:t>умение заменять в тексте то или другое слово соответствующими синонимами;</a:t>
            </a:r>
          </a:p>
          <a:p>
            <a:pPr lvl="0"/>
            <a:r>
              <a:rPr lang="ru-RU" dirty="0" smtClean="0"/>
              <a:t>умение самостоятельно выбирать из своего словарного запаса для выражения, собственной мысли наиболее подходящий синоним.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253354"/>
            <a:ext cx="4267863" cy="3756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-285776"/>
            <a:ext cx="8229600" cy="234888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</a:rPr>
              <a:t>Работа   с  синонимами</a:t>
            </a:r>
            <a:r>
              <a:rPr lang="ru-RU" sz="3600" b="1" dirty="0" smtClean="0">
                <a:solidFill>
                  <a:srgbClr val="FF0000"/>
                </a:solidFill>
              </a:rPr>
              <a:t> 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204864"/>
            <a:ext cx="4283968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16" y="5418138"/>
            <a:ext cx="1875451" cy="1439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304223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3933056"/>
            <a:ext cx="6400800" cy="17526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37164"/>
            <a:ext cx="3960440" cy="3667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3" y="1528330"/>
            <a:ext cx="4320480" cy="367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Рисунок 3" descr="3333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86050" y="4357694"/>
            <a:ext cx="2107375" cy="2500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76191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554" y="5482492"/>
            <a:ext cx="1785950" cy="1375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77" y="1628800"/>
            <a:ext cx="4272221" cy="4247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Работа с антонимами</a:t>
            </a:r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628800"/>
            <a:ext cx="4569876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57971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Работа с паронимами</a:t>
            </a:r>
            <a:endParaRPr lang="ru-RU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44" y="4643446"/>
            <a:ext cx="1579563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5206" y="2285992"/>
            <a:ext cx="1579563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1500166" y="2071678"/>
            <a:ext cx="6494482" cy="4554551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smtClean="0"/>
              <a:t>Карточка №24</a:t>
            </a:r>
            <a:endParaRPr lang="ru-RU" dirty="0" smtClean="0"/>
          </a:p>
          <a:p>
            <a:pPr lvl="0"/>
            <a:r>
              <a:rPr lang="ru-RU" dirty="0" smtClean="0"/>
              <a:t>Разберите  по    составу   слова:</a:t>
            </a:r>
          </a:p>
          <a:p>
            <a:pPr lvl="0">
              <a:buNone/>
            </a:pPr>
            <a:r>
              <a:rPr lang="ru-RU" dirty="0" smtClean="0"/>
              <a:t>                                      путник – спутник, </a:t>
            </a:r>
          </a:p>
          <a:p>
            <a:pPr algn="ctr">
              <a:buNone/>
            </a:pPr>
            <a:r>
              <a:rPr lang="ru-RU" dirty="0" smtClean="0"/>
              <a:t>надеть – одеть, </a:t>
            </a:r>
          </a:p>
          <a:p>
            <a:pPr algn="ctr">
              <a:buNone/>
            </a:pPr>
            <a:r>
              <a:rPr lang="ru-RU" dirty="0" smtClean="0"/>
              <a:t>подвязаться – повязаться.</a:t>
            </a:r>
          </a:p>
          <a:p>
            <a:pPr algn="ctr"/>
            <a:r>
              <a:rPr lang="ru-RU" dirty="0" smtClean="0"/>
              <a:t> </a:t>
            </a:r>
          </a:p>
          <a:p>
            <a:pPr lvl="0">
              <a:buNone/>
            </a:pPr>
            <a:r>
              <a:rPr lang="ru-RU" dirty="0" smtClean="0"/>
              <a:t>Составьте  предложения  со  словосочетаниями.</a:t>
            </a:r>
          </a:p>
          <a:p>
            <a:pPr algn="ctr">
              <a:lnSpc>
                <a:spcPct val="120000"/>
              </a:lnSpc>
              <a:buNone/>
            </a:pPr>
            <a:r>
              <a:rPr lang="ru-RU" dirty="0" smtClean="0"/>
              <a:t>	Повязаться косынкой, подвязаться поясом, одеть малыша, надеть пальто на малыша, весёлый путник, космический   спутник </a:t>
            </a:r>
          </a:p>
          <a:p>
            <a:pPr algn="ctr">
              <a:lnSpc>
                <a:spcPct val="120000"/>
              </a:lnSpc>
              <a:buNone/>
            </a:pPr>
            <a:r>
              <a:rPr lang="ru-RU" dirty="0" smtClean="0"/>
              <a:t>(спутник Земли).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783416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142976" y="2071678"/>
            <a:ext cx="7408333" cy="3450696"/>
          </a:xfrm>
        </p:spPr>
        <p:txBody>
          <a:bodyPr>
            <a:normAutofit fontScale="92500" lnSpcReduction="10000"/>
          </a:bodyPr>
          <a:lstStyle/>
          <a:p>
            <a:r>
              <a:rPr lang="ru-RU" sz="3500" b="1" dirty="0" smtClean="0"/>
              <a:t>Карточка №18</a:t>
            </a:r>
            <a:endParaRPr lang="ru-RU" sz="3500" dirty="0" smtClean="0"/>
          </a:p>
          <a:p>
            <a:r>
              <a:rPr lang="ru-RU" b="1" dirty="0" smtClean="0"/>
              <a:t>В каждой паре слов  подобрать такое прилагательное, которое можно употребить в прямом и переносном значении </a:t>
            </a:r>
            <a:endParaRPr lang="ru-RU" dirty="0" smtClean="0"/>
          </a:p>
          <a:p>
            <a:r>
              <a:rPr lang="ru-RU" b="1" dirty="0" smtClean="0"/>
              <a:t> </a:t>
            </a:r>
            <a:endParaRPr lang="ru-RU" dirty="0" smtClean="0"/>
          </a:p>
          <a:p>
            <a:r>
              <a:rPr lang="ru-RU" dirty="0" smtClean="0"/>
              <a:t>Хвост, холод (собачий)</a:t>
            </a:r>
          </a:p>
          <a:p>
            <a:r>
              <a:rPr lang="ru-RU" dirty="0" smtClean="0"/>
              <a:t>Нервы, труба (железные, стальные)</a:t>
            </a:r>
          </a:p>
          <a:p>
            <a:r>
              <a:rPr lang="ru-RU" dirty="0" smtClean="0"/>
              <a:t>Перстень, характер (золотой)</a:t>
            </a:r>
          </a:p>
          <a:p>
            <a:r>
              <a:rPr lang="ru-RU" dirty="0" smtClean="0"/>
              <a:t>Жизнь, конфета( сладкая)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Работа с многозначными словами</a:t>
            </a:r>
            <a:endParaRPr lang="ru-RU" dirty="0"/>
          </a:p>
        </p:txBody>
      </p:sp>
      <p:pic>
        <p:nvPicPr>
          <p:cNvPr id="5" name="Рисунок 3" descr="3333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7884" y="3857628"/>
            <a:ext cx="2107375" cy="2500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857224" y="2143116"/>
            <a:ext cx="7408333" cy="3450696"/>
          </a:xfrm>
        </p:spPr>
        <p:txBody>
          <a:bodyPr>
            <a:normAutofit fontScale="92500" lnSpcReduction="20000"/>
          </a:bodyPr>
          <a:lstStyle/>
          <a:p>
            <a:r>
              <a:rPr lang="ru-RU" sz="3000" b="1" dirty="0" smtClean="0"/>
              <a:t>Карточка №24</a:t>
            </a:r>
            <a:endParaRPr lang="ru-RU" sz="3000" dirty="0" smtClean="0"/>
          </a:p>
          <a:p>
            <a:endParaRPr lang="ru-RU" dirty="0" smtClean="0"/>
          </a:p>
          <a:p>
            <a:r>
              <a:rPr lang="ru-RU" dirty="0" smtClean="0"/>
              <a:t>Составьте предложения со следующими словами:</a:t>
            </a:r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Худой  ( тощий), </a:t>
            </a:r>
          </a:p>
          <a:p>
            <a:pPr>
              <a:buNone/>
            </a:pPr>
            <a:r>
              <a:rPr lang="ru-RU" dirty="0" smtClean="0"/>
              <a:t>Худой (дырявый)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Горн (духовой </a:t>
            </a:r>
            <a:r>
              <a:rPr lang="ru-RU" dirty="0" err="1" smtClean="0"/>
              <a:t>ин-т</a:t>
            </a:r>
            <a:r>
              <a:rPr lang="ru-RU" dirty="0" smtClean="0"/>
              <a:t>)</a:t>
            </a:r>
          </a:p>
          <a:p>
            <a:pPr>
              <a:buNone/>
            </a:pPr>
            <a:r>
              <a:rPr lang="ru-RU" dirty="0" smtClean="0"/>
              <a:t>Горн (кузнечный очаг)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Работа с омонимами</a:t>
            </a:r>
            <a:endParaRPr lang="ru-RU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84" y="4857760"/>
            <a:ext cx="1875451" cy="1439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260</TotalTime>
  <Words>372</Words>
  <Application>Microsoft Office PowerPoint</Application>
  <PresentationFormat>Экран (4:3)</PresentationFormat>
  <Paragraphs>68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Волна</vt:lpstr>
      <vt:lpstr>Роль синонимов, антонимов, омонимов, паронимов, пословиц, поговорок и фразеологизмов в  освоении особенностей русского языка и русской культуры  </vt:lpstr>
      <vt:lpstr>Слайд 2</vt:lpstr>
      <vt:lpstr>Слайд 3</vt:lpstr>
      <vt:lpstr>Работа   с  синонимами </vt:lpstr>
      <vt:lpstr>Слайд 5</vt:lpstr>
      <vt:lpstr>Работа с антонимами</vt:lpstr>
      <vt:lpstr>Работа с паронимами</vt:lpstr>
      <vt:lpstr>Работа с многозначными словами</vt:lpstr>
      <vt:lpstr>Работа с омонимами</vt:lpstr>
      <vt:lpstr>Работа с  фразеологизмами</vt:lpstr>
      <vt:lpstr>Работа с  фразеологизмами</vt:lpstr>
      <vt:lpstr>Работа с пословицами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Роль синонимов, антонимов, омонимов, паронимов, пословиц, поговорок и фразеологизмов в  освоении особенностей русского языка и русской культуры</dc:title>
  <dc:creator>master</dc:creator>
  <cp:lastModifiedBy>u</cp:lastModifiedBy>
  <cp:revision>35</cp:revision>
  <dcterms:created xsi:type="dcterms:W3CDTF">2020-10-17T10:17:08Z</dcterms:created>
  <dcterms:modified xsi:type="dcterms:W3CDTF">2023-03-03T11:25:00Z</dcterms:modified>
</cp:coreProperties>
</file>