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5" r:id="rId3"/>
    <p:sldId id="278" r:id="rId4"/>
    <p:sldId id="293" r:id="rId5"/>
    <p:sldId id="259" r:id="rId6"/>
    <p:sldId id="279" r:id="rId7"/>
    <p:sldId id="294" r:id="rId8"/>
    <p:sldId id="264" r:id="rId9"/>
    <p:sldId id="281" r:id="rId10"/>
    <p:sldId id="280" r:id="rId11"/>
    <p:sldId id="290" r:id="rId12"/>
    <p:sldId id="282" r:id="rId13"/>
    <p:sldId id="288" r:id="rId14"/>
    <p:sldId id="283" r:id="rId15"/>
    <p:sldId id="289" r:id="rId16"/>
    <p:sldId id="284" r:id="rId17"/>
    <p:sldId id="286" r:id="rId18"/>
    <p:sldId id="276" r:id="rId19"/>
    <p:sldId id="291" r:id="rId20"/>
    <p:sldId id="270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FFFFCC"/>
    <a:srgbClr val="B2E389"/>
    <a:srgbClr val="FFFF66"/>
    <a:srgbClr val="99FF66"/>
    <a:srgbClr val="009900"/>
    <a:srgbClr val="8FAAF5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</a:p>
        </c:rich>
      </c:tx>
    </c:title>
    <c:plotArea>
      <c:layout>
        <c:manualLayout>
          <c:layoutTarget val="inner"/>
          <c:xMode val="edge"/>
          <c:yMode val="edge"/>
          <c:x val="4.259931570691769E-2"/>
          <c:y val="0.18759266202835756"/>
          <c:w val="0.60953267433561997"/>
          <c:h val="0.7693474426807777"/>
        </c:manualLayout>
      </c:layout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Разминка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3200" b="1" baseline="0"/>
                </a:pPr>
                <a:endParaRPr lang="ru-RU"/>
              </a:p>
            </c:txPr>
            <c:showVal val="1"/>
          </c:dLbls>
          <c:cat>
            <c:strRef>
              <c:f>'Лист1'!$A$2:$A$5</c:f>
              <c:strCache>
                <c:ptCount val="3"/>
                <c:pt idx="0">
                  <c:v>Вращение головой</c:v>
                </c:pt>
                <c:pt idx="1">
                  <c:v>Потягивание вверх</c:v>
                </c:pt>
                <c:pt idx="2">
                  <c:v>Движения плечами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axId val="196151936"/>
        <c:axId val="196161920"/>
      </c:barChart>
      <c:catAx>
        <c:axId val="196151936"/>
        <c:scaling>
          <c:orientation val="minMax"/>
        </c:scaling>
        <c:delete val="1"/>
        <c:axPos val="b"/>
        <c:tickLblPos val="none"/>
        <c:crossAx val="196161920"/>
        <c:crossesAt val="0"/>
        <c:auto val="1"/>
        <c:lblAlgn val="ctr"/>
        <c:lblOffset val="100"/>
      </c:catAx>
      <c:valAx>
        <c:axId val="196161920"/>
        <c:scaling>
          <c:orientation val="minMax"/>
          <c:max val="6"/>
          <c:min val="0"/>
        </c:scaling>
        <c:axPos val="l"/>
        <c:majorGridlines>
          <c:spPr>
            <a:ln w="0"/>
          </c:spPr>
        </c:majorGridlines>
        <c:numFmt formatCode="General" sourceLinked="1"/>
        <c:tickLblPos val="nextTo"/>
        <c:txPr>
          <a:bodyPr/>
          <a:lstStyle/>
          <a:p>
            <a:pPr>
              <a:defRPr sz="1500" b="0" i="1" baseline="0"/>
            </a:pPr>
            <a:endParaRPr lang="ru-RU"/>
          </a:p>
        </c:txPr>
        <c:crossAx val="196151936"/>
        <c:crosses val="autoZero"/>
        <c:crossBetween val="between"/>
        <c:majorUnit val="1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1848330411498531"/>
          <c:y val="0.18339578131213818"/>
          <c:w val="0.38002205453485038"/>
          <c:h val="0.44208696135205433"/>
        </c:manualLayout>
      </c:layout>
      <c:txPr>
        <a:bodyPr/>
        <a:lstStyle/>
        <a:p>
          <a:pPr>
            <a:defRPr sz="2000" b="1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4"/>
                <c:pt idx="0">
                  <c:v>Юпитер</c:v>
                </c:pt>
                <c:pt idx="1">
                  <c:v>Сатурн</c:v>
                </c:pt>
                <c:pt idx="2">
                  <c:v>Уран</c:v>
                </c:pt>
                <c:pt idx="3">
                  <c:v>Нептун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79</c:v>
                </c:pt>
                <c:pt idx="1">
                  <c:v>62</c:v>
                </c:pt>
                <c:pt idx="2">
                  <c:v>29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Лист1!$A$2:$A$11</c:f>
              <c:strCache>
                <c:ptCount val="4"/>
                <c:pt idx="0">
                  <c:v>Юпитер</c:v>
                </c:pt>
                <c:pt idx="1">
                  <c:v>Сатурн</c:v>
                </c:pt>
                <c:pt idx="2">
                  <c:v>Уран</c:v>
                </c:pt>
                <c:pt idx="3">
                  <c:v>Нептун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Лист1!$A$2:$A$11</c:f>
              <c:strCache>
                <c:ptCount val="4"/>
                <c:pt idx="0">
                  <c:v>Юпитер</c:v>
                </c:pt>
                <c:pt idx="1">
                  <c:v>Сатурн</c:v>
                </c:pt>
                <c:pt idx="2">
                  <c:v>Уран</c:v>
                </c:pt>
                <c:pt idx="3">
                  <c:v>Нептун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gapWidth val="62"/>
        <c:overlap val="94"/>
        <c:axId val="196887296"/>
        <c:axId val="196888832"/>
      </c:barChart>
      <c:catAx>
        <c:axId val="196887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888832"/>
        <c:crosses val="autoZero"/>
        <c:auto val="1"/>
        <c:lblAlgn val="ctr"/>
        <c:lblOffset val="100"/>
      </c:catAx>
      <c:valAx>
        <c:axId val="196888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 baseline="0">
                <a:latin typeface="Times New Roman" pitchFamily="18" charset="0"/>
              </a:defRPr>
            </a:pPr>
            <a:endParaRPr lang="ru-RU"/>
          </a:p>
        </c:txPr>
        <c:crossAx val="19688729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              Количество </a:t>
            </a:r>
            <a:r>
              <a:rPr lang="ru-RU" sz="3200" dirty="0">
                <a:solidFill>
                  <a:srgbClr val="C00000"/>
                </a:solidFill>
              </a:rPr>
              <a:t>солнечных </a:t>
            </a:r>
            <a:r>
              <a:rPr lang="ru-RU" sz="3200" dirty="0" smtClean="0">
                <a:solidFill>
                  <a:srgbClr val="C00000"/>
                </a:solidFill>
              </a:rPr>
              <a:t>дней</a:t>
            </a:r>
          </a:p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         в </a:t>
            </a:r>
            <a:r>
              <a:rPr lang="ru-RU" sz="3200" dirty="0">
                <a:solidFill>
                  <a:srgbClr val="C00000"/>
                </a:solidFill>
              </a:rPr>
              <a:t>году</a:t>
            </a:r>
          </a:p>
        </c:rich>
      </c:tx>
    </c:title>
    <c:plotArea>
      <c:layout>
        <c:manualLayout>
          <c:layoutTarget val="inner"/>
          <c:xMode val="edge"/>
          <c:yMode val="edge"/>
          <c:x val="3.9171810919394631E-2"/>
          <c:y val="1.3624013646866284E-2"/>
          <c:w val="0.93670931150100256"/>
          <c:h val="0.850132509889899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4"/>
                <c:pt idx="0">
                  <c:v>Сочи</c:v>
                </c:pt>
                <c:pt idx="1">
                  <c:v>Нью - Йорк</c:v>
                </c:pt>
                <c:pt idx="2">
                  <c:v>Москва</c:v>
                </c:pt>
                <c:pt idx="3">
                  <c:v>Лондон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270</c:v>
                </c:pt>
                <c:pt idx="1">
                  <c:v>173</c:v>
                </c:pt>
                <c:pt idx="2">
                  <c:v>114</c:v>
                </c:pt>
                <c:pt idx="3">
                  <c:v>80</c:v>
                </c:pt>
              </c:numCache>
            </c:numRef>
          </c:val>
        </c:ser>
        <c:gapWidth val="193"/>
        <c:overlap val="84"/>
        <c:axId val="196813952"/>
        <c:axId val="196815488"/>
      </c:barChart>
      <c:catAx>
        <c:axId val="19681395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196815488"/>
        <c:crosses val="autoZero"/>
        <c:auto val="1"/>
        <c:lblAlgn val="ctr"/>
        <c:lblOffset val="100"/>
      </c:catAx>
      <c:valAx>
        <c:axId val="196815488"/>
        <c:scaling>
          <c:orientation val="minMax"/>
        </c:scaling>
        <c:axPos val="l"/>
        <c:majorGridlines/>
        <c:numFmt formatCode="General" sourceLinked="1"/>
        <c:tickLblPos val="nextTo"/>
        <c:spPr>
          <a:ln w="25400"/>
        </c:spPr>
        <c:txPr>
          <a:bodyPr/>
          <a:lstStyle/>
          <a:p>
            <a:pPr>
              <a:defRPr sz="2000"/>
            </a:pPr>
            <a:endParaRPr lang="ru-RU"/>
          </a:p>
        </c:txPr>
        <c:crossAx val="196813952"/>
        <c:crosses val="autoZero"/>
        <c:crossBetween val="between"/>
        <c:majorUnit val="100"/>
        <c:minorUnit val="10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0966426071741108"/>
          <c:y val="2.3809523809523812E-2"/>
        </c:manualLayout>
      </c:layout>
      <c:txPr>
        <a:bodyPr/>
        <a:lstStyle/>
        <a:p>
          <a:pPr>
            <a:defRPr sz="32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Домашние питомцы</c:v>
                </c:pt>
              </c:strCache>
            </c:strRef>
          </c:tx>
          <c:dLbls>
            <c:dLbl>
              <c:idx val="0"/>
              <c:layout>
                <c:manualLayout>
                  <c:x val="-4.1031733012540123E-2"/>
                  <c:y val="-0.15192288463942069"/>
                </c:manualLayout>
              </c:layout>
              <c:showVal val="1"/>
            </c:dLbl>
            <c:dLbl>
              <c:idx val="1"/>
              <c:layout>
                <c:manualLayout>
                  <c:x val="-5.3697324292796833E-2"/>
                  <c:y val="-6.9045744281964749E-2"/>
                </c:manualLayout>
              </c:layout>
              <c:showVal val="1"/>
            </c:dLbl>
            <c:dLbl>
              <c:idx val="2"/>
              <c:layout>
                <c:manualLayout>
                  <c:x val="-2.5892388451443642E-2"/>
                  <c:y val="8.1212035995500559E-2"/>
                </c:manualLayout>
              </c:layout>
              <c:showVal val="1"/>
            </c:dLbl>
            <c:dLbl>
              <c:idx val="3"/>
              <c:layout>
                <c:manualLayout>
                  <c:x val="-1.1339858559346749E-2"/>
                  <c:y val="3.1874140732408456E-2"/>
                </c:manualLayout>
              </c:layout>
              <c:showVal val="1"/>
            </c:dLbl>
            <c:dLbl>
              <c:idx val="4"/>
              <c:layout>
                <c:manualLayout>
                  <c:x val="-2.4437062554680741E-2"/>
                  <c:y val="-3.1480439945006872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500" b="1" baseline="0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Кошки</c:v>
                </c:pt>
                <c:pt idx="1">
                  <c:v>Собаки</c:v>
                </c:pt>
                <c:pt idx="2">
                  <c:v>Аквариумные рыбки</c:v>
                </c:pt>
                <c:pt idx="3">
                  <c:v>Птицы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2400" baseline="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4FC9-DE27-4DCF-8461-13F07B8A813A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6EBE-A536-4120-BF1B-9F388CEA5B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man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  <a:t>Открытый урок </a:t>
            </a:r>
            <a:b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  <a:t>с применением </a:t>
            </a:r>
            <a: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  <a:t>«</a:t>
            </a:r>
            <a: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  <a:t>Кейс – метода</a:t>
            </a:r>
            <a: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  <a:t>»</a:t>
            </a:r>
            <a:b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yriad Pro Light" pitchFamily="34" charset="0"/>
                <a:cs typeface="Aharoni" pitchFamily="2" charset="-79"/>
              </a:rPr>
              <a:t>6 класс</a:t>
            </a:r>
            <a:endParaRPr lang="ru-RU" sz="4000" b="1" i="1" dirty="0">
              <a:solidFill>
                <a:srgbClr val="002060"/>
              </a:solidFill>
              <a:latin typeface="Myriad Pro Light" pitchFamily="34" charset="0"/>
              <a:cs typeface="Aharoni" pitchFamily="2" charset="-79"/>
            </a:endParaRPr>
          </a:p>
        </p:txBody>
      </p:sp>
      <p:pic>
        <p:nvPicPr>
          <p:cNvPr id="4" name="Picture 5" descr="https://o-manager.ru/foto/0311-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62473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Защита проекта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 flipH="1">
            <a:off x="323528" y="1916832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Российской астрономической сети «Астронет», предназначенной для общения и распространения различной научной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связанной с астрономией произошел сбой. Некоторые данные были бесследно утеряны. Пользователи сети обратились  к вам за помощью в восстановлении некоторых данных.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Ваша задача – восстановить слайд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«Спутники планет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гигантов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99592" y="1124744"/>
            <a:ext cx="57644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 «Астрономы»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1" name="Picture 5" descr="https://img.fonwall.ru/o/y7/planeta-zelenaya-poyas-kosmos.jpeg?route=mid&amp;amp;h=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800200" cy="1012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431830" y="135305"/>
            <a:ext cx="4280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Спутники планет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908720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971600" y="1124744"/>
            <a:ext cx="4998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Segoe UI Semibold" pitchFamily="34" charset="0"/>
                <a:ea typeface="Calibri" pitchFamily="34" charset="0"/>
                <a:cs typeface="Times New Roman" pitchFamily="18" charset="0"/>
              </a:rPr>
              <a:t>Группа  «Географы»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Segoe UI Semibol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Защита проекта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3251" name="Picture 3" descr="https://im0-tub-ru.yandex.net/i?id=e241f1ea90d208001a62fc26bcdce50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922433" cy="2060848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7544" y="2883133"/>
            <a:ext cx="83884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сайта краткой географической энциклопедии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http://geoman.ru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просит вас помочь в восстановлении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следующих данных о «Среднем количестве солнечных дней в году» в разных городах мира. Из – за сбоя в сети интернет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данные были утеряны.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188640"/>
          <a:ext cx="842493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Защита проекта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971600" y="908720"/>
            <a:ext cx="4871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Группа  «Зоологи»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5536" y="2564904"/>
            <a:ext cx="831641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Всероссийском  зоологическом форуме одним из вопросов было рассмотрение процентного соотношения содержания различных видов домашних животных в российских семьях.  Ваша задача – представить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данные наглядно.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выполнения задачи  следуйте плану практической части.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0" name="Picture 4" descr="https://odysseyonline-img.rbl.ms/simage/https%3A%2F%2Faz616578.vo.msecnd.net%2Ffiles%2F2016%2F04%2F14%2F635962567714088478103108173_cairns-pet-care2-e1354247547298.jpg/2000%2C2000/WKhXp2nGzmqRCyC3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89144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404664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Защита проекта </a:t>
            </a: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27584" y="980728"/>
            <a:ext cx="47160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 «Медики»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79512" y="2918558"/>
            <a:ext cx="8784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Статистика здоровья населения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 изучает состояние здоровья населения в целом или его отдельных групп (путем сбора и статис­тического анализа данных о численности и составе населения, его воспроизводстве, о естественном движении, физическом развитии, распространенности различных заболеваний, продолжительности жизни и т. д.).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Медики – статисты просят вас отразить их данные более наглядно.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6" name="Picture 4" descr="https://im0-tub-ru.yandex.net/i?id=f3c1c3a1ee28980badf393009c135bf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952328" cy="191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таня\Desktop\Диаграммы кейс урок\Диаграммы кейсов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60648"/>
            <a:ext cx="8420422" cy="626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1.liveinternet.ru/images/attach/c/1/49/270/49270586_cifry_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88632" cy="4248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834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 свою работу в группе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20891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Достижение задач урока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889717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1) На уроке я узнал …….</a:t>
            </a:r>
          </a:p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2) Я научился …….</a:t>
            </a:r>
          </a:p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3) Я выполнял задания……</a:t>
            </a:r>
          </a:p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4) Что для тебя было легко (трудно)?</a:t>
            </a:r>
          </a:p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5) Что было интересно на уроке?</a:t>
            </a:r>
          </a:p>
          <a:p>
            <a:pPr marL="342900" indent="-342900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23528" y="332753"/>
            <a:ext cx="8567462" cy="5690034"/>
            <a:chOff x="529" y="1071"/>
            <a:chExt cx="4889" cy="272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049" y="1865"/>
              <a:ext cx="1723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ru-RU" sz="2400" b="1" dirty="0" smtClean="0"/>
                <a:t>Способы </a:t>
              </a:r>
            </a:p>
            <a:p>
              <a:pPr algn="ctr">
                <a:spcBef>
                  <a:spcPct val="0"/>
                </a:spcBef>
              </a:pPr>
              <a:r>
                <a:rPr lang="ru-RU" sz="2400" b="1" dirty="0" smtClean="0"/>
                <a:t>представления </a:t>
              </a:r>
            </a:p>
            <a:p>
              <a:pPr algn="ctr">
                <a:spcBef>
                  <a:spcPct val="0"/>
                </a:spcBef>
              </a:pPr>
              <a:r>
                <a:rPr lang="ru-RU" sz="2400" b="1" dirty="0" smtClean="0"/>
                <a:t>информации</a:t>
              </a:r>
              <a:endParaRPr lang="ru-RU" sz="2400" b="1" dirty="0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V="1">
              <a:off x="3618" y="1414"/>
              <a:ext cx="544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H="1">
              <a:off x="1514" y="2625"/>
              <a:ext cx="86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3282" y="2638"/>
              <a:ext cx="862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871" y="2728"/>
              <a:ext cx="32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2748" y="1313"/>
              <a:ext cx="1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2173" y="1071"/>
              <a:ext cx="16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b="1" dirty="0"/>
                <a:t>Другие способы</a:t>
              </a:r>
            </a:p>
          </p:txBody>
        </p: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4149" y="1210"/>
              <a:ext cx="1104" cy="853"/>
              <a:chOff x="4428" y="1267"/>
              <a:chExt cx="646" cy="648"/>
            </a:xfrm>
          </p:grpSpPr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4498" y="1267"/>
                <a:ext cx="41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000" b="1" dirty="0"/>
                  <a:t>Кластеры</a:t>
                </a:r>
              </a:p>
            </p:txBody>
          </p:sp>
          <p:pic>
            <p:nvPicPr>
              <p:cNvPr id="23" name="Picture 32" descr="cluster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8" y="1478"/>
                <a:ext cx="646" cy="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775" y="1244"/>
              <a:ext cx="4643" cy="2391"/>
              <a:chOff x="777" y="1797"/>
              <a:chExt cx="4641" cy="1763"/>
            </a:xfrm>
          </p:grpSpPr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777" y="1797"/>
                <a:ext cx="57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Карты</a:t>
                </a:r>
                <a:endParaRPr lang="ru-RU" sz="2000" b="1" dirty="0"/>
              </a:p>
            </p:txBody>
          </p:sp>
          <p:pic>
            <p:nvPicPr>
              <p:cNvPr id="21" name="Picture 36" descr="samoprez-1-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68" y="2765"/>
                <a:ext cx="1150" cy="7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529" y="2555"/>
              <a:ext cx="1151" cy="1244"/>
              <a:chOff x="529" y="2555"/>
              <a:chExt cx="1151" cy="1244"/>
            </a:xfrm>
          </p:grpSpPr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858" y="2555"/>
                <a:ext cx="66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Графы</a:t>
                </a:r>
                <a:endParaRPr lang="ru-RU" sz="2000" b="1" dirty="0"/>
              </a:p>
            </p:txBody>
          </p:sp>
          <p:pic>
            <p:nvPicPr>
              <p:cNvPr id="19" name="Picture 41" descr="Схема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" y="2798"/>
                <a:ext cx="1151" cy="10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2953" y="2866"/>
              <a:ext cx="7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Таблицы</a:t>
              </a:r>
              <a:endParaRPr lang="ru-RU" sz="2000" b="1" dirty="0"/>
            </a:p>
          </p:txBody>
        </p:sp>
      </p:grp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948264" y="2924944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/>
              <a:t>Рисунок</a:t>
            </a:r>
            <a:endParaRPr lang="ru-RU" sz="2000" b="1" dirty="0"/>
          </a:p>
        </p:txBody>
      </p:sp>
      <p:pic>
        <p:nvPicPr>
          <p:cNvPr id="36" name="Picture 8" descr="https://ozon-st.cdn.ngenix.net/multimedia/10205866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2664296" cy="1887210"/>
          </a:xfrm>
          <a:prstGeom prst="rect">
            <a:avLst/>
          </a:prstGeom>
          <a:noFill/>
        </p:spPr>
      </p:pic>
      <p:sp>
        <p:nvSpPr>
          <p:cNvPr id="37" name="Line 26"/>
          <p:cNvSpPr>
            <a:spLocks noChangeShapeType="1"/>
          </p:cNvSpPr>
          <p:nvPr/>
        </p:nvSpPr>
        <p:spPr bwMode="auto">
          <a:xfrm>
            <a:off x="2483768" y="1844824"/>
            <a:ext cx="615352" cy="4011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9" name="Picture 5" descr="https://www.bygeo.ru/uploads/posts/2010-12/1291573487_polit-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2049685" cy="136815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355976" y="83671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  <a:endParaRPr lang="ru-RU" sz="5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Составьте       синквейн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Диаграмма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Прилагательное               Прилагательное</a:t>
            </a:r>
          </a:p>
          <a:p>
            <a:pPr algn="ctr"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            Глагол           Глагол</a:t>
            </a:r>
          </a:p>
          <a:p>
            <a:pPr algn="ctr"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Фраза отношения к теме</a:t>
            </a:r>
          </a:p>
          <a:p>
            <a:pPr algn="ctr"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Синоним</a:t>
            </a:r>
          </a:p>
        </p:txBody>
      </p:sp>
      <p:pic>
        <p:nvPicPr>
          <p:cNvPr id="47106" name="Picture 2" descr="http://4.bp.blogspot.com/-ocmmd9yXyMs/T4hmgbx2uyI/AAAAAAAAAXI/gcKh23CNmS0/s1600/375d8c876a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908" y="3501008"/>
            <a:ext cx="1608092" cy="310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3124943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Творческая часть: </a:t>
            </a:r>
            <a:r>
              <a:rPr lang="ru-RU" b="1" dirty="0" smtClean="0"/>
              <a:t>составь диаграмму  «Режим дня  шестиклассника» (выбери любой тип диаграммы)</a:t>
            </a:r>
          </a:p>
          <a:p>
            <a:pPr marL="514350" indent="-514350" algn="just">
              <a:buNone/>
            </a:pPr>
            <a:endParaRPr lang="ru-RU" b="1" dirty="0" smtClean="0"/>
          </a:p>
          <a:p>
            <a:pPr marL="514350" indent="-514350" algn="just"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Обязательная часть:   </a:t>
            </a:r>
            <a:r>
              <a:rPr lang="ru-RU" b="1" dirty="0" smtClean="0"/>
              <a:t>Учебник:  № 69 (а, б); 70 (а, б); 71(а - в).</a:t>
            </a:r>
            <a:endParaRPr lang="ru-RU" b="1" dirty="0"/>
          </a:p>
        </p:txBody>
      </p:sp>
      <p:pic>
        <p:nvPicPr>
          <p:cNvPr id="46082" name="Picture 2" descr="https://rassoshenko-sch35.edusev.ru/uploads/6000/21492/persona/articles/209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506" y="4221088"/>
            <a:ext cx="4155582" cy="2385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etod-kopilka.ru/images/doc/14/8068/1/hello_html_68f4cb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3025" cy="5248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620688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хорошую работу!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0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  <a:ea typeface="Adobe Gothic Std B" pitchFamily="34" charset="-128"/>
              </a:rPr>
              <a:t>Поле чудес</a:t>
            </a:r>
            <a:endParaRPr lang="ru-RU" sz="4800" b="1" dirty="0">
              <a:solidFill>
                <a:srgbClr val="C00000"/>
              </a:solidFill>
              <a:latin typeface="Georgia" pitchFamily="18" charset="0"/>
              <a:ea typeface="Adobe Gothic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latin typeface="Georgia" pitchFamily="18" charset="0"/>
              </a:rPr>
              <a:t> Действие, обратное умножению ?</a:t>
            </a:r>
          </a:p>
          <a:p>
            <a:pPr marL="342900" indent="-342900"/>
            <a:endParaRPr lang="ru-RU" sz="2800" dirty="0" smtClean="0">
              <a:latin typeface="Georgia" pitchFamily="18" charset="0"/>
            </a:endParaRPr>
          </a:p>
          <a:p>
            <a:pPr marL="342900" indent="-342900"/>
            <a:r>
              <a:rPr lang="ru-RU" sz="2800" dirty="0" smtClean="0">
                <a:latin typeface="Georgia" pitchFamily="18" charset="0"/>
              </a:rPr>
              <a:t>2) Восьмая буква в слове математика ?</a:t>
            </a:r>
          </a:p>
          <a:p>
            <a:pPr marL="342900" indent="-342900"/>
            <a:endParaRPr lang="ru-RU" sz="2800" dirty="0" smtClean="0">
              <a:latin typeface="Georgia" pitchFamily="18" charset="0"/>
            </a:endParaRPr>
          </a:p>
          <a:p>
            <a:pPr marL="342900" indent="-342900"/>
            <a:r>
              <a:rPr lang="ru-RU" sz="2800" dirty="0" smtClean="0">
                <a:latin typeface="Georgia" pitchFamily="18" charset="0"/>
              </a:rPr>
              <a:t>3) К. Гаусс сказал « ……. – царица математики»</a:t>
            </a:r>
          </a:p>
          <a:p>
            <a:pPr marL="342900" indent="-342900"/>
            <a:endParaRPr lang="ru-RU" sz="2800" dirty="0" smtClean="0">
              <a:latin typeface="Georgia" pitchFamily="18" charset="0"/>
            </a:endParaRPr>
          </a:p>
          <a:p>
            <a:pPr marL="342900" indent="-342900"/>
            <a:r>
              <a:rPr lang="ru-RU" sz="2800" dirty="0" smtClean="0">
                <a:latin typeface="Georgia" pitchFamily="18" charset="0"/>
              </a:rPr>
              <a:t>4) В чем измеряют углы ?</a:t>
            </a:r>
          </a:p>
          <a:p>
            <a:pPr marL="342900" indent="-342900"/>
            <a:endParaRPr lang="ru-RU" sz="2800" dirty="0" smtClean="0">
              <a:latin typeface="Georgia" pitchFamily="18" charset="0"/>
            </a:endParaRPr>
          </a:p>
          <a:p>
            <a:pPr marL="342900" indent="-342900"/>
            <a:r>
              <a:rPr lang="ru-RU" sz="2800" dirty="0" smtClean="0">
                <a:latin typeface="Georgia" pitchFamily="18" charset="0"/>
              </a:rPr>
              <a:t>5) Уменьшаемое -  вычитаемое = ……. </a:t>
            </a:r>
            <a:r>
              <a:rPr lang="ru-RU" sz="3200" dirty="0" smtClean="0">
                <a:latin typeface="Georgia" pitchFamily="18" charset="0"/>
              </a:rPr>
              <a:t>?</a:t>
            </a:r>
            <a:endParaRPr lang="ru-RU" sz="2800" dirty="0" smtClean="0">
              <a:latin typeface="Georgia" pitchFamily="18" charset="0"/>
            </a:endParaRPr>
          </a:p>
          <a:p>
            <a:pPr marL="342900" indent="-342900"/>
            <a:endParaRPr lang="ru-RU" sz="2800" dirty="0" smtClean="0">
              <a:latin typeface="Georgia" pitchFamily="18" charset="0"/>
            </a:endParaRPr>
          </a:p>
          <a:p>
            <a:pPr marL="342900" indent="-342900"/>
            <a:r>
              <a:rPr lang="ru-RU" sz="2400" dirty="0" smtClean="0">
                <a:latin typeface="Georgia" pitchFamily="18" charset="0"/>
              </a:rPr>
              <a:t>6) Число  -   1 000 000 ?</a:t>
            </a:r>
          </a:p>
        </p:txBody>
      </p:sp>
      <p:pic>
        <p:nvPicPr>
          <p:cNvPr id="28674" name="Picture 2" descr="http://img-fotki.yandex.ru/get/6504/162278659.32/0_74ece_45db6ff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67736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052736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Какие типы диаграмм вам известны?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каких  случаях используют круговую </a:t>
            </a: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диаграмму?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Когда применяют столбчатую диаграмму?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Каков  алгоритм построения  диаграммы?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0"/>
            <a:ext cx="3201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20891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урока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4128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Что такое диаграмма</a:t>
            </a:r>
          </a:p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2) Типы диаграмм</a:t>
            </a:r>
          </a:p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3) Обоснование выбора диаграммы</a:t>
            </a:r>
          </a:p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4) Алгоритм построения диаграмм</a:t>
            </a:r>
          </a:p>
          <a:p>
            <a:pPr marL="342900" indent="-34290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5) Уметь строить диаграммы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таня\Desktop\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88640"/>
            <a:ext cx="5476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Bookman Old Style" pitchFamily="18" charset="0"/>
              </a:rPr>
              <a:t>Работа с кейсом</a:t>
            </a:r>
            <a:endParaRPr lang="ru-RU" sz="4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6629" name="Picture 5" descr="https://o-manager.ru/foto/0311-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344816" cy="41417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119675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Bookman Old Style" pitchFamily="18" charset="0"/>
              </a:rPr>
              <a:t>      20 минут</a:t>
            </a:r>
            <a:endParaRPr lang="ru-RU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 проекта: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86493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Правильность оформления</a:t>
            </a:r>
          </a:p>
          <a:p>
            <a:pPr marL="342900" indent="-342900">
              <a:buAutoNum type="arabi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Качество изображения</a:t>
            </a:r>
          </a:p>
          <a:p>
            <a:pPr marL="342900" indent="-342900">
              <a:buAutoNum type="arabi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Точность в изложении материала</a:t>
            </a:r>
          </a:p>
          <a:p>
            <a:pPr marL="342900" indent="-342900">
              <a:buAutoNum type="arabi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Соблюдение временного режима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57332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Bookman Old Style" pitchFamily="18" charset="0"/>
              </a:rPr>
              <a:t>      20 минут</a:t>
            </a:r>
            <a:endParaRPr lang="ru-RU" sz="3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992888" cy="599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323528" y="260648"/>
          <a:ext cx="8496944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381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Открытый урок  с применением  «Кейс – метода» 6 класс</vt:lpstr>
      <vt:lpstr>Слайд 2</vt:lpstr>
      <vt:lpstr>Слайд 3</vt:lpstr>
      <vt:lpstr>Слайд 4</vt:lpstr>
      <vt:lpstr>Слайд 5</vt:lpstr>
      <vt:lpstr>Слайд 6</vt:lpstr>
      <vt:lpstr>Критерии оценивания проекта: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Составьте       синквейн</vt:lpstr>
      <vt:lpstr>Домашнее задание: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дробей</dc:title>
  <dc:creator>таня</dc:creator>
  <cp:lastModifiedBy>Андрей Борисов</cp:lastModifiedBy>
  <cp:revision>127</cp:revision>
  <dcterms:created xsi:type="dcterms:W3CDTF">2018-02-17T09:47:17Z</dcterms:created>
  <dcterms:modified xsi:type="dcterms:W3CDTF">2023-12-03T08:44:00Z</dcterms:modified>
</cp:coreProperties>
</file>