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6" r:id="rId3"/>
    <p:sldId id="258" r:id="rId4"/>
    <p:sldId id="263" r:id="rId5"/>
    <p:sldId id="274" r:id="rId6"/>
    <p:sldId id="275" r:id="rId7"/>
    <p:sldId id="277" r:id="rId8"/>
    <p:sldId id="278" r:id="rId9"/>
    <p:sldId id="280" r:id="rId10"/>
    <p:sldId id="28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A72"/>
    <a:srgbClr val="E9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24" autoAdjust="0"/>
  </p:normalViewPr>
  <p:slideViewPr>
    <p:cSldViewPr>
      <p:cViewPr varScale="1">
        <p:scale>
          <a:sx n="56" d="100"/>
          <a:sy n="56" d="100"/>
        </p:scale>
        <p:origin x="7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97E5A1-65C0-4E62-A796-BAD29CF45E5D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F595B-403C-42E2-8BE1-AAF5683FC7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954" y="598663"/>
            <a:ext cx="8399667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Муниципальное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</a:p>
          <a:p>
            <a:pPr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детский сад №3 «Березка» Азовского района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9125" y="2362584"/>
            <a:ext cx="6491202" cy="12926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Познавательное развитие детей младшего дошкольного возраста посредством игровой деятельности.</a:t>
            </a:r>
            <a:r>
              <a:rPr lang="ru-RU" sz="2400" b="1" dirty="0" smtClean="0"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5518" y="5133130"/>
            <a:ext cx="498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Подготовила: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воспитатель Вихарева О.В.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4881" y="5962906"/>
            <a:ext cx="165969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2247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Пешково</a:t>
            </a:r>
          </a:p>
          <a:p>
            <a:pPr>
              <a:spcAft>
                <a:spcPts val="800"/>
              </a:spcAft>
              <a:tabLst>
                <a:tab pos="2247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7046" r="16716" b="1892"/>
          <a:stretch/>
        </p:blipFill>
        <p:spPr>
          <a:xfrm>
            <a:off x="395536" y="4293096"/>
            <a:ext cx="2199500" cy="248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411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603103" y="908720"/>
            <a:ext cx="3096344" cy="1152128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Говорящая среда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10458"/>
          <a:stretch/>
        </p:blipFill>
        <p:spPr>
          <a:xfrm>
            <a:off x="251520" y="1275073"/>
            <a:ext cx="4464496" cy="4268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/>
          <a:stretch/>
        </p:blipFill>
        <p:spPr>
          <a:xfrm>
            <a:off x="5144741" y="3140968"/>
            <a:ext cx="3558605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54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954" y="598663"/>
            <a:ext cx="8399667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Муниципальное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детский сад №3 «Березка» Азовского района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9125" y="2362584"/>
            <a:ext cx="6491202" cy="12926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Познавательное развитие детей младшего дошкольного возраста посредством игровой деятельности.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5518" y="5133130"/>
            <a:ext cx="498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Подготовила: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воспитатель Вихарева О.В.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4881" y="5962906"/>
            <a:ext cx="165969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479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Пешково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479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7046" r="16716" b="1892"/>
          <a:stretch/>
        </p:blipFill>
        <p:spPr>
          <a:xfrm>
            <a:off x="395536" y="4293096"/>
            <a:ext cx="2199500" cy="248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14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956152" y="1113645"/>
            <a:ext cx="489654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dirty="0"/>
          </a:p>
        </p:txBody>
      </p:sp>
      <p:pic>
        <p:nvPicPr>
          <p:cNvPr id="4" name="Picture 22" descr="http://cs623125.vk.me/v623125349/54997/76d2n9guR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13176"/>
            <a:ext cx="1152128" cy="1603423"/>
          </a:xfrm>
          <a:prstGeom prst="rect">
            <a:avLst/>
          </a:prstGeom>
          <a:noFill/>
          <a:effectLst>
            <a:softEdge rad="12700"/>
          </a:effec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064505" y="3636015"/>
            <a:ext cx="6891871" cy="555625"/>
            <a:chOff x="1248" y="1440"/>
            <a:chExt cx="3216" cy="35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ru-RU" sz="2400" b="1" dirty="0">
                  <a:solidFill>
                    <a:schemeClr val="bg1"/>
                  </a:solidFill>
                  <a:latin typeface="Calibri" panose="020F0502020204030204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155440" y="2493061"/>
            <a:ext cx="5432784" cy="555625"/>
            <a:chOff x="1248" y="2640"/>
            <a:chExt cx="3216" cy="350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1066874" y="4958402"/>
            <a:ext cx="5521350" cy="555625"/>
            <a:chOff x="1248" y="3230"/>
            <a:chExt cx="3216" cy="350"/>
          </a:xfrm>
        </p:grpSpPr>
        <p:sp>
          <p:nvSpPr>
            <p:cNvPr id="1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457200"/>
              <a:r>
                <a:rPr lang="ru-RU" sz="2400" b="1" dirty="0" smtClean="0">
                  <a:solidFill>
                    <a:schemeClr val="bg1"/>
                  </a:solidFill>
                  <a:latin typeface="Calibri" panose="020F0502020204030204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382637" y="2491853"/>
            <a:ext cx="2779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Социальный заказ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990658" y="3639324"/>
            <a:ext cx="614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Психолого-педагогические исследования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90658" y="4721528"/>
            <a:ext cx="4110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Государственные стандарты</a:t>
            </a:r>
          </a:p>
          <a:p>
            <a:r>
              <a:rPr lang="ru-RU" sz="2400" dirty="0" smtClean="0"/>
              <a:t> дошкольного образования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42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5692" y="1031130"/>
            <a:ext cx="7793927" cy="11246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/>
              <a:t>Цель:</a:t>
            </a:r>
            <a:r>
              <a:rPr lang="ru-RU" sz="2000" b="1" dirty="0" smtClean="0"/>
              <a:t> </a:t>
            </a:r>
            <a:r>
              <a:rPr lang="ru-RU" sz="2000" dirty="0">
                <a:ea typeface="Times New Roman" panose="02020603050405020304" pitchFamily="18" charset="0"/>
              </a:rPr>
              <a:t>Развитие познавательных способностей </a:t>
            </a:r>
            <a:r>
              <a:rPr lang="ru-RU" sz="2000" dirty="0" smtClean="0">
                <a:ea typeface="Times New Roman" panose="02020603050405020304" pitchFamily="18" charset="0"/>
              </a:rPr>
              <a:t>детей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</a:rPr>
              <a:t>             посредством </a:t>
            </a:r>
            <a:r>
              <a:rPr lang="ru-RU" sz="2000" dirty="0">
                <a:ea typeface="Times New Roman" panose="02020603050405020304" pitchFamily="18" charset="0"/>
              </a:rPr>
              <a:t>игровой деятельности.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9351" y="2492896"/>
            <a:ext cx="7823047" cy="31316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400" b="1" dirty="0"/>
              <a:t>Задачи</a:t>
            </a:r>
            <a:r>
              <a:rPr lang="ru-RU" sz="2400" b="1" dirty="0" smtClean="0"/>
              <a:t>:</a:t>
            </a:r>
          </a:p>
          <a:p>
            <a:pPr lvl="0"/>
            <a:r>
              <a:rPr lang="ru-RU" sz="2800" b="1" dirty="0" smtClean="0"/>
              <a:t>     </a:t>
            </a:r>
            <a:r>
              <a:rPr lang="ru-RU" sz="2800" b="1" i="1" dirty="0" smtClean="0"/>
              <a:t>1.</a:t>
            </a:r>
            <a:r>
              <a:rPr lang="ru-RU" sz="2050" b="1" dirty="0" smtClean="0"/>
              <a:t> </a:t>
            </a:r>
            <a:r>
              <a:rPr lang="ru-RU" sz="2050" dirty="0" smtClean="0"/>
              <a:t>Развивать умение сравнивать </a:t>
            </a:r>
            <a:r>
              <a:rPr lang="ru-RU" sz="2050" dirty="0"/>
              <a:t>по </a:t>
            </a:r>
            <a:r>
              <a:rPr lang="ru-RU" sz="2050" dirty="0" smtClean="0"/>
              <a:t>цвету, размеру и форме.</a:t>
            </a:r>
          </a:p>
          <a:p>
            <a:r>
              <a:rPr lang="ru-RU" sz="2800" b="1" dirty="0" smtClean="0"/>
              <a:t>     </a:t>
            </a:r>
            <a:r>
              <a:rPr lang="ru-RU" sz="2800" b="1" i="1" dirty="0" smtClean="0"/>
              <a:t>2</a:t>
            </a:r>
            <a:r>
              <a:rPr lang="ru-RU" sz="2800" b="1" i="1" dirty="0"/>
              <a:t>.</a:t>
            </a:r>
            <a:r>
              <a:rPr lang="ru-RU" sz="2050" b="1" dirty="0"/>
              <a:t> </a:t>
            </a:r>
            <a:r>
              <a:rPr lang="ru-RU" sz="2050" dirty="0" smtClean="0"/>
              <a:t>Р</a:t>
            </a:r>
            <a:r>
              <a:rPr lang="ru-RU" sz="2050" dirty="0" smtClean="0">
                <a:ea typeface="Times New Roman" panose="02020603050405020304" pitchFamily="18" charset="0"/>
              </a:rPr>
              <a:t>асширять </a:t>
            </a:r>
            <a:r>
              <a:rPr lang="ru-RU" sz="2050" dirty="0">
                <a:ea typeface="Times New Roman" panose="02020603050405020304" pitchFamily="18" charset="0"/>
              </a:rPr>
              <a:t>представления детей </a:t>
            </a:r>
            <a:r>
              <a:rPr lang="ru-RU" sz="2050" dirty="0" smtClean="0">
                <a:ea typeface="Times New Roman" panose="02020603050405020304" pitchFamily="18" charset="0"/>
              </a:rPr>
              <a:t>об особенностях </a:t>
            </a:r>
            <a:r>
              <a:rPr lang="ru-RU" sz="2050" dirty="0">
                <a:ea typeface="Times New Roman" panose="02020603050405020304" pitchFamily="18" charset="0"/>
              </a:rPr>
              <a:t>растений, животных ближайшего </a:t>
            </a:r>
            <a:r>
              <a:rPr lang="ru-RU" sz="2050" dirty="0" smtClean="0">
                <a:ea typeface="Times New Roman" panose="02020603050405020304" pitchFamily="18" charset="0"/>
              </a:rPr>
              <a:t>окружения.</a:t>
            </a:r>
            <a:endParaRPr lang="ru-RU" sz="2050" dirty="0"/>
          </a:p>
          <a:p>
            <a:r>
              <a:rPr lang="ru-RU" sz="2050" dirty="0"/>
              <a:t> </a:t>
            </a:r>
            <a:r>
              <a:rPr lang="ru-RU" sz="2050" dirty="0" smtClean="0"/>
              <a:t>      </a:t>
            </a:r>
            <a:r>
              <a:rPr lang="ru-RU" sz="2800" b="1" dirty="0" smtClean="0"/>
              <a:t>3.</a:t>
            </a:r>
            <a:r>
              <a:rPr lang="ru-RU" sz="2050" dirty="0" smtClean="0"/>
              <a:t> Обогащать </a:t>
            </a:r>
            <a:r>
              <a:rPr lang="ru-RU" sz="2050" dirty="0"/>
              <a:t>представления ребёнка о себе, окружающих </a:t>
            </a:r>
            <a:r>
              <a:rPr lang="ru-RU" sz="2050" dirty="0" smtClean="0"/>
              <a:t>людях.</a:t>
            </a:r>
            <a:endParaRPr lang="ru-RU" sz="2050" dirty="0"/>
          </a:p>
          <a:p>
            <a:r>
              <a:rPr lang="ru-RU" sz="2050" b="1" dirty="0" smtClean="0"/>
              <a:t>       </a:t>
            </a:r>
            <a:r>
              <a:rPr lang="ru-RU" sz="2800" b="1" i="1" dirty="0"/>
              <a:t>4</a:t>
            </a:r>
            <a:r>
              <a:rPr lang="ru-RU" sz="2800" b="1" dirty="0" smtClean="0"/>
              <a:t>.</a:t>
            </a:r>
            <a:r>
              <a:rPr lang="ru-RU" sz="2050" b="1" dirty="0" smtClean="0"/>
              <a:t> </a:t>
            </a:r>
            <a:r>
              <a:rPr lang="ru-RU" sz="2050" dirty="0"/>
              <a:t>Воспитывать самостоятельность, инициативу</a:t>
            </a:r>
            <a:r>
              <a:rPr lang="ru-RU" sz="2050" dirty="0" smtClean="0"/>
              <a:t>, </a:t>
            </a:r>
            <a:r>
              <a:rPr lang="ru-RU" sz="2050" dirty="0"/>
              <a:t>пытливость</a:t>
            </a:r>
            <a:r>
              <a:rPr lang="ru-RU" sz="2050" dirty="0" smtClean="0"/>
              <a:t>, критичность.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7303750" y="5271912"/>
            <a:ext cx="1355869" cy="1297995"/>
          </a:xfrm>
          <a:prstGeom prst="sun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врон 9"/>
          <p:cNvSpPr/>
          <p:nvPr/>
        </p:nvSpPr>
        <p:spPr>
          <a:xfrm>
            <a:off x="103839" y="1055435"/>
            <a:ext cx="695512" cy="51764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врон 10"/>
          <p:cNvSpPr/>
          <p:nvPr/>
        </p:nvSpPr>
        <p:spPr>
          <a:xfrm>
            <a:off x="103839" y="2492896"/>
            <a:ext cx="695512" cy="51764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24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2699792" y="3874705"/>
            <a:ext cx="3456384" cy="2046626"/>
          </a:xfrm>
          <a:prstGeom prst="cloudCallout">
            <a:avLst>
              <a:gd name="adj1" fmla="val 608"/>
              <a:gd name="adj2" fmla="val -10799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совместной познавательной деятельности с воспитателем;</a:t>
            </a: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052736"/>
            <a:ext cx="3240360" cy="14257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Познавательное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развитие 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61657">
            <a:off x="130221" y="2476773"/>
            <a:ext cx="3433723" cy="2020521"/>
          </a:xfrm>
          <a:prstGeom prst="cloudCallout">
            <a:avLst>
              <a:gd name="adj1" fmla="val 28902"/>
              <a:gd name="adj2" fmla="val -793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специально организованной образовательной деятельности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580112" y="2290389"/>
            <a:ext cx="3361661" cy="2182404"/>
          </a:xfrm>
          <a:prstGeom prst="cloudCallout">
            <a:avLst>
              <a:gd name="adj1" fmla="val -30895"/>
              <a:gd name="adj2" fmla="val -7068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самостоятельной познавательной деятельности детей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098212" y="1196752"/>
            <a:ext cx="5040560" cy="1224136"/>
          </a:xfrm>
          <a:prstGeom prst="wedgeRoundRectCallout">
            <a:avLst>
              <a:gd name="adj1" fmla="val -20491"/>
              <a:gd name="adj2" fmla="val 938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Познавательное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98212" y="3068960"/>
            <a:ext cx="5040560" cy="1224136"/>
          </a:xfrm>
          <a:prstGeom prst="wedgeRoundRectCallout">
            <a:avLst>
              <a:gd name="adj1" fmla="val -21175"/>
              <a:gd name="adj2" fmla="val 9671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Познавательная деятельность</a:t>
            </a:r>
            <a:endParaRPr lang="ru-RU" sz="24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123728" y="4941168"/>
            <a:ext cx="5040560" cy="1224136"/>
          </a:xfrm>
          <a:prstGeom prst="wedgeRoundRectCallout">
            <a:avLst>
              <a:gd name="adj1" fmla="val -21860"/>
              <a:gd name="adj2" fmla="val 4597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Игровая деятельность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58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6644"/>
          <a:stretch/>
        </p:blipFill>
        <p:spPr>
          <a:xfrm>
            <a:off x="4572000" y="3717032"/>
            <a:ext cx="4412641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0EA7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20442" r="24308" b="11558"/>
          <a:stretch/>
        </p:blipFill>
        <p:spPr>
          <a:xfrm>
            <a:off x="251520" y="296652"/>
            <a:ext cx="4475749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0EA7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508104" y="980728"/>
            <a:ext cx="3096344" cy="1152128"/>
          </a:xfrm>
          <a:prstGeom prst="wedgeRoundRectCallout">
            <a:avLst>
              <a:gd name="adj1" fmla="val -20833"/>
              <a:gd name="adj2" fmla="val 65495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Экологическое воспитание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69160"/>
            <a:ext cx="2268063" cy="15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876434" y="476672"/>
            <a:ext cx="3096344" cy="1152128"/>
          </a:xfrm>
          <a:prstGeom prst="wedgeRoundRectCallout">
            <a:avLst>
              <a:gd name="adj1" fmla="val -21390"/>
              <a:gd name="adj2" fmla="val 7448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ФЭМП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5868144" cy="4401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45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276194" y="548680"/>
            <a:ext cx="3096344" cy="1152128"/>
          </a:xfrm>
          <a:prstGeom prst="wedgeRoundRectCallout">
            <a:avLst/>
          </a:prstGeom>
          <a:solidFill>
            <a:srgbClr val="D0EA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Ознакомление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 с окружающим миром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0" y="3645024"/>
            <a:ext cx="4307971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0EA7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188640"/>
            <a:ext cx="4307971" cy="3230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0EA7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94" y="2348880"/>
            <a:ext cx="3096344" cy="3998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0EA7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63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932040" y="601189"/>
            <a:ext cx="3096344" cy="1152128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Проектная  деятельность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>
          <a:xfrm>
            <a:off x="5580112" y="2636912"/>
            <a:ext cx="3165815" cy="4005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/>
          <a:stretch/>
        </p:blipFill>
        <p:spPr>
          <a:xfrm>
            <a:off x="360040" y="2878401"/>
            <a:ext cx="4572000" cy="3763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3"/>
          <a:stretch/>
        </p:blipFill>
        <p:spPr>
          <a:xfrm>
            <a:off x="845389" y="152636"/>
            <a:ext cx="3035614" cy="255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6383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8590</TotalTime>
  <Words>196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Самир</dc:creator>
  <cp:lastModifiedBy>Коля Вихарев</cp:lastModifiedBy>
  <cp:revision>235</cp:revision>
  <dcterms:created xsi:type="dcterms:W3CDTF">2013-02-10T06:56:23Z</dcterms:created>
  <dcterms:modified xsi:type="dcterms:W3CDTF">2023-12-06T19:45:34Z</dcterms:modified>
</cp:coreProperties>
</file>