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91" r:id="rId14"/>
    <p:sldId id="290" r:id="rId15"/>
    <p:sldId id="294" r:id="rId16"/>
    <p:sldId id="293" r:id="rId17"/>
    <p:sldId id="292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39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16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01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4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1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22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26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28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96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279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23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CB221-DB14-4364-9A65-F39765975DF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4EE0-0B94-4748-82BB-5F122AD85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3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Внеклассное мероприятие по теме: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«Представления о взаимосвязи человека и природы в религии древних славян»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Н.Г., учитель истории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Смирнова А.А., учитель биологии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2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Открытие нового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896544"/>
          </a:xfrm>
        </p:spPr>
        <p:txBody>
          <a:bodyPr/>
          <a:lstStyle/>
          <a:p>
            <a:r>
              <a:rPr lang="ru-RU" b="1" dirty="0" err="1" smtClean="0"/>
              <a:t>Деятельностная</a:t>
            </a:r>
            <a:r>
              <a:rPr lang="ru-RU" b="1" dirty="0" smtClean="0"/>
              <a:t> цель: </a:t>
            </a:r>
            <a:r>
              <a:rPr lang="ru-RU" dirty="0" smtClean="0"/>
              <a:t>формирование способности учащихся к новому способу действия.</a:t>
            </a:r>
          </a:p>
          <a:p>
            <a:r>
              <a:rPr lang="ru-RU" b="1" dirty="0" smtClean="0"/>
              <a:t>Образовательная цель: </a:t>
            </a:r>
            <a:r>
              <a:rPr lang="ru-RU" dirty="0" smtClean="0"/>
              <a:t>расширение понятийной базы за счет включения в нее новых элементов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4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</a:t>
            </a:r>
            <a:r>
              <a:rPr lang="ru-RU" b="1" u="sng" dirty="0" smtClean="0"/>
              <a:t>. Представление команды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b="1" u="sng" dirty="0" smtClean="0"/>
              <a:t>Задача:</a:t>
            </a:r>
            <a:r>
              <a:rPr lang="ru-RU" dirty="0" smtClean="0"/>
              <a:t> назвать свою команду, используя историю религии древних славян, придумать девиз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3168352" cy="422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14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Творческое опережающее задание</a:t>
            </a:r>
            <a:endParaRPr lang="ru-RU" b="1" dirty="0"/>
          </a:p>
        </p:txBody>
      </p:sp>
      <p:pic>
        <p:nvPicPr>
          <p:cNvPr id="7" name="Picture 2" descr="C:\Users\Учитель\Desktop\МЛУ\IMG-20231020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0540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205\Desktop\Мой лучший урок\выступление\16978029755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22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48" t="13628" r="13807" b="16618"/>
          <a:stretch/>
        </p:blipFill>
        <p:spPr>
          <a:xfrm rot="16200000">
            <a:off x="-743897" y="1256064"/>
            <a:ext cx="5616624" cy="376980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92" t="15122" r="13535" b="8782"/>
          <a:stretch/>
        </p:blipFill>
        <p:spPr>
          <a:xfrm rot="16200000">
            <a:off x="4784530" y="768200"/>
            <a:ext cx="3600400" cy="5033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7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1667"/>
            <a:ext cx="5127249" cy="6836333"/>
          </a:xfrm>
        </p:spPr>
      </p:pic>
    </p:spTree>
    <p:extLst>
      <p:ext uri="{BB962C8B-B14F-4D97-AF65-F5344CB8AC3E}">
        <p14:creationId xmlns="" xmlns:p14="http://schemas.microsoft.com/office/powerpoint/2010/main" val="41893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205\Desktop\Мой лучший урок\выступление\169780220588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99" t="12452" r="6426" b="6872"/>
          <a:stretch/>
        </p:blipFill>
        <p:spPr bwMode="auto">
          <a:xfrm>
            <a:off x="385898" y="404664"/>
            <a:ext cx="8074534" cy="5859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87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06" t="11952" r="6847" b="7373"/>
          <a:stretch/>
        </p:blipFill>
        <p:spPr>
          <a:xfrm rot="5400000">
            <a:off x="-349390" y="789547"/>
            <a:ext cx="4730209" cy="3528393"/>
          </a:xfrm>
        </p:spPr>
      </p:pic>
      <p:pic>
        <p:nvPicPr>
          <p:cNvPr id="5" name="Picture 2" descr="C:\Users\User205\Desktop\Мой лучший урок\выступление\16978022058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03" t="16706" r="8517" b="8255"/>
          <a:stretch/>
        </p:blipFill>
        <p:spPr bwMode="auto">
          <a:xfrm>
            <a:off x="3923928" y="2996952"/>
            <a:ext cx="5206211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20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9" t="7197" r="17057" b="11688"/>
          <a:stretch/>
        </p:blipFill>
        <p:spPr>
          <a:xfrm rot="16200000">
            <a:off x="1530247" y="-904872"/>
            <a:ext cx="6120679" cy="8739752"/>
          </a:xfrm>
        </p:spPr>
      </p:pic>
    </p:spTree>
    <p:extLst>
      <p:ext uri="{BB962C8B-B14F-4D97-AF65-F5344CB8AC3E}">
        <p14:creationId xmlns="" xmlns:p14="http://schemas.microsoft.com/office/powerpoint/2010/main" val="2866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II</a:t>
            </a:r>
            <a:r>
              <a:rPr lang="ru-RU" b="1" u="sng" dirty="0" smtClean="0"/>
              <a:t>.Викторина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 зачитывает вопросы командам, на экране в помощь будут показаны иллюстрации и предложенные варианты ответов. </a:t>
            </a:r>
          </a:p>
          <a:p>
            <a:r>
              <a:rPr lang="ru-RU" dirty="0" smtClean="0"/>
              <a:t>За правильный ответ каждая команда получает жетон. </a:t>
            </a:r>
          </a:p>
          <a:p>
            <a:r>
              <a:rPr lang="ru-RU" dirty="0" smtClean="0"/>
              <a:t>Выигрывает та команда, которая получает их больше. Если команда, кому адресован вопрос, не отвечает, то право ответа переходит к другим командам.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55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7169" name="Picture 1" descr="C:\Users\User205\Desktop\Мой лучший урок\1697477333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205\Desktop\Мой лучший урок\1697477333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6739"/>
            <a:ext cx="4170040" cy="5560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61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МЕРОПРИЯТИЯ: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b="1" u="sng" cap="all" dirty="0" err="1" smtClean="0"/>
              <a:t>ЦелЬ</a:t>
            </a:r>
            <a:r>
              <a:rPr lang="ru-RU" b="1" u="sng" cap="all" dirty="0" smtClean="0"/>
              <a:t> (учитель):</a:t>
            </a:r>
            <a:endParaRPr lang="ru-RU" b="1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/>
              <a:t>- </a:t>
            </a:r>
            <a:r>
              <a:rPr lang="ru-RU" dirty="0" smtClean="0"/>
              <a:t>на основе культурно-исторического подхода показать эволюцию отношения человека к природе через изучение религии древних славян;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- способствовать осознанному усвоению нравственных ценностей человека по отношению к природе.</a:t>
            </a:r>
          </a:p>
          <a:p>
            <a:pPr algn="just">
              <a:spcAft>
                <a:spcPts val="0"/>
              </a:spcAft>
            </a:pPr>
            <a:r>
              <a:rPr lang="ru-RU" b="1" u="sng" dirty="0" smtClean="0"/>
              <a:t>ЦЕЛЬ (УЧЕНИК</a:t>
            </a:r>
            <a:r>
              <a:rPr lang="ru-RU" b="1" dirty="0" smtClean="0"/>
              <a:t>):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-  участие в мероприятии, 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умение работать в команде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- прохождение испытаний, 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- борьба за первое место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39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4320480" cy="1162050"/>
          </a:xfrm>
        </p:spPr>
        <p:txBody>
          <a:bodyPr>
            <a:normAutofit/>
          </a:bodyPr>
          <a:lstStyle/>
          <a:p>
            <a:pPr algn="ctr"/>
            <a:endParaRPr lang="ru-RU" sz="4000" u="sng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04048" y="1412776"/>
            <a:ext cx="3888432" cy="461905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такая загадка об этом растении: "Били меня, колотили меня, во все чины произвели, на престол с царем посадили". Это растение было основным сырьем для изготовления практически всей одежды древних славян. Что это за растение?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Лен.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Хлопок.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3.Шелк.</a:t>
            </a:r>
          </a:p>
          <a:p>
            <a:endParaRPr lang="ru-RU" dirty="0"/>
          </a:p>
        </p:txBody>
      </p:sp>
      <p:pic>
        <p:nvPicPr>
          <p:cNvPr id="4098" name="Picture 2" descr="C:\Users\user\Desktop\Архив ОСАГО\ruYawjGP-D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05064"/>
            <a:ext cx="2448271" cy="2448271"/>
          </a:xfrm>
          <a:prstGeom prst="rect">
            <a:avLst/>
          </a:prstGeom>
          <a:noFill/>
        </p:spPr>
      </p:pic>
      <p:pic>
        <p:nvPicPr>
          <p:cNvPr id="4099" name="Picture 3" descr="C:\Users\user\Desktop\Архив ОСАГО\slide-15.jpg"/>
          <p:cNvPicPr>
            <a:picLocks noChangeAspect="1" noChangeArrowheads="1"/>
          </p:cNvPicPr>
          <p:nvPr/>
        </p:nvPicPr>
        <p:blipFill>
          <a:blip r:embed="rId3" cstate="print"/>
          <a:srcRect l="9624" t="23833" r="10778" b="3777"/>
          <a:stretch>
            <a:fillRect/>
          </a:stretch>
        </p:blipFill>
        <p:spPr bwMode="auto">
          <a:xfrm>
            <a:off x="251520" y="1779078"/>
            <a:ext cx="4536504" cy="3090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42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4176464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Это животное считалось Хозяином языческого леса; самый сильный зверь. Он считался защитником от всякого зла и покровителем плодородия: с его весенним пробуждением древние славяне связывали наступление весны. Вплоть до XIX в. в некоторых областях сохранялась традиция держать в доме его лапу как талисман-оберег, который должен был защищать своего владельца от болезней, колдовства и всевозможных бед. Славяне полагали, что этот зверь наделён большой мудростью, почти всеведением: именем зверя клялись, а нарушивший клятву охотник был обречён на гибель в лесу. Что это за зверь?</a:t>
            </a:r>
          </a:p>
          <a:p>
            <a:r>
              <a:rPr lang="ru-RU" sz="1800" dirty="0" smtClean="0"/>
              <a:t>Ответ: 1. Рысь</a:t>
            </a:r>
          </a:p>
          <a:p>
            <a:r>
              <a:rPr lang="ru-RU" sz="1800" dirty="0" smtClean="0"/>
              <a:t>2.Росомаха.</a:t>
            </a:r>
          </a:p>
          <a:p>
            <a:r>
              <a:rPr lang="ru-RU" sz="1800" dirty="0" smtClean="0"/>
              <a:t>3.Медведь.</a:t>
            </a:r>
          </a:p>
          <a:p>
            <a:endParaRPr lang="ru-RU" dirty="0"/>
          </a:p>
        </p:txBody>
      </p:sp>
      <p:pic>
        <p:nvPicPr>
          <p:cNvPr id="1026" name="Picture 2" descr="C:\Users\user\Desktop\Архив ОСАГО\0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4383853" cy="3021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48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Супсидии\мой лучший урок\1697477333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139952" cy="5519936"/>
          </a:xfrm>
          <a:prstGeom prst="rect">
            <a:avLst/>
          </a:prstGeom>
          <a:noFill/>
        </p:spPr>
      </p:pic>
      <p:pic>
        <p:nvPicPr>
          <p:cNvPr id="5123" name="Picture 3" descr="C:\Users\user\Desktop\Супсидии\мой лучший урок\1697477333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392488" cy="5363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2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«Домашняя заготовка»</a:t>
            </a:r>
            <a:endParaRPr lang="ru-RU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26396" cy="5145435"/>
          </a:xfrm>
        </p:spPr>
        <p:txBody>
          <a:bodyPr/>
          <a:lstStyle/>
          <a:p>
            <a:r>
              <a:rPr lang="ru-RU" dirty="0" smtClean="0"/>
              <a:t>Команды получили задание на дом – подготовить интересные сообщения о влиянии растительного и животного мира на верования (время выступления – не более 5 минут).</a:t>
            </a:r>
          </a:p>
          <a:p>
            <a:r>
              <a:rPr lang="ru-RU" dirty="0"/>
              <a:t>по итогам данного конкурса команды оценивают друг друга по 5-балльной системе.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user\Desktop\Архив ОСАГО\svyashhennoe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186152"/>
            <a:ext cx="3816424" cy="2555215"/>
          </a:xfrm>
          <a:prstGeom prst="rect">
            <a:avLst/>
          </a:prstGeom>
          <a:noFill/>
        </p:spPr>
      </p:pic>
      <p:pic>
        <p:nvPicPr>
          <p:cNvPr id="8" name="Picture 3" descr="C:\Users\user\Desktop\Архив ОСАГО\zhiva-bogi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9" y="4159187"/>
            <a:ext cx="3161647" cy="2553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75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68" b="5278"/>
          <a:stretch/>
        </p:blipFill>
        <p:spPr>
          <a:xfrm>
            <a:off x="22773" y="4014"/>
            <a:ext cx="9198893" cy="6853986"/>
          </a:xfrm>
        </p:spPr>
      </p:pic>
    </p:spTree>
    <p:extLst>
      <p:ext uri="{BB962C8B-B14F-4D97-AF65-F5344CB8AC3E}">
        <p14:creationId xmlns="" xmlns:p14="http://schemas.microsoft.com/office/powerpoint/2010/main" val="38758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4. Формирование и закрепление полученного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57592" cy="51125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b="1" dirty="0" smtClean="0"/>
              <a:t>Цель этапа: </a:t>
            </a:r>
          </a:p>
          <a:p>
            <a:r>
              <a:rPr lang="ru-RU" sz="4000" dirty="0" smtClean="0"/>
              <a:t>В качестве закрепления полученных в ходе мероприятия знаний предлагаем пройти тест каждой команде, из 5 вопросов. Ответы сдаем учителю на проверку.</a:t>
            </a:r>
          </a:p>
          <a:p>
            <a:endParaRPr lang="ru-RU" sz="40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111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20066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r>
              <a:rPr lang="ru-RU" dirty="0"/>
              <a:t>Подведение итогов викторины, объявление победителей, заключительное слово учителя, получение обратной связи от учеников</a:t>
            </a:r>
          </a:p>
          <a:p>
            <a:endParaRPr lang="ru-RU" dirty="0"/>
          </a:p>
        </p:txBody>
      </p:sp>
      <p:pic>
        <p:nvPicPr>
          <p:cNvPr id="3075" name="Picture 3" descr="C:\Users\User205\Downloads\a68bf5391e6f4c8dca5b0f113fde83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4581128" cy="4581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26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Архив ОСАГО\radunit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47" y="764704"/>
            <a:ext cx="8870485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29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Архив ОСАГО\5dcbdeb81d2f1f10602f1d6bcbc7b4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120680" cy="683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32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Основными задачами являются: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buClr>
                <a:srgbClr val="0000CC"/>
              </a:buClr>
              <a:buFont typeface="Wingdings"/>
              <a:buChar char=""/>
            </a:pPr>
            <a:r>
              <a:rPr lang="ru-RU" dirty="0" smtClean="0"/>
              <a:t>Формирование у учащихся представлений о природе как универсальной ценности у древних славян.</a:t>
            </a:r>
          </a:p>
          <a:p>
            <a:pPr lvl="0">
              <a:lnSpc>
                <a:spcPct val="115000"/>
              </a:lnSpc>
              <a:buClr>
                <a:srgbClr val="0000CC"/>
              </a:buClr>
              <a:buFont typeface="Wingdings"/>
              <a:buChar char=""/>
            </a:pPr>
            <a:r>
              <a:rPr lang="ru-RU" dirty="0" smtClean="0"/>
              <a:t>Изучение языческой религии древних славян, истории их природопользования, национальных традиций, связанных с природой.</a:t>
            </a:r>
          </a:p>
          <a:p>
            <a:pPr lvl="0">
              <a:lnSpc>
                <a:spcPct val="115000"/>
              </a:lnSpc>
              <a:buClr>
                <a:srgbClr val="0000CC"/>
              </a:buClr>
              <a:buFont typeface="Wingdings"/>
              <a:buChar char=""/>
            </a:pPr>
            <a:r>
              <a:rPr lang="ru-RU" dirty="0" smtClean="0"/>
              <a:t>Вовлечение учащихся в конкретную экологически направленную деятельность на примере духовной нравственности древних славян.</a:t>
            </a:r>
            <a:endParaRPr lang="ru-RU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39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5. 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/>
              <a:t>Оценивание мероприятия учащимися, используя карточки желтого, зеленого и </a:t>
            </a:r>
            <a:r>
              <a:rPr lang="ru-RU" dirty="0" smtClean="0"/>
              <a:t>красного цветов</a:t>
            </a:r>
          </a:p>
          <a:p>
            <a:r>
              <a:rPr lang="ru-RU" dirty="0" smtClean="0"/>
              <a:t>Рефлексивная методика «Светофор»</a:t>
            </a:r>
            <a:endParaRPr lang="ru-RU" dirty="0"/>
          </a:p>
        </p:txBody>
      </p:sp>
      <p:pic>
        <p:nvPicPr>
          <p:cNvPr id="4" name="Picture 2" descr="C:\Users\user\Desktop\Архив ОСАГО\phpVVlWch_zolotoe-kolco_html_df77a9a1624f0377.png"/>
          <p:cNvPicPr>
            <a:picLocks noChangeAspect="1" noChangeArrowheads="1"/>
          </p:cNvPicPr>
          <p:nvPr/>
        </p:nvPicPr>
        <p:blipFill>
          <a:blip r:embed="rId2" cstate="print"/>
          <a:srcRect l="12343" t="19201" r="12053"/>
          <a:stretch>
            <a:fillRect/>
          </a:stretch>
        </p:blipFill>
        <p:spPr bwMode="auto">
          <a:xfrm>
            <a:off x="2123727" y="3645024"/>
            <a:ext cx="5030903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33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User205\Desktop\Мой лучший урок\выступление\1697802975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3"/>
            <a:ext cx="8208913" cy="6156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3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840760" cy="5113468"/>
          </a:xfrm>
        </p:spPr>
      </p:pic>
    </p:spTree>
    <p:extLst>
      <p:ext uri="{BB962C8B-B14F-4D97-AF65-F5344CB8AC3E}">
        <p14:creationId xmlns="" xmlns:p14="http://schemas.microsoft.com/office/powerpoint/2010/main" val="41759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Практическая направленность мероприятия: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ориентировано не столько на передачу «готовых знаний», сколько на формирование активной личности, мотивированной к самообразованию, с достаточными навыками и психологическими установками, самостоятельному поиску, анализу и использованию информации.</a:t>
            </a:r>
            <a:endParaRPr lang="ru-RU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99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Этапы мероприятия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2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1. Мотивационно-ориентированный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81957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этапа: </a:t>
            </a:r>
            <a:r>
              <a:rPr lang="ru-RU" dirty="0" smtClean="0"/>
              <a:t>создать такие условия, чтобы ученик внутреннее собрался, подготовился и нацелился на «покорение новых вершин»</a:t>
            </a:r>
            <a:endParaRPr lang="ru-RU" dirty="0"/>
          </a:p>
        </p:txBody>
      </p:sp>
      <p:pic>
        <p:nvPicPr>
          <p:cNvPr id="5" name="Picture 2" descr="C:\Users\User205\Desktop\Мой лучший урок\49891c48271781.58933e63dbf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3024335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Архив ОСАГО\scre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4761045" cy="3570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90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188640"/>
            <a:ext cx="8856984" cy="5184576"/>
          </a:xfrm>
        </p:spPr>
        <p:txBody>
          <a:bodyPr/>
          <a:lstStyle/>
          <a:p>
            <a:r>
              <a:rPr lang="ru-RU" dirty="0" smtClean="0"/>
              <a:t>В начале мероприятия при помощи фрагментов: сказки </a:t>
            </a:r>
            <a:r>
              <a:rPr lang="ru-RU" dirty="0" err="1" smtClean="0"/>
              <a:t>Антуана</a:t>
            </a:r>
            <a:r>
              <a:rPr lang="ru-RU" dirty="0" smtClean="0"/>
              <a:t> </a:t>
            </a:r>
            <a:r>
              <a:rPr lang="ru-RU" dirty="0" err="1" smtClean="0"/>
              <a:t>Экзюпери</a:t>
            </a:r>
            <a:r>
              <a:rPr lang="ru-RU" dirty="0" smtClean="0"/>
              <a:t> «Маленький принц»,  музыкального фрагмента из произведения «Аве, Мария!»,  учащиеся определяют с какими понятиями связаны эти фрагменты и какова тема и сюжетная линия мероприятия</a:t>
            </a:r>
          </a:p>
          <a:p>
            <a:endParaRPr lang="ru-RU" dirty="0"/>
          </a:p>
        </p:txBody>
      </p:sp>
      <p:pic>
        <p:nvPicPr>
          <p:cNvPr id="2051" name="Picture 3" descr="C:\Users\user\Desktop\Архив ОСАГО\1648079726_8-kartinkin-net-p-kartinki-malenkogo-prints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377551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1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Постановка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этапа: </a:t>
            </a:r>
            <a:r>
              <a:rPr lang="ru-RU" dirty="0" smtClean="0"/>
              <a:t>создание проблемной ситуации; фиксация новой учебной задачи.</a:t>
            </a:r>
          </a:p>
          <a:p>
            <a:r>
              <a:rPr lang="ru-RU" b="1" dirty="0" smtClean="0"/>
              <a:t>Методы постановки учебной задачи: </a:t>
            </a:r>
            <a:r>
              <a:rPr lang="ru-RU" dirty="0" smtClean="0"/>
              <a:t>побуждающий диалог -  от проблемной ситуации к теме мероприятия</a:t>
            </a:r>
            <a:endParaRPr lang="ru-RU" dirty="0"/>
          </a:p>
        </p:txBody>
      </p:sp>
      <p:pic>
        <p:nvPicPr>
          <p:cNvPr id="3075" name="Picture 3" descr="C:\Users\user\Desktop\Архив ОСАГО\1581672932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149080"/>
            <a:ext cx="1779677" cy="2433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60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332656"/>
            <a:ext cx="6840760" cy="6225555"/>
          </a:xfrm>
        </p:spPr>
        <p:txBody>
          <a:bodyPr>
            <a:normAutofit/>
          </a:bodyPr>
          <a:lstStyle/>
          <a:p>
            <a:r>
              <a:rPr lang="ru-RU" dirty="0"/>
              <a:t>Озвучивание эпиграфа  мероприятия, постановка проблемы через рассказ учителя о Человеке как части </a:t>
            </a:r>
            <a:r>
              <a:rPr lang="ru-RU" dirty="0" smtClean="0"/>
              <a:t>природы.</a:t>
            </a:r>
          </a:p>
          <a:p>
            <a:r>
              <a:rPr lang="ru-RU" dirty="0" smtClean="0"/>
              <a:t>Эпиграфом нашего  мероприятия являются слова Чарльза Дарвина: </a:t>
            </a:r>
          </a:p>
          <a:p>
            <a:r>
              <a:rPr lang="ru-RU" dirty="0" smtClean="0"/>
              <a:t>«Чем больше мы познаем законы природы, тем всё более невероятными становятся для нас чудеса».</a:t>
            </a:r>
            <a:endParaRPr lang="ru-RU" dirty="0"/>
          </a:p>
        </p:txBody>
      </p:sp>
      <p:pic>
        <p:nvPicPr>
          <p:cNvPr id="6147" name="Picture 3" descr="C:\Users\User205\Desktop\Мой лучший урок\2cb926e491f4c52b3c7733cacb9ee0c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13791" cy="2730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89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659</Words>
  <Application>Microsoft Office PowerPoint</Application>
  <PresentationFormat>Экран (4:3)</PresentationFormat>
  <Paragraphs>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Внеклассное мероприятие по теме:  «Представления о взаимосвязи человека и природы в религии древних славян» </vt:lpstr>
      <vt:lpstr>ЦЕЛИ МЕРОПРИЯТИЯ:</vt:lpstr>
      <vt:lpstr>Основными задачами являются: </vt:lpstr>
      <vt:lpstr>Практическая направленность мероприятия: </vt:lpstr>
      <vt:lpstr>Этапы мероприятия</vt:lpstr>
      <vt:lpstr>1. Мотивационно-ориентированный этап</vt:lpstr>
      <vt:lpstr>Слайд 7</vt:lpstr>
      <vt:lpstr>2. Постановка проблемы</vt:lpstr>
      <vt:lpstr> </vt:lpstr>
      <vt:lpstr>3. Открытие нового знания</vt:lpstr>
      <vt:lpstr>I. Представление команды</vt:lpstr>
      <vt:lpstr>Творческое опережающее задание</vt:lpstr>
      <vt:lpstr>Слайд 13</vt:lpstr>
      <vt:lpstr>Слайд 14</vt:lpstr>
      <vt:lpstr>Слайд 15</vt:lpstr>
      <vt:lpstr>Слайд 16</vt:lpstr>
      <vt:lpstr>Слайд 17</vt:lpstr>
      <vt:lpstr>II.Викторина</vt:lpstr>
      <vt:lpstr>Слайд 19</vt:lpstr>
      <vt:lpstr>Слайд 20</vt:lpstr>
      <vt:lpstr>Слайд 21</vt:lpstr>
      <vt:lpstr>Слайд 22</vt:lpstr>
      <vt:lpstr>«Домашняя заготовка»</vt:lpstr>
      <vt:lpstr>Слайд 24</vt:lpstr>
      <vt:lpstr>4. Формирование и закрепление полученного опыта</vt:lpstr>
      <vt:lpstr>Слайд 26</vt:lpstr>
      <vt:lpstr>Слайд 27</vt:lpstr>
      <vt:lpstr>Слайд 28</vt:lpstr>
      <vt:lpstr>Слайд 29</vt:lpstr>
      <vt:lpstr>5. Рефлексия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User205</dc:creator>
  <cp:lastModifiedBy>user</cp:lastModifiedBy>
  <cp:revision>8</cp:revision>
  <dcterms:created xsi:type="dcterms:W3CDTF">2023-10-20T10:23:04Z</dcterms:created>
  <dcterms:modified xsi:type="dcterms:W3CDTF">2023-10-21T13:26:59Z</dcterms:modified>
</cp:coreProperties>
</file>