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58" r:id="rId8"/>
    <p:sldId id="262" r:id="rId9"/>
    <p:sldId id="259" r:id="rId10"/>
    <p:sldId id="263" r:id="rId11"/>
    <p:sldId id="261" r:id="rId12"/>
    <p:sldId id="264" r:id="rId13"/>
    <p:sldId id="274" r:id="rId14"/>
    <p:sldId id="266" r:id="rId15"/>
    <p:sldId id="265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0T11:39:15.597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4:56:19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4:56:23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4:56:43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4:57:11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24575,'0'-14'0,"0"-10"0,0-1-8191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4:57:1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4:57:14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4:57:14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0T11:39:24.436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0T11:41:52.97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1,'5'0,"1"0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0T11:41:53.16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0T11:42:24.787"/>
    </inkml:context>
    <inkml:brush xml:id="br0">
      <inkml:brushProperty name="width" value="0.1" units="cm"/>
      <inkml:brushProperty name="height" value="0.6" units="cm"/>
      <inkml:brushProperty name="color" value="#004F8B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4:55:17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 24575,'15'0'0,"-4"-1"0,0 1 0,0 0 0,0 1 0,0 0 0,0 1 0,-1 0 0,1 0 0,14 7 0,-3 1 0,-1 2 0,0 0 0,-1 1 0,0 1 0,-1 1 0,0 1 0,29 33 0,-30-27 0,-1 1 0,-1 0 0,-1 2 0,-1 0 0,-1 0 0,14 38 0,57 141 0,-66-168 0,1 0 0,3-1 0,34 43 0,16 5 0,26 33 0,-83-96 0,-1 0 0,-1 1 0,20 45 0,-26-44 0,-1 0 0,0 1 0,-2-1 0,-1 1 0,-1 0 0,-1 32 0,3 19 0,13 617 0,-17-592 0,-14 103 0,0-13 0,15-19 0,-2 70 0,-5-175 0,-18 78 0,8-55 0,11-70 0,0 0 0,-1-1 0,-1 0 0,-1 0 0,0 0 0,-16 22 0,-13 29 0,11-5 0,-26 97 0,10-26 0,14-73 0,19-43 0,-11 28 0,-2 18 0,-55 143 0,68-189 0,0-1 0,-1 0 0,-1-1 0,0 0 0,-24 25 0,-77 61 0,42-40 0,62-54 0,0 1 0,0 0 0,1 1 0,0 0 0,1 0 0,0 0 0,1 1 0,0-1 0,1 2 0,0-1 0,0 0 0,-1 14 0,2-15 0,-1 0 0,0 0 0,0 0 0,-1-1 0,0 1 0,-1-1 0,0 0 0,-10 11 0,-8 5 0,-33 29 0,19-20 0,-6 8-1365,4-5-5461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4:55:19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4:56:03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14:56:1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8.png"/><Relationship Id="rId7" Type="http://schemas.openxmlformats.org/officeDocument/2006/relationships/customXml" Target="../ink/ink12.xml"/><Relationship Id="rId12" Type="http://schemas.openxmlformats.org/officeDocument/2006/relationships/customXml" Target="../ink/ink16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customXml" Target="../ink/ink15.xml"/><Relationship Id="rId5" Type="http://schemas.openxmlformats.org/officeDocument/2006/relationships/customXml" Target="../ink/ink10.xml"/><Relationship Id="rId10" Type="http://schemas.openxmlformats.org/officeDocument/2006/relationships/customXml" Target="../ink/ink14.xml"/><Relationship Id="rId4" Type="http://schemas.openxmlformats.org/officeDocument/2006/relationships/customXml" Target="../ink/ink9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4" Type="http://schemas.openxmlformats.org/officeDocument/2006/relationships/image" Target="../media/image20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Объединение множеств.</a:t>
            </a:r>
            <a:br>
              <a:rPr lang="en-US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 Знак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U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математики, 3 класс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«Перспектива»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Попович Татьяна Викторовна, МАОУ «СОШ №2 им. В.Н. Татищева»,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Перми</a:t>
            </a:r>
          </a:p>
        </p:txBody>
      </p:sp>
    </p:spTree>
    <p:extLst>
      <p:ext uri="{BB962C8B-B14F-4D97-AF65-F5344CB8AC3E}">
        <p14:creationId xmlns:p14="http://schemas.microsoft.com/office/powerpoint/2010/main" val="14137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объединение множеств, где одно множество является подмножеством другого,  входят все элементы этих множеств в единственном экземпляре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1" t="29893" b="33114"/>
          <a:stretch/>
        </p:blipFill>
        <p:spPr bwMode="auto">
          <a:xfrm>
            <a:off x="3203848" y="548680"/>
            <a:ext cx="3993627" cy="23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075A32A-4DDA-4287-8A4A-C054D6C88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1" t="29893" b="33114"/>
          <a:stretch/>
        </p:blipFill>
        <p:spPr bwMode="auto">
          <a:xfrm>
            <a:off x="3203848" y="490662"/>
            <a:ext cx="3993627" cy="23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85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4115358" cy="548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910" y="274638"/>
            <a:ext cx="4031889" cy="1143000"/>
          </a:xfrm>
        </p:spPr>
        <p:txBody>
          <a:bodyPr/>
          <a:lstStyle/>
          <a:p>
            <a:r>
              <a:rPr lang="ru-RU" dirty="0"/>
              <a:t>Томаса Эдисона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196752"/>
            <a:ext cx="3898776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мир знает как изобретателя, сумевшего усовершенствовать электрическую лампочку, а также автора фонографа, телефонного приветствия. Однако, в отличие от многих гениев, мужчина отличался ярким талантом к предпринимательству.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06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3970784" cy="507342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объединение пересекающихся множеств входят все элементы, которые принадлежат хотя бы одному множеству.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Как найти количество элементов?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5" t="26261" r="43739" b="32983"/>
          <a:stretch/>
        </p:blipFill>
        <p:spPr bwMode="auto">
          <a:xfrm>
            <a:off x="0" y="1844824"/>
            <a:ext cx="4572000" cy="332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700808"/>
            <a:ext cx="2880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41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699A-0B73-452B-9A98-5516A740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Эталон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U D = {1; 3; 4; 5; 6; 7}.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7223DA-4D76-4E6C-B34F-2D9D6219BC3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45998"/>
            <a:ext cx="3960439" cy="2366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18436E-D8B8-4AAA-8F2D-D15658515C5D}"/>
              </a:ext>
            </a:extLst>
          </p:cNvPr>
          <p:cNvSpPr/>
          <p:nvPr/>
        </p:nvSpPr>
        <p:spPr>
          <a:xfrm>
            <a:off x="755576" y="3244334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+ 3 -1 = 6 (элементов)</a:t>
            </a:r>
          </a:p>
        </p:txBody>
      </p:sp>
    </p:spTree>
    <p:extLst>
      <p:ext uri="{BB962C8B-B14F-4D97-AF65-F5344CB8AC3E}">
        <p14:creationId xmlns:p14="http://schemas.microsoft.com/office/powerpoint/2010/main" val="340433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Проверка в паре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1CB5F0-EF32-4250-9223-77051E43A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D ∩ E = {а; м}.</a:t>
            </a:r>
          </a:p>
          <a:p>
            <a:pPr marL="0" indent="0">
              <a:buNone/>
            </a:pPr>
            <a:r>
              <a:rPr lang="ru-RU" dirty="0"/>
              <a:t>D U E = {а; б; е; к; м}.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Множество D содержит 4 элемента;</a:t>
            </a:r>
          </a:p>
          <a:p>
            <a:pPr marL="0" indent="0">
              <a:buNone/>
            </a:pPr>
            <a:r>
              <a:rPr lang="ru-RU" dirty="0"/>
              <a:t>множество E содержит 3 элемента;</a:t>
            </a:r>
          </a:p>
          <a:p>
            <a:pPr marL="0" indent="0">
              <a:buNone/>
            </a:pPr>
            <a:r>
              <a:rPr lang="ru-RU" dirty="0"/>
              <a:t>множество D ∩ E содержит 2 элемента;</a:t>
            </a:r>
          </a:p>
          <a:p>
            <a:pPr marL="0" indent="0">
              <a:buNone/>
            </a:pPr>
            <a:r>
              <a:rPr lang="ru-RU" dirty="0"/>
              <a:t>множество D U E содержит 5 элементов.</a:t>
            </a:r>
          </a:p>
          <a:p>
            <a:pPr marL="0" indent="0">
              <a:buNone/>
            </a:pPr>
            <a:r>
              <a:rPr lang="en-US" dirty="0"/>
              <a:t>n(</a:t>
            </a:r>
            <a:r>
              <a:rPr lang="ru-RU" dirty="0"/>
              <a:t>D ∩ E</a:t>
            </a:r>
            <a:r>
              <a:rPr lang="en-US" dirty="0"/>
              <a:t>)</a:t>
            </a:r>
            <a:r>
              <a:rPr lang="ru-RU" dirty="0"/>
              <a:t> = </a:t>
            </a:r>
            <a:r>
              <a:rPr lang="en-US" dirty="0"/>
              <a:t>n(</a:t>
            </a:r>
            <a:r>
              <a:rPr lang="ru-RU" dirty="0"/>
              <a:t>D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en-US" dirty="0"/>
              <a:t>+ n(</a:t>
            </a:r>
            <a:r>
              <a:rPr lang="ru-RU" dirty="0"/>
              <a:t>E</a:t>
            </a:r>
            <a:r>
              <a:rPr lang="en-US" dirty="0"/>
              <a:t>) – n (</a:t>
            </a:r>
            <a:r>
              <a:rPr lang="ru-RU" dirty="0"/>
              <a:t>∩</a:t>
            </a:r>
            <a:r>
              <a:rPr lang="en-US" dirty="0"/>
              <a:t>)</a:t>
            </a:r>
            <a:r>
              <a:rPr lang="ru-RU" dirty="0"/>
              <a:t> = (4 + 3) − 2 = 5.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38E3A2-08B6-4737-BB30-706E00A4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80831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7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77" y="908720"/>
            <a:ext cx="877259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658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8FBE9AC4-B346-FE76-C410-8EB2A808990D}"/>
                  </a:ext>
                </a:extLst>
              </p14:cNvPr>
              <p14:cNvContentPartPr/>
              <p14:nvPr/>
            </p14:nvContentPartPr>
            <p14:xfrm>
              <a:off x="5669040" y="802480"/>
              <a:ext cx="360" cy="360"/>
            </p14:xfrm>
          </p:contentPart>
        </mc:Choice>
        <mc:Fallback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8FBE9AC4-B346-FE76-C410-8EB2A80899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0040" y="793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B0D480A0-BD31-F37F-3240-25CC8F8F42A9}"/>
                  </a:ext>
                </a:extLst>
              </p14:cNvPr>
              <p14:cNvContentPartPr/>
              <p14:nvPr/>
            </p14:nvContentPartPr>
            <p14:xfrm>
              <a:off x="2001360" y="1838560"/>
              <a:ext cx="360" cy="36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B0D480A0-BD31-F37F-3240-25CC8F8F42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2720" y="18295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2A4C3954-6B70-81AF-C192-612678505AAA}"/>
                  </a:ext>
                </a:extLst>
              </p14:cNvPr>
              <p14:cNvContentPartPr/>
              <p14:nvPr/>
            </p14:nvContentPartPr>
            <p14:xfrm>
              <a:off x="-975840" y="599080"/>
              <a:ext cx="360" cy="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2A4C3954-6B70-81AF-C192-612678505AA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84840" y="5900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23BBCFE0-C599-07D6-04CC-05C0C579AEDE}"/>
                  </a:ext>
                </a:extLst>
              </p14:cNvPr>
              <p14:cNvContentPartPr/>
              <p14:nvPr/>
            </p14:nvContentPartPr>
            <p14:xfrm>
              <a:off x="4531440" y="2122960"/>
              <a:ext cx="360" cy="360"/>
            </p14:xfrm>
          </p:contentPart>
        </mc:Choice>
        <mc:Fallback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23BBCFE0-C599-07D6-04CC-05C0C579AE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2440" y="2114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04B84848-FF63-B195-AC2A-FF8EA8878AEA}"/>
                  </a:ext>
                </a:extLst>
              </p14:cNvPr>
              <p14:cNvContentPartPr/>
              <p14:nvPr/>
            </p14:nvContentPartPr>
            <p14:xfrm>
              <a:off x="2996760" y="1543720"/>
              <a:ext cx="360" cy="360"/>
            </p14:xfrm>
          </p:contentPart>
        </mc:Choice>
        <mc:Fallback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04B84848-FF63-B195-AC2A-FF8EA8878A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8120" y="153472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0AE03BB-129C-498F-ED84-8811D570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использованной литературы: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131847B-C7D5-7C87-B4C9-C3F1C102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1.	Карнеги, Дейл. Малоизвестные факты о хорошо известных людях / Д. Карнеги. - Москва, 1993. - 211 с.</a:t>
            </a:r>
          </a:p>
          <a:p>
            <a:r>
              <a:rPr lang="ru-RU" dirty="0"/>
              <a:t>2.	Математика, 3 класс, Поурочные планы по учебнику Петерсон Л.Г., 2010.</a:t>
            </a:r>
          </a:p>
          <a:p>
            <a:r>
              <a:rPr lang="ru-RU" dirty="0"/>
              <a:t>3.	Методические рекомендации к учебнику "Математика. 3 класс" ФГОС</a:t>
            </a:r>
          </a:p>
          <a:p>
            <a:r>
              <a:rPr lang="ru-RU" dirty="0"/>
              <a:t>4.	Петерсон Л.Г. Математика. 3 класс. Учебное пособие (учебник-тетрадь). В 3-х частях. ФГОС</a:t>
            </a:r>
          </a:p>
          <a:p>
            <a:endParaRPr lang="ru-R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77BD49DD-3838-30EA-D9C5-D9E4490A0122}"/>
                  </a:ext>
                </a:extLst>
              </p14:cNvPr>
              <p14:cNvContentPartPr/>
              <p14:nvPr/>
            </p14:nvContentPartPr>
            <p14:xfrm>
              <a:off x="2539920" y="2913160"/>
              <a:ext cx="360" cy="2304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77BD49DD-3838-30EA-D9C5-D9E4490A01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1280" y="2904160"/>
                <a:ext cx="1800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9E4EC44-CBE6-30AE-1260-5CAED42C9A44}"/>
              </a:ext>
            </a:extLst>
          </p:cNvPr>
          <p:cNvGrpSpPr/>
          <p:nvPr/>
        </p:nvGrpSpPr>
        <p:grpSpPr>
          <a:xfrm>
            <a:off x="1737120" y="2143120"/>
            <a:ext cx="360" cy="360"/>
            <a:chOff x="1737120" y="2143120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F4FE7AC3-654C-2B34-7942-ABE7168A455C}"/>
                    </a:ext>
                  </a:extLst>
                </p14:cNvPr>
                <p14:cNvContentPartPr/>
                <p14:nvPr/>
              </p14:nvContentPartPr>
              <p14:xfrm>
                <a:off x="1737120" y="2143120"/>
                <a:ext cx="360" cy="360"/>
              </p14:xfrm>
            </p:contentPart>
          </mc:Choice>
          <mc:Fallback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F4FE7AC3-654C-2B34-7942-ABE7168A45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8120" y="2134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Рукописный ввод 10">
                  <a:extLst>
                    <a:ext uri="{FF2B5EF4-FFF2-40B4-BE49-F238E27FC236}">
                      <a16:creationId xmlns:a16="http://schemas.microsoft.com/office/drawing/2014/main" id="{9148F408-D4BD-B67F-BE77-4367E947FB5F}"/>
                    </a:ext>
                  </a:extLst>
                </p14:cNvPr>
                <p14:cNvContentPartPr/>
                <p14:nvPr/>
              </p14:nvContentPartPr>
              <p14:xfrm>
                <a:off x="1737120" y="2143120"/>
                <a:ext cx="360" cy="360"/>
              </p14:xfrm>
            </p:contentPart>
          </mc:Choice>
          <mc:Fallback>
            <p:pic>
              <p:nvPicPr>
                <p:cNvPr id="11" name="Рукописный ввод 10">
                  <a:extLst>
                    <a:ext uri="{FF2B5EF4-FFF2-40B4-BE49-F238E27FC236}">
                      <a16:creationId xmlns:a16="http://schemas.microsoft.com/office/drawing/2014/main" id="{9148F408-D4BD-B67F-BE77-4367E947FB5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8120" y="2134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Рукописный ввод 11">
                  <a:extLst>
                    <a:ext uri="{FF2B5EF4-FFF2-40B4-BE49-F238E27FC236}">
                      <a16:creationId xmlns:a16="http://schemas.microsoft.com/office/drawing/2014/main" id="{653D57E4-5C17-50AF-4B69-A9BEE71AC3A8}"/>
                    </a:ext>
                  </a:extLst>
                </p14:cNvPr>
                <p14:cNvContentPartPr/>
                <p14:nvPr/>
              </p14:nvContentPartPr>
              <p14:xfrm>
                <a:off x="1737120" y="2143120"/>
                <a:ext cx="360" cy="360"/>
              </p14:xfrm>
            </p:contentPart>
          </mc:Choice>
          <mc:Fallback>
            <p:pic>
              <p:nvPicPr>
                <p:cNvPr id="12" name="Рукописный ввод 11">
                  <a:extLst>
                    <a:ext uri="{FF2B5EF4-FFF2-40B4-BE49-F238E27FC236}">
                      <a16:creationId xmlns:a16="http://schemas.microsoft.com/office/drawing/2014/main" id="{653D57E4-5C17-50AF-4B69-A9BEE71AC3A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8120" y="2134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9928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9B44890-CCF1-4D0B-A1C2-B8BF6B6F6773}"/>
              </a:ext>
            </a:extLst>
          </p:cNvPr>
          <p:cNvSpPr/>
          <p:nvPr/>
        </p:nvSpPr>
        <p:spPr>
          <a:xfrm>
            <a:off x="668704" y="612844"/>
            <a:ext cx="75757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36:6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100-65 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120:6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60:4 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19+0:64-34:34</a:t>
            </a:r>
          </a:p>
          <a:p>
            <a:pPr algn="ctr"/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40+30:2</a:t>
            </a:r>
          </a:p>
          <a:p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5400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59C3533B-B777-472D-9A5B-946332B732A7}"/>
              </a:ext>
            </a:extLst>
          </p:cNvPr>
          <p:cNvSpPr/>
          <p:nvPr/>
        </p:nvSpPr>
        <p:spPr>
          <a:xfrm>
            <a:off x="668704" y="5595184"/>
            <a:ext cx="93610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30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A67C53C-E016-4A2C-B726-17C849C04E96}"/>
              </a:ext>
            </a:extLst>
          </p:cNvPr>
          <p:cNvSpPr/>
          <p:nvPr/>
        </p:nvSpPr>
        <p:spPr>
          <a:xfrm>
            <a:off x="2420144" y="5597624"/>
            <a:ext cx="93610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F865503B-650C-4D76-9854-9C7E2319EC0A}"/>
              </a:ext>
            </a:extLst>
          </p:cNvPr>
          <p:cNvSpPr/>
          <p:nvPr/>
        </p:nvSpPr>
        <p:spPr>
          <a:xfrm>
            <a:off x="4132167" y="5592744"/>
            <a:ext cx="93610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679C8DA-4866-4B57-9319-478C42EB294C}"/>
              </a:ext>
            </a:extLst>
          </p:cNvPr>
          <p:cNvSpPr/>
          <p:nvPr/>
        </p:nvSpPr>
        <p:spPr>
          <a:xfrm>
            <a:off x="5852399" y="5595184"/>
            <a:ext cx="93610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971429D-53E8-47B6-AF54-6B76A10C3E7C}"/>
              </a:ext>
            </a:extLst>
          </p:cNvPr>
          <p:cNvSpPr/>
          <p:nvPr/>
        </p:nvSpPr>
        <p:spPr>
          <a:xfrm>
            <a:off x="7663011" y="5577395"/>
            <a:ext cx="93610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?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36E0C15-BC56-433F-AD31-E9D80B02FC3F}"/>
              </a:ext>
            </a:extLst>
          </p:cNvPr>
          <p:cNvCxnSpPr>
            <a:stCxn id="3" idx="6"/>
            <a:endCxn id="4" idx="2"/>
          </p:cNvCxnSpPr>
          <p:nvPr/>
        </p:nvCxnSpPr>
        <p:spPr>
          <a:xfrm>
            <a:off x="1604808" y="5955224"/>
            <a:ext cx="815336" cy="24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CD3A41E0-2C1A-4A8C-B36B-6E997CFF442D}"/>
              </a:ext>
            </a:extLst>
          </p:cNvPr>
          <p:cNvCxnSpPr/>
          <p:nvPr/>
        </p:nvCxnSpPr>
        <p:spPr>
          <a:xfrm>
            <a:off x="3306180" y="5952784"/>
            <a:ext cx="815336" cy="24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98DFFCAA-4412-4716-82FC-EAFA4674F993}"/>
              </a:ext>
            </a:extLst>
          </p:cNvPr>
          <p:cNvCxnSpPr/>
          <p:nvPr/>
        </p:nvCxnSpPr>
        <p:spPr>
          <a:xfrm>
            <a:off x="5078883" y="5927599"/>
            <a:ext cx="815336" cy="24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83FD10C-B363-4C76-AE56-C71EC386FFC0}"/>
              </a:ext>
            </a:extLst>
          </p:cNvPr>
          <p:cNvCxnSpPr/>
          <p:nvPr/>
        </p:nvCxnSpPr>
        <p:spPr>
          <a:xfrm>
            <a:off x="6853517" y="5934995"/>
            <a:ext cx="815336" cy="244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087E7FB-C812-497A-BDEB-19C7BD990706}"/>
              </a:ext>
            </a:extLst>
          </p:cNvPr>
          <p:cNvSpPr/>
          <p:nvPr/>
        </p:nvSpPr>
        <p:spPr>
          <a:xfrm>
            <a:off x="1581981" y="5396783"/>
            <a:ext cx="773225" cy="4452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+20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FD5A7D-8A31-4F9B-A3F3-C21EAC749A3F}"/>
              </a:ext>
            </a:extLst>
          </p:cNvPr>
          <p:cNvSpPr/>
          <p:nvPr/>
        </p:nvSpPr>
        <p:spPr>
          <a:xfrm>
            <a:off x="3170542" y="5354747"/>
            <a:ext cx="999281" cy="487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· 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1CCEC68-4665-4D20-A9DB-7FA24E22CF24}"/>
              </a:ext>
            </a:extLst>
          </p:cNvPr>
          <p:cNvSpPr/>
          <p:nvPr/>
        </p:nvSpPr>
        <p:spPr>
          <a:xfrm>
            <a:off x="5122934" y="5354747"/>
            <a:ext cx="663450" cy="445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:20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B87492F-ED7C-4AC2-B52E-F810E47D8FAA}"/>
              </a:ext>
            </a:extLst>
          </p:cNvPr>
          <p:cNvSpPr/>
          <p:nvPr/>
        </p:nvSpPr>
        <p:spPr>
          <a:xfrm>
            <a:off x="6746683" y="5396783"/>
            <a:ext cx="815336" cy="445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+22</a:t>
            </a:r>
          </a:p>
        </p:txBody>
      </p:sp>
    </p:spTree>
    <p:extLst>
      <p:ext uri="{BB962C8B-B14F-4D97-AF65-F5344CB8AC3E}">
        <p14:creationId xmlns:p14="http://schemas.microsoft.com/office/powerpoint/2010/main" val="288700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69749-60FD-406E-8D9E-0B7D7C868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7E736-952A-452D-A5EB-443F29341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6, 35, 20, 15, 18, 55, 27</a:t>
            </a:r>
          </a:p>
        </p:txBody>
      </p:sp>
    </p:spTree>
    <p:extLst>
      <p:ext uri="{BB962C8B-B14F-4D97-AF65-F5344CB8AC3E}">
        <p14:creationId xmlns:p14="http://schemas.microsoft.com/office/powerpoint/2010/main" val="48147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29233-7E66-4D08-97A3-345EC8BB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D4DA8-5D91-48D0-BD7F-3DAEB489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/>
          <a:lstStyle/>
          <a:p>
            <a:r>
              <a:rPr lang="ru-RU" dirty="0"/>
              <a:t>А = {27, 6, 18, </a:t>
            </a:r>
            <a:r>
              <a:rPr lang="ru-RU" u="sng" dirty="0"/>
              <a:t>15</a:t>
            </a:r>
            <a:r>
              <a:rPr lang="ru-RU" dirty="0"/>
              <a:t>} – кратны 3</a:t>
            </a:r>
          </a:p>
          <a:p>
            <a:r>
              <a:rPr lang="ru-RU" dirty="0"/>
              <a:t>В = {20, 55, 35, </a:t>
            </a:r>
            <a:r>
              <a:rPr lang="ru-RU" u="sng" dirty="0"/>
              <a:t>15</a:t>
            </a:r>
            <a:r>
              <a:rPr lang="ru-RU" dirty="0"/>
              <a:t>} – кратны 5</a:t>
            </a:r>
          </a:p>
          <a:p>
            <a:r>
              <a:rPr lang="ru-RU" dirty="0"/>
              <a:t>А </a:t>
            </a:r>
            <a:r>
              <a:rPr lang="he-IL" dirty="0"/>
              <a:t>ꓵ</a:t>
            </a:r>
            <a:r>
              <a:rPr lang="ru-RU" dirty="0"/>
              <a:t> В = { 15 }  - пересечение множеств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BA60AAA-1196-4D7B-8128-3082C8F2B993}"/>
              </a:ext>
            </a:extLst>
          </p:cNvPr>
          <p:cNvSpPr/>
          <p:nvPr/>
        </p:nvSpPr>
        <p:spPr>
          <a:xfrm>
            <a:off x="1547664" y="3933056"/>
            <a:ext cx="2952328" cy="2376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133946-A7F3-4211-ABE3-45C9D51F4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920172"/>
            <a:ext cx="2975106" cy="2402032"/>
          </a:xfrm>
          <a:prstGeom prst="rect">
            <a:avLst/>
          </a:prstGeom>
          <a:noFill/>
          <a:effectLst>
            <a:reflection stA="0" endPos="65000" dist="50800" dir="5400000" sy="-100000" algn="bl" rotWithShape="0"/>
          </a:effec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CBFDE492-B73B-4858-9F70-C536AD6ABDCC}"/>
              </a:ext>
            </a:extLst>
          </p:cNvPr>
          <p:cNvSpPr/>
          <p:nvPr/>
        </p:nvSpPr>
        <p:spPr>
          <a:xfrm>
            <a:off x="3923928" y="486916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FF0879-F39E-4A2D-982E-D60CC590081A}"/>
              </a:ext>
            </a:extLst>
          </p:cNvPr>
          <p:cNvSpPr/>
          <p:nvPr/>
        </p:nvSpPr>
        <p:spPr>
          <a:xfrm>
            <a:off x="3707904" y="5157192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DC1BE425-561F-4927-B866-BC1DAEF85618}"/>
                  </a:ext>
                </a:extLst>
              </p14:cNvPr>
              <p14:cNvContentPartPr/>
              <p14:nvPr/>
            </p14:nvContentPartPr>
            <p14:xfrm>
              <a:off x="6862249" y="2346892"/>
              <a:ext cx="360" cy="36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DC1BE425-561F-4927-B866-BC1DAEF856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4609" y="223889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id="{25C322A7-D3DA-47C3-B362-C4F3957476ED}"/>
                  </a:ext>
                </a:extLst>
              </p14:cNvPr>
              <p14:cNvContentPartPr/>
              <p14:nvPr/>
            </p14:nvContentPartPr>
            <p14:xfrm>
              <a:off x="6287329" y="2017132"/>
              <a:ext cx="360" cy="36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25C322A7-D3DA-47C3-B362-C4F3957476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9689" y="190949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80438E97-B0A3-4453-85A0-A8B87B67D76B}"/>
                  </a:ext>
                </a:extLst>
              </p14:cNvPr>
              <p14:cNvContentPartPr/>
              <p14:nvPr/>
            </p14:nvContentPartPr>
            <p14:xfrm>
              <a:off x="-320831" y="1611412"/>
              <a:ext cx="3960" cy="36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80438E97-B0A3-4453-85A0-A8B87B67D7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38831" y="1503772"/>
                <a:ext cx="39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43E66571-7E35-4DF9-AACE-543E7E13FFAD}"/>
                  </a:ext>
                </a:extLst>
              </p14:cNvPr>
              <p14:cNvContentPartPr/>
              <p14:nvPr/>
            </p14:nvContentPartPr>
            <p14:xfrm>
              <a:off x="-311471" y="1611412"/>
              <a:ext cx="360" cy="360"/>
            </p14:xfrm>
          </p:contentPart>
        </mc:Choice>
        <mc:Fallback xmlns=""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43E66571-7E35-4DF9-AACE-543E7E13FF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329471" y="150377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7F18B3F3-FADB-4BD8-9617-E462E81E8E3E}"/>
                  </a:ext>
                </a:extLst>
              </p14:cNvPr>
              <p14:cNvContentPartPr/>
              <p14:nvPr/>
            </p14:nvContentPartPr>
            <p14:xfrm>
              <a:off x="8361289" y="2375332"/>
              <a:ext cx="360" cy="36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:a16="http://schemas.microsoft.com/office/drawing/2014/main" id="{7F18B3F3-FADB-4BD8-9617-E462E81E8E3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43649" y="226733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1EBCB63B-64EF-1DC0-72EE-BF0561734CD2}"/>
                  </a:ext>
                </a:extLst>
              </p14:cNvPr>
              <p14:cNvContentPartPr/>
              <p14:nvPr/>
            </p14:nvContentPartPr>
            <p14:xfrm>
              <a:off x="4000800" y="4245920"/>
              <a:ext cx="378360" cy="1770840"/>
            </p14:xfrm>
          </p:contentPart>
        </mc:Choice>
        <mc:Fallback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1EBCB63B-64EF-1DC0-72EE-BF0561734C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91800" y="4237280"/>
                <a:ext cx="396000" cy="17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F9B76BE8-C4DE-A178-BE0F-98A29E47BD1B}"/>
                  </a:ext>
                </a:extLst>
              </p14:cNvPr>
              <p14:cNvContentPartPr/>
              <p14:nvPr/>
            </p14:nvContentPartPr>
            <p14:xfrm>
              <a:off x="7477680" y="4033160"/>
              <a:ext cx="360" cy="360"/>
            </p14:xfrm>
          </p:contentPart>
        </mc:Choice>
        <mc:Fallback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F9B76BE8-C4DE-A178-BE0F-98A29E47BD1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68680" y="40245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451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B98E-DC63-463D-A9FB-DDDC7B0CF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3BA1BF-0855-4EB6-9A7A-4B23743DA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- ?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ЗНАК ОБЪЕДИНЕНИЯ МНОЖЕСТВ</a:t>
            </a:r>
          </a:p>
        </p:txBody>
      </p:sp>
    </p:spTree>
    <p:extLst>
      <p:ext uri="{BB962C8B-B14F-4D97-AF65-F5344CB8AC3E}">
        <p14:creationId xmlns:p14="http://schemas.microsoft.com/office/powerpoint/2010/main" val="106753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3C41AB59-5B03-4BA0-AFE5-590E9794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0D1E080F-A733-4DCE-926D-04911323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14" y="1052737"/>
            <a:ext cx="8229600" cy="5532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Каким будет объединение множеств, если: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множеств нет общих элементов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 пересекаются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является подмножеством другого множества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«объединение множеств»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7ADE862-B623-47AF-BF66-38345B1A896E}"/>
              </a:ext>
            </a:extLst>
          </p:cNvPr>
          <p:cNvSpPr/>
          <p:nvPr/>
        </p:nvSpPr>
        <p:spPr>
          <a:xfrm>
            <a:off x="3707904" y="5157192"/>
            <a:ext cx="64807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2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t="5597" r="4572" b="4478"/>
          <a:stretch>
            <a:fillRect/>
          </a:stretch>
        </p:blipFill>
        <p:spPr bwMode="auto">
          <a:xfrm>
            <a:off x="1475656" y="1948852"/>
            <a:ext cx="6480720" cy="470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04448" cy="149817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Лена и Игорь играют с мячом на детской площадке. Сеня сидит в сторонке…</a:t>
            </a:r>
          </a:p>
        </p:txBody>
      </p:sp>
    </p:spTree>
    <p:extLst>
      <p:ext uri="{BB962C8B-B14F-4D97-AF65-F5344CB8AC3E}">
        <p14:creationId xmlns:p14="http://schemas.microsoft.com/office/powerpoint/2010/main" val="175772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t="63825" r="20212"/>
          <a:stretch/>
        </p:blipFill>
        <p:spPr bwMode="auto">
          <a:xfrm>
            <a:off x="2411760" y="260648"/>
            <a:ext cx="5152062" cy="240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7013" y="417225"/>
            <a:ext cx="432048" cy="7127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объединение непересекающихся множеств входят все элементы этих множеств.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Число элементов объединения равно сумме элементов в каждом из объединяемых множеств.</a:t>
            </a:r>
          </a:p>
        </p:txBody>
      </p:sp>
    </p:spTree>
    <p:extLst>
      <p:ext uri="{BB962C8B-B14F-4D97-AF65-F5344CB8AC3E}">
        <p14:creationId xmlns:p14="http://schemas.microsoft.com/office/powerpoint/2010/main" val="211285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9186"/>
            <a:ext cx="6480720" cy="546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Вася (на коляске), Женя и Олег играют вместе..</a:t>
            </a:r>
          </a:p>
        </p:txBody>
      </p:sp>
    </p:spTree>
    <p:extLst>
      <p:ext uri="{BB962C8B-B14F-4D97-AF65-F5344CB8AC3E}">
        <p14:creationId xmlns:p14="http://schemas.microsoft.com/office/powerpoint/2010/main" val="477994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481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Объединение множеств.  Знак U </vt:lpstr>
      <vt:lpstr>Презентация PowerPoint</vt:lpstr>
      <vt:lpstr>Проверь себя:</vt:lpstr>
      <vt:lpstr>Презентация PowerPoint</vt:lpstr>
      <vt:lpstr>Презентация PowerPoint</vt:lpstr>
      <vt:lpstr>План  </vt:lpstr>
      <vt:lpstr>Лена и Игорь играют с мячом на детской площадке. Сеня сидит в сторонке…</vt:lpstr>
      <vt:lpstr>Презентация PowerPoint</vt:lpstr>
      <vt:lpstr>Вася (на коляске), Женя и Олег играют вместе..</vt:lpstr>
      <vt:lpstr>В объединение множеств, где одно множество является подмножеством другого,  входят все элементы этих множеств в единственном экземпляре </vt:lpstr>
      <vt:lpstr>Томаса Эдисона</vt:lpstr>
      <vt:lpstr>Презентация PowerPoint</vt:lpstr>
      <vt:lpstr> Эталон C U D = {1; 3; 4; 5; 6; 7}. </vt:lpstr>
      <vt:lpstr>Проверка в паре </vt:lpstr>
      <vt:lpstr>Презентация PowerPoint</vt:lpstr>
      <vt:lpstr>Список использованной литературы: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Попович</cp:lastModifiedBy>
  <cp:revision>34</cp:revision>
  <dcterms:created xsi:type="dcterms:W3CDTF">2019-09-17T06:13:04Z</dcterms:created>
  <dcterms:modified xsi:type="dcterms:W3CDTF">2022-11-02T14:57:58Z</dcterms:modified>
</cp:coreProperties>
</file>