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421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1" y="620688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Ерцевская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школа имени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С.И.Бочарова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детский сад «Звездочка»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99695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«Малыши против простуды и гриппа - 2024»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32040" y="5877272"/>
            <a:ext cx="4633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Вениаминовна Цыпленкова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квалификационная категория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0338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62909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u="sng" dirty="0">
                <a:latin typeface="Times New Roman"/>
              </a:rPr>
              <a:t>Конкурс 6  «Салют». (мп3)</a:t>
            </a:r>
            <a:endParaRPr lang="ru-RU" dirty="0"/>
          </a:p>
          <a:p>
            <a:r>
              <a:rPr lang="ru-RU" dirty="0">
                <a:latin typeface="Times New Roman"/>
              </a:rPr>
              <a:t>Подвижная игра «Салют»</a:t>
            </a:r>
            <a:endParaRPr lang="ru-RU" dirty="0"/>
          </a:p>
          <a:p>
            <a:r>
              <a:rPr lang="ru-RU" dirty="0">
                <a:latin typeface="Times New Roman"/>
              </a:rPr>
              <a:t>Разбросать разноцветные шарики по всему залу. По сигналу «раз, два, три - собери!» </a:t>
            </a:r>
            <a:endParaRPr lang="ru-RU" dirty="0" smtClean="0">
              <a:latin typeface="Times New Roman"/>
            </a:endParaRPr>
          </a:p>
          <a:p>
            <a:r>
              <a:rPr lang="ru-RU" dirty="0" smtClean="0">
                <a:latin typeface="Times New Roman"/>
              </a:rPr>
              <a:t>дети </a:t>
            </a:r>
            <a:r>
              <a:rPr lang="ru-RU" dirty="0">
                <a:latin typeface="Times New Roman"/>
              </a:rPr>
              <a:t>должны быстро под музыку собрать все шарики по цвету и в свои корзиночки.</a:t>
            </a:r>
            <a:endParaRPr lang="ru-RU" dirty="0"/>
          </a:p>
          <a:p>
            <a:r>
              <a:rPr lang="ru-RU" dirty="0">
                <a:latin typeface="Times New Roman"/>
              </a:rPr>
              <a:t>Мамы собирают: красные и синие и кладут в корзину.</a:t>
            </a:r>
            <a:endParaRPr lang="ru-RU" dirty="0"/>
          </a:p>
          <a:p>
            <a:r>
              <a:rPr lang="ru-RU" dirty="0">
                <a:latin typeface="Times New Roman"/>
              </a:rPr>
              <a:t>Дети собирают: зеленые и желтые и кладут в корзину.</a:t>
            </a:r>
            <a:endParaRPr lang="ru-RU" dirty="0">
              <a:effectLst/>
            </a:endParaRPr>
          </a:p>
        </p:txBody>
      </p:sp>
      <p:pic>
        <p:nvPicPr>
          <p:cNvPr id="7170" name="Picture 2" descr="C:\Users\Ercev\Downloads\2024-04-09_12-26-0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9" t="13088" r="35263" b="20480"/>
          <a:stretch/>
        </p:blipFill>
        <p:spPr bwMode="auto">
          <a:xfrm>
            <a:off x="323528" y="2204864"/>
            <a:ext cx="3965609" cy="341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Ercev\Downloads\2024-04-09_12-28-2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" t="13087" r="42316" b="20667"/>
          <a:stretch/>
        </p:blipFill>
        <p:spPr bwMode="auto">
          <a:xfrm>
            <a:off x="4494059" y="2214489"/>
            <a:ext cx="4110390" cy="340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6887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50611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u="sng" dirty="0">
                <a:latin typeface="Times New Roman"/>
              </a:rPr>
              <a:t>Конкурс 7 «Лягушка путешественница» (мп3)</a:t>
            </a:r>
            <a:endParaRPr lang="ru-RU" dirty="0"/>
          </a:p>
          <a:p>
            <a:r>
              <a:rPr lang="ru-RU" dirty="0">
                <a:latin typeface="Times New Roman"/>
              </a:rPr>
              <a:t>А сейчас вспомним еще одну замечательную сказку. Лягушке в той сказке так </a:t>
            </a:r>
            <a:endParaRPr lang="ru-RU" dirty="0" smtClean="0">
              <a:latin typeface="Times New Roman"/>
            </a:endParaRPr>
          </a:p>
          <a:p>
            <a:r>
              <a:rPr lang="ru-RU" dirty="0" smtClean="0">
                <a:latin typeface="Times New Roman"/>
              </a:rPr>
              <a:t>надоело </a:t>
            </a:r>
            <a:r>
              <a:rPr lang="ru-RU" dirty="0">
                <a:latin typeface="Times New Roman"/>
              </a:rPr>
              <a:t>ее болото, так захотелось побывать в теплых краях, что она уговорила уток</a:t>
            </a:r>
            <a:r>
              <a:rPr lang="ru-RU" dirty="0" smtClean="0">
                <a:latin typeface="Times New Roman"/>
              </a:rPr>
              <a:t>,</a:t>
            </a:r>
          </a:p>
          <a:p>
            <a:r>
              <a:rPr lang="ru-RU" dirty="0" smtClean="0">
                <a:latin typeface="Times New Roman"/>
              </a:rPr>
              <a:t> </a:t>
            </a:r>
            <a:r>
              <a:rPr lang="ru-RU" dirty="0">
                <a:latin typeface="Times New Roman"/>
              </a:rPr>
              <a:t>чтоб те ее туда отвезли. И сейчас мы превратим наших ребят в лягушат, а родители </a:t>
            </a:r>
            <a:endParaRPr lang="ru-RU" dirty="0" smtClean="0">
              <a:latin typeface="Times New Roman"/>
            </a:endParaRPr>
          </a:p>
          <a:p>
            <a:r>
              <a:rPr lang="ru-RU" dirty="0" smtClean="0">
                <a:latin typeface="Times New Roman"/>
              </a:rPr>
              <a:t>будут </a:t>
            </a:r>
            <a:r>
              <a:rPr lang="ru-RU" dirty="0">
                <a:latin typeface="Times New Roman"/>
              </a:rPr>
              <a:t>утками.</a:t>
            </a:r>
            <a:endParaRPr lang="ru-RU" dirty="0"/>
          </a:p>
          <a:p>
            <a:r>
              <a:rPr lang="ru-RU" dirty="0">
                <a:latin typeface="Times New Roman"/>
              </a:rPr>
              <a:t>2 родителя от каждой команды держат палку, ребенок держится за нее, и родители </a:t>
            </a:r>
            <a:endParaRPr lang="ru-RU" dirty="0" smtClean="0">
              <a:latin typeface="Times New Roman"/>
            </a:endParaRPr>
          </a:p>
          <a:p>
            <a:r>
              <a:rPr lang="ru-RU" dirty="0" smtClean="0">
                <a:latin typeface="Times New Roman"/>
              </a:rPr>
              <a:t>его </a:t>
            </a:r>
            <a:r>
              <a:rPr lang="ru-RU" dirty="0">
                <a:latin typeface="Times New Roman"/>
              </a:rPr>
              <a:t>переносят «в теплые края» и возвращаются за следующей «лягушкой».</a:t>
            </a:r>
            <a:endParaRPr lang="ru-RU" dirty="0">
              <a:effectLst/>
            </a:endParaRPr>
          </a:p>
        </p:txBody>
      </p:sp>
      <p:pic>
        <p:nvPicPr>
          <p:cNvPr id="8194" name="Picture 2" descr="C:\Users\Ercev\Downloads\2024-04-09_12-31-20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" t="13087" r="37789" b="20667"/>
          <a:stretch/>
        </p:blipFill>
        <p:spPr bwMode="auto">
          <a:xfrm>
            <a:off x="539552" y="2358490"/>
            <a:ext cx="3098748" cy="192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Ercev\Downloads\2024-04-09_12-32-4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12901" r="49162" b="20667"/>
          <a:stretch/>
        </p:blipFill>
        <p:spPr bwMode="auto">
          <a:xfrm>
            <a:off x="5364088" y="2363981"/>
            <a:ext cx="2998271" cy="191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Ercev\Downloads\2024-04-09_12-34-2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" t="12901" r="39053" b="22163"/>
          <a:stretch/>
        </p:blipFill>
        <p:spPr bwMode="auto">
          <a:xfrm>
            <a:off x="2627785" y="4365103"/>
            <a:ext cx="3672408" cy="237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0404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/>
              </a:rPr>
              <a:t>ОБЩИЙ Массаж «Рельсы» (речевое сопровождение)</a:t>
            </a:r>
            <a:endParaRPr lang="ru-RU" dirty="0"/>
          </a:p>
          <a:p>
            <a:r>
              <a:rPr lang="ru-RU" b="1" dirty="0">
                <a:latin typeface="Times New Roman"/>
              </a:rPr>
              <a:t>ОБЩИЙ «Танец маленьких утят»</a:t>
            </a:r>
            <a:endParaRPr lang="ru-RU" dirty="0"/>
          </a:p>
          <a:p>
            <a:r>
              <a:rPr lang="ru-RU" b="1" dirty="0">
                <a:latin typeface="Times New Roman"/>
              </a:rPr>
              <a:t>Игра паровоз (мп3) станция «Детский сад!»</a:t>
            </a:r>
            <a:endParaRPr lang="ru-RU" dirty="0">
              <a:effectLst/>
            </a:endParaRPr>
          </a:p>
        </p:txBody>
      </p:sp>
      <p:pic>
        <p:nvPicPr>
          <p:cNvPr id="9218" name="Picture 2" descr="C:\Users\Ercev\Downloads\2024-04-09_12-37-5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" t="13088" r="62001" b="20480"/>
          <a:stretch/>
        </p:blipFill>
        <p:spPr bwMode="auto">
          <a:xfrm>
            <a:off x="173255" y="1340768"/>
            <a:ext cx="303059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Ercev\Downloads\2024-04-09_12-37-5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8" t="25794" r="31579" b="20665"/>
          <a:stretch/>
        </p:blipFill>
        <p:spPr bwMode="auto">
          <a:xfrm>
            <a:off x="3491880" y="1340768"/>
            <a:ext cx="262829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Ercev\Downloads\2024-04-09_12-41-0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" t="13275" r="30707" b="20106"/>
          <a:stretch/>
        </p:blipFill>
        <p:spPr bwMode="auto">
          <a:xfrm>
            <a:off x="6300192" y="1358069"/>
            <a:ext cx="2736304" cy="293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Ercev\Downloads\2024-04-09_12-43-1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" t="13274" r="31099" b="20666"/>
          <a:stretch/>
        </p:blipFill>
        <p:spPr bwMode="auto">
          <a:xfrm>
            <a:off x="173255" y="4391762"/>
            <a:ext cx="4104456" cy="246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4391762"/>
            <a:ext cx="4212468" cy="246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58999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/>
              </a:rPr>
              <a:t>Спортивный </a:t>
            </a:r>
            <a:r>
              <a:rPr lang="ru-RU" b="1" dirty="0" smtClean="0">
                <a:latin typeface="Times New Roman"/>
              </a:rPr>
              <a:t>досуг</a:t>
            </a:r>
          </a:p>
          <a:p>
            <a:pPr algn="ctr"/>
            <a:r>
              <a:rPr lang="ru-RU" b="1" dirty="0" smtClean="0">
                <a:latin typeface="Times New Roman"/>
              </a:rPr>
              <a:t>(совместно </a:t>
            </a:r>
            <a:r>
              <a:rPr lang="ru-RU" b="1" dirty="0">
                <a:latin typeface="Times New Roman"/>
              </a:rPr>
              <a:t>с </a:t>
            </a:r>
            <a:r>
              <a:rPr lang="ru-RU" b="1" dirty="0" smtClean="0">
                <a:latin typeface="Times New Roman"/>
              </a:rPr>
              <a:t>родителями)</a:t>
            </a:r>
          </a:p>
          <a:p>
            <a:pPr algn="ctr"/>
            <a:r>
              <a:rPr lang="ru-RU" b="1" dirty="0" smtClean="0">
                <a:latin typeface="Times New Roman"/>
              </a:rPr>
              <a:t> </a:t>
            </a:r>
            <a:r>
              <a:rPr lang="ru-RU" b="1" dirty="0">
                <a:latin typeface="Times New Roman"/>
              </a:rPr>
              <a:t>«День здоровья»</a:t>
            </a:r>
            <a:endParaRPr lang="ru-RU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1" y="1700808"/>
            <a:ext cx="835292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/>
              </a:rPr>
              <a:t>Цель:</a:t>
            </a:r>
            <a:endParaRPr lang="ru-RU" dirty="0"/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 -Повышение интереса к физической культуре и здоровому образу жизни детей и взрослых. </a:t>
            </a:r>
            <a:endParaRPr lang="ru-RU" dirty="0"/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 -Выявлять способности и интересы детей. </a:t>
            </a:r>
            <a:endParaRPr lang="ru-RU" dirty="0"/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Воспитывать волевые качества, развивать стремление к победе и уверенность в своих силах. </a:t>
            </a:r>
            <a:endParaRPr lang="ru-RU" dirty="0"/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Учить не только получать радость от своих результатов, но и переживать за товарищей. </a:t>
            </a:r>
            <a:endParaRPr lang="ru-RU" dirty="0"/>
          </a:p>
          <a:p>
            <a:r>
              <a:rPr lang="ru-RU" b="1" dirty="0">
                <a:solidFill>
                  <a:srgbClr val="000000"/>
                </a:solidFill>
                <a:latin typeface="Times New Roman"/>
              </a:rPr>
              <a:t>Задачи: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endParaRPr lang="ru-RU" dirty="0"/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-Совершенствовать уровень физической подготовленности детей </a:t>
            </a:r>
            <a:endParaRPr lang="ru-RU" dirty="0"/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- Прививать интерес к активному, здоровому образу жизни всем участникам образовательного процесса. </a:t>
            </a:r>
            <a:endParaRPr lang="ru-RU" dirty="0"/>
          </a:p>
          <a:p>
            <a:r>
              <a:rPr lang="ru-RU" dirty="0">
                <a:solidFill>
                  <a:srgbClr val="000000"/>
                </a:solidFill>
                <a:latin typeface="Times New Roman"/>
              </a:rPr>
              <a:t>-Формировать волевые качества: целеустремленность, выдержку, силу, ловкость, воспитывать желание побеждать и сопереживать. </a:t>
            </a:r>
            <a:endParaRPr lang="ru-RU" dirty="0"/>
          </a:p>
          <a:p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-Укреплять у родителей стремление участвовать в жизни детей в детском саду, чувство сплоченности, взаимовыручки, сопричастности.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16537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260648"/>
            <a:ext cx="8496945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/>
              </a:rPr>
              <a:t>Ход мероприятия:</a:t>
            </a:r>
            <a:r>
              <a:rPr lang="ru-RU" dirty="0">
                <a:latin typeface="Times New Roman"/>
              </a:rPr>
              <a:t> </a:t>
            </a:r>
            <a:endParaRPr lang="ru-RU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Сегодня у нас праздник. А праздник наш называется «День здоровья!» (дети хором)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6" b="15193"/>
          <a:stretch/>
        </p:blipFill>
        <p:spPr>
          <a:xfrm>
            <a:off x="440889" y="1052736"/>
            <a:ext cx="4059104" cy="2839453"/>
          </a:xfrm>
          <a:prstGeom prst="rect">
            <a:avLst/>
          </a:prstGeom>
        </p:spPr>
      </p:pic>
      <p:pic>
        <p:nvPicPr>
          <p:cNvPr id="1026" name="Picture 2" descr="C:\Users\Ercev\Downloads\2024-04-09_10-03-54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" t="13149" r="30747" b="20585"/>
          <a:stretch/>
        </p:blipFill>
        <p:spPr bwMode="auto">
          <a:xfrm>
            <a:off x="4616284" y="1052736"/>
            <a:ext cx="4132180" cy="283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0889" y="4293096"/>
            <a:ext cx="83075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/>
              </a:rPr>
              <a:t>ИГРА ПАРОВОЗ(мп3) станция </a:t>
            </a:r>
            <a:endParaRPr lang="ru-RU" b="1" dirty="0" smtClean="0">
              <a:latin typeface="Times New Roman"/>
            </a:endParaRPr>
          </a:p>
          <a:p>
            <a:r>
              <a:rPr lang="ru-RU" b="1" dirty="0" smtClean="0">
                <a:latin typeface="Times New Roman"/>
              </a:rPr>
              <a:t>«</a:t>
            </a:r>
            <a:r>
              <a:rPr lang="ru-RU" b="1" dirty="0" err="1">
                <a:latin typeface="Times New Roman"/>
              </a:rPr>
              <a:t>Неболейкино</a:t>
            </a:r>
            <a:r>
              <a:rPr lang="ru-RU" b="1" dirty="0">
                <a:latin typeface="Times New Roman"/>
              </a:rPr>
              <a:t>»</a:t>
            </a:r>
            <a:endParaRPr lang="ru-RU" dirty="0"/>
          </a:p>
          <a:p>
            <a:r>
              <a:rPr lang="ru-RU" b="1" dirty="0">
                <a:latin typeface="Times New Roman"/>
              </a:rPr>
              <a:t>Воспитатель:</a:t>
            </a:r>
            <a:r>
              <a:rPr lang="ru-RU" dirty="0">
                <a:latin typeface="Times New Roman"/>
              </a:rPr>
              <a:t> </a:t>
            </a:r>
            <a:endParaRPr lang="ru-RU" dirty="0"/>
          </a:p>
          <a:p>
            <a:r>
              <a:rPr lang="ru-RU" dirty="0">
                <a:latin typeface="Times New Roman"/>
              </a:rPr>
              <a:t>Мальчишки и девчонки, а также </a:t>
            </a:r>
            <a:endParaRPr lang="ru-RU" dirty="0" smtClean="0">
              <a:latin typeface="Times New Roman"/>
            </a:endParaRPr>
          </a:p>
          <a:p>
            <a:r>
              <a:rPr lang="ru-RU" dirty="0" smtClean="0">
                <a:latin typeface="Times New Roman"/>
              </a:rPr>
              <a:t>их </a:t>
            </a:r>
            <a:r>
              <a:rPr lang="ru-RU" dirty="0">
                <a:latin typeface="Times New Roman"/>
              </a:rPr>
              <a:t>родители,</a:t>
            </a:r>
            <a:endParaRPr lang="ru-RU" dirty="0"/>
          </a:p>
          <a:p>
            <a:r>
              <a:rPr lang="ru-RU" dirty="0">
                <a:latin typeface="Times New Roman"/>
              </a:rPr>
              <a:t>В зал спортивный наш, скорее </a:t>
            </a:r>
            <a:endParaRPr lang="ru-RU" dirty="0" smtClean="0">
              <a:latin typeface="Times New Roman"/>
            </a:endParaRPr>
          </a:p>
          <a:p>
            <a:r>
              <a:rPr lang="ru-RU" dirty="0" smtClean="0">
                <a:latin typeface="Times New Roman"/>
              </a:rPr>
              <a:t>поспешите </a:t>
            </a:r>
            <a:r>
              <a:rPr lang="ru-RU" dirty="0">
                <a:latin typeface="Times New Roman"/>
              </a:rPr>
              <a:t>вы.</a:t>
            </a:r>
            <a:endParaRPr lang="ru-RU" dirty="0"/>
          </a:p>
          <a:p>
            <a:r>
              <a:rPr lang="ru-RU" dirty="0">
                <a:latin typeface="Times New Roman"/>
              </a:rPr>
              <a:t>Здесь будут состязания детишки</a:t>
            </a:r>
            <a:r>
              <a:rPr lang="ru-RU" dirty="0" smtClean="0">
                <a:latin typeface="Times New Roman"/>
              </a:rPr>
              <a:t>,</a:t>
            </a:r>
          </a:p>
          <a:p>
            <a:r>
              <a:rPr lang="ru-RU" dirty="0" smtClean="0">
                <a:latin typeface="Times New Roman"/>
              </a:rPr>
              <a:t> </a:t>
            </a:r>
            <a:r>
              <a:rPr lang="ru-RU" dirty="0">
                <a:latin typeface="Times New Roman"/>
              </a:rPr>
              <a:t>папы, мамы.</a:t>
            </a:r>
            <a:endParaRPr lang="ru-RU" dirty="0">
              <a:effectLst/>
            </a:endParaRPr>
          </a:p>
        </p:txBody>
      </p:sp>
      <p:pic>
        <p:nvPicPr>
          <p:cNvPr id="1027" name="Picture 3" descr="C:\Users\Ercev\Downloads\2024-04-09_10-18-45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3" t="13088" r="34713" b="20480"/>
          <a:stretch/>
        </p:blipFill>
        <p:spPr bwMode="auto">
          <a:xfrm>
            <a:off x="4067944" y="3892189"/>
            <a:ext cx="4680520" cy="293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7729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3" y="404664"/>
            <a:ext cx="4284475" cy="324191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endParaRPr lang="ru-RU" b="1" dirty="0" smtClean="0">
              <a:latin typeface="Times New Roman"/>
              <a:ea typeface="Times New Roman"/>
            </a:endParaRPr>
          </a:p>
          <a:p>
            <a:r>
              <a:rPr lang="ru-RU" b="1" dirty="0" smtClean="0">
                <a:latin typeface="Times New Roman"/>
                <a:ea typeface="Times New Roman"/>
              </a:rPr>
              <a:t>1-й родитель</a:t>
            </a:r>
            <a:r>
              <a:rPr lang="ru-RU" b="1" dirty="0">
                <a:latin typeface="Times New Roman"/>
                <a:ea typeface="Times New Roman"/>
              </a:rPr>
              <a:t>:</a:t>
            </a:r>
            <a:endParaRPr lang="ru-RU" sz="1600" dirty="0">
              <a:latin typeface="Times New Roman"/>
              <a:ea typeface="Times New Roman"/>
            </a:endParaRPr>
          </a:p>
          <a:p>
            <a:r>
              <a:rPr lang="ru-RU" dirty="0">
                <a:latin typeface="Times New Roman"/>
                <a:ea typeface="Times New Roman"/>
              </a:rPr>
              <a:t>Давайте спортом заниматься!</a:t>
            </a:r>
            <a:endParaRPr lang="ru-RU" sz="1600" dirty="0">
              <a:latin typeface="Times New Roman"/>
              <a:ea typeface="Times New Roman"/>
            </a:endParaRPr>
          </a:p>
          <a:p>
            <a:r>
              <a:rPr lang="ru-RU" dirty="0">
                <a:latin typeface="Times New Roman"/>
                <a:ea typeface="Times New Roman"/>
              </a:rPr>
              <a:t>Давайте будем закаляться,</a:t>
            </a:r>
            <a:endParaRPr lang="ru-RU" sz="1600" dirty="0">
              <a:latin typeface="Times New Roman"/>
              <a:ea typeface="Times New Roman"/>
            </a:endParaRPr>
          </a:p>
          <a:p>
            <a:r>
              <a:rPr lang="ru-RU" dirty="0">
                <a:latin typeface="Times New Roman"/>
                <a:ea typeface="Times New Roman"/>
              </a:rPr>
              <a:t>И руки мыть не забывать</a:t>
            </a:r>
            <a:endParaRPr lang="ru-RU" sz="1600" dirty="0">
              <a:latin typeface="Times New Roman"/>
              <a:ea typeface="Times New Roman"/>
            </a:endParaRPr>
          </a:p>
          <a:p>
            <a:r>
              <a:rPr lang="ru-RU" dirty="0">
                <a:latin typeface="Times New Roman"/>
                <a:ea typeface="Times New Roman"/>
              </a:rPr>
              <a:t>И день здоровья отмечать.</a:t>
            </a:r>
            <a:endParaRPr lang="ru-RU" sz="1600" dirty="0">
              <a:latin typeface="Times New Roman"/>
              <a:ea typeface="Times New Roman"/>
            </a:endParaRPr>
          </a:p>
          <a:p>
            <a:pPr>
              <a:spcAft>
                <a:spcPts val="750"/>
              </a:spcAft>
            </a:pP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</a:rPr>
              <a:t> </a:t>
            </a: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dirty="0" smtClean="0">
              <a:latin typeface="Times New Roman"/>
              <a:ea typeface="Times New Roman"/>
            </a:endParaRPr>
          </a:p>
          <a:p>
            <a:pPr>
              <a:spcAft>
                <a:spcPts val="750"/>
              </a:spcAft>
            </a:pPr>
            <a:endParaRPr lang="ru-RU" sz="1600" b="1" dirty="0">
              <a:solidFill>
                <a:srgbClr val="333333"/>
              </a:solidFill>
              <a:latin typeface="Times New Roman"/>
              <a:ea typeface="Times New Roman"/>
            </a:endParaRPr>
          </a:p>
          <a:p>
            <a:pPr>
              <a:spcAft>
                <a:spcPts val="750"/>
              </a:spcAft>
            </a:pPr>
            <a:r>
              <a:rPr lang="ru-RU" b="1" dirty="0" smtClean="0">
                <a:solidFill>
                  <a:srgbClr val="333333"/>
                </a:solidFill>
                <a:latin typeface="Times New Roman"/>
                <a:ea typeface="Times New Roman"/>
              </a:rPr>
              <a:t>2-й </a:t>
            </a: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</a:rPr>
              <a:t>родитель: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750"/>
              </a:spcAft>
            </a:pP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  <a:t>«Спорт» любите с малых лет</a:t>
            </a: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</a:rPr>
              <a:t>,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  <a:t> Будете здоровы!</a:t>
            </a: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750"/>
              </a:spcAft>
            </a:pPr>
            <a:endParaRPr lang="ru-RU" sz="1400" dirty="0">
              <a:latin typeface="Times New Roman"/>
              <a:ea typeface="Times New Roman"/>
            </a:endParaRPr>
          </a:p>
          <a:p>
            <a:r>
              <a:rPr lang="ru-RU" sz="1600" dirty="0" smtClean="0">
                <a:latin typeface="Times New Roman"/>
                <a:ea typeface="Times New Roman"/>
              </a:rPr>
              <a:t> </a:t>
            </a:r>
            <a:endParaRPr lang="ru-RU" sz="1400" dirty="0">
              <a:latin typeface="Times New Roman"/>
              <a:ea typeface="Times New Roman"/>
            </a:endParaRPr>
          </a:p>
          <a:p>
            <a:endParaRPr lang="ru-RU" sz="1600" dirty="0">
              <a:latin typeface="Times New Roman"/>
              <a:ea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92" y="620688"/>
            <a:ext cx="4483991" cy="185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750"/>
              </a:spcAft>
            </a:pPr>
            <a:r>
              <a:rPr lang="ru-RU" b="1" dirty="0" smtClean="0">
                <a:solidFill>
                  <a:srgbClr val="333333"/>
                </a:solidFill>
                <a:latin typeface="Times New Roman"/>
                <a:ea typeface="Times New Roman"/>
              </a:rPr>
              <a:t>3-й родитель:</a:t>
            </a:r>
            <a:endParaRPr lang="ru-RU" sz="16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>
              <a:spcAft>
                <a:spcPts val="750"/>
              </a:spcAft>
            </a:pP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</a:rPr>
              <a:t>Всем известно, всем понятно,</a:t>
            </a:r>
            <a:endParaRPr lang="ru-RU" sz="16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>
              <a:spcAft>
                <a:spcPts val="750"/>
              </a:spcAft>
            </a:pP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</a:rPr>
              <a:t>Что здоровым быть приятно.</a:t>
            </a:r>
            <a:endParaRPr lang="ru-RU" sz="16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>
              <a:spcAft>
                <a:spcPts val="750"/>
              </a:spcAft>
            </a:pP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</a:rPr>
              <a:t>Только надо знать, как здоровым стать!</a:t>
            </a:r>
          </a:p>
          <a:p>
            <a:pPr lvl="0">
              <a:spcAft>
                <a:spcPts val="750"/>
              </a:spcAft>
            </a:pP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944" y="2276872"/>
            <a:ext cx="43204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750"/>
              </a:spcAft>
            </a:pP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</a:rPr>
              <a:t> </a:t>
            </a:r>
            <a:r>
              <a:rPr lang="ru-RU" b="1" dirty="0" smtClean="0">
                <a:solidFill>
                  <a:srgbClr val="333333"/>
                </a:solidFill>
                <a:latin typeface="Times New Roman"/>
                <a:ea typeface="Times New Roman"/>
              </a:rPr>
              <a:t>       4-й </a:t>
            </a:r>
            <a:r>
              <a:rPr lang="ru-RU" b="1" dirty="0">
                <a:solidFill>
                  <a:srgbClr val="333333"/>
                </a:solidFill>
                <a:latin typeface="Times New Roman"/>
                <a:ea typeface="Times New Roman"/>
              </a:rPr>
              <a:t>родитель: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>
              <a:spcAft>
                <a:spcPts val="750"/>
              </a:spcAft>
            </a:pP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</a:rPr>
              <a:t>        Приучай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  <a:t>себя к порядку,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>
              <a:spcAft>
                <a:spcPts val="750"/>
              </a:spcAft>
            </a:pP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</a:rPr>
              <a:t>       Делай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  <a:t>каждый день зарядку! 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lvl="0">
              <a:spcAft>
                <a:spcPts val="750"/>
              </a:spcAft>
            </a:pPr>
            <a:r>
              <a:rPr lang="ru-RU" dirty="0" smtClean="0">
                <a:solidFill>
                  <a:srgbClr val="333333"/>
                </a:solidFill>
                <a:latin typeface="Times New Roman"/>
                <a:ea typeface="Times New Roman"/>
              </a:rPr>
              <a:t>       Смейся </a:t>
            </a:r>
            <a:r>
              <a:rPr lang="ru-RU" dirty="0">
                <a:solidFill>
                  <a:srgbClr val="333333"/>
                </a:solidFill>
                <a:latin typeface="Times New Roman"/>
                <a:ea typeface="Times New Roman"/>
              </a:rPr>
              <a:t>веселее - будешь здоровее!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3" y="4005064"/>
            <a:ext cx="822911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/>
              </a:rPr>
              <a:t>Дорогие </a:t>
            </a:r>
            <a:r>
              <a:rPr lang="ru-RU" dirty="0">
                <a:latin typeface="Times New Roman"/>
              </a:rPr>
              <a:t>мамы, папы — вот ваши любимые дети, которые очень любят бегать, </a:t>
            </a:r>
            <a:endParaRPr lang="ru-RU" dirty="0" smtClean="0">
              <a:latin typeface="Times New Roman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/>
              </a:rPr>
              <a:t>прыгать</a:t>
            </a:r>
            <a:r>
              <a:rPr lang="ru-RU" dirty="0">
                <a:latin typeface="Times New Roman"/>
              </a:rPr>
              <a:t>, играть. Им так сложно удержаться на одном месте. Вы ведь тоже </a:t>
            </a:r>
            <a:endParaRPr lang="ru-RU" dirty="0" smtClean="0">
              <a:latin typeface="Times New Roman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/>
              </a:rPr>
              <a:t>когда </a:t>
            </a:r>
            <a:r>
              <a:rPr lang="ru-RU" dirty="0">
                <a:latin typeface="Times New Roman"/>
              </a:rPr>
              <a:t>– то были детьми, просто забыли об этом немного. Сегодня у нас </a:t>
            </a:r>
            <a:endParaRPr lang="ru-RU" dirty="0" smtClean="0">
              <a:latin typeface="Times New Roman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/>
              </a:rPr>
              <a:t>замечательная </a:t>
            </a:r>
            <a:r>
              <a:rPr lang="ru-RU" dirty="0">
                <a:latin typeface="Times New Roman"/>
              </a:rPr>
              <a:t>возможность вновь окунуться в мир детства и почувствовать, </a:t>
            </a:r>
            <a:endParaRPr lang="ru-RU" dirty="0" smtClean="0">
              <a:latin typeface="Times New Roman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/>
              </a:rPr>
              <a:t>как </a:t>
            </a:r>
            <a:r>
              <a:rPr lang="ru-RU" dirty="0">
                <a:latin typeface="Times New Roman"/>
              </a:rPr>
              <a:t>же это здорово быть ребёнком.</a:t>
            </a:r>
            <a:endParaRPr lang="ru-RU" dirty="0"/>
          </a:p>
          <a:p>
            <a:r>
              <a:rPr lang="ru-RU" dirty="0">
                <a:latin typeface="Times New Roman"/>
              </a:rPr>
              <a:t>Все спортсмены, как вы знаете, перед соревнованием разминают мышцы. </a:t>
            </a:r>
            <a:endParaRPr lang="ru-RU" dirty="0" smtClean="0">
              <a:latin typeface="Times New Roman"/>
            </a:endParaRPr>
          </a:p>
          <a:p>
            <a:r>
              <a:rPr lang="ru-RU" dirty="0" smtClean="0">
                <a:latin typeface="Times New Roman"/>
              </a:rPr>
              <a:t>Мы </a:t>
            </a:r>
            <a:r>
              <a:rPr lang="ru-RU" dirty="0">
                <a:latin typeface="Times New Roman"/>
              </a:rPr>
              <a:t>проведем веселую, шуточную разминку.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361471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rcev\Downloads\2024-04-09_11-00-5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3" t="13275" r="38000" b="20480"/>
          <a:stretch/>
        </p:blipFill>
        <p:spPr bwMode="auto">
          <a:xfrm>
            <a:off x="395536" y="629981"/>
            <a:ext cx="3744416" cy="236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260648"/>
            <a:ext cx="6643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/>
              </a:rPr>
              <a:t>РАЗМИНКА «Солнышко лучистое» (мп3)</a:t>
            </a:r>
            <a:endParaRPr lang="ru-RU" dirty="0">
              <a:effectLst/>
            </a:endParaRPr>
          </a:p>
        </p:txBody>
      </p:sp>
      <p:pic>
        <p:nvPicPr>
          <p:cNvPr id="2051" name="Picture 3" descr="C:\Users\Ercev\Downloads\2024-04-09_11-04-1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7" b="15228"/>
          <a:stretch/>
        </p:blipFill>
        <p:spPr bwMode="auto">
          <a:xfrm>
            <a:off x="4427984" y="629981"/>
            <a:ext cx="4032447" cy="236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rcev\Downloads\2024-04-09_11-07-38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t="13088" r="33463" b="20105"/>
          <a:stretch/>
        </p:blipFill>
        <p:spPr bwMode="auto">
          <a:xfrm>
            <a:off x="4427984" y="3000449"/>
            <a:ext cx="4053149" cy="237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Ercev\Downloads\2024-04-09_11-21-35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" t="13275" r="48631" b="20854"/>
          <a:stretch/>
        </p:blipFill>
        <p:spPr bwMode="auto">
          <a:xfrm>
            <a:off x="395536" y="3000449"/>
            <a:ext cx="3744416" cy="237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7791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77511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u="sng" dirty="0">
                <a:latin typeface="Times New Roman"/>
              </a:rPr>
              <a:t>Конкурс 1: 1. «Сороконожка» (мп3)</a:t>
            </a:r>
            <a:endParaRPr lang="ru-RU" dirty="0"/>
          </a:p>
          <a:p>
            <a:r>
              <a:rPr lang="ru-RU" dirty="0">
                <a:latin typeface="Times New Roman"/>
              </a:rPr>
              <a:t>Команда строится в колонну, положив руки друг другу на плечи, по команде </a:t>
            </a:r>
            <a:endParaRPr lang="ru-RU" dirty="0" smtClean="0">
              <a:latin typeface="Times New Roman"/>
            </a:endParaRPr>
          </a:p>
          <a:p>
            <a:r>
              <a:rPr lang="ru-RU" dirty="0" smtClean="0">
                <a:latin typeface="Times New Roman"/>
              </a:rPr>
              <a:t>надо </a:t>
            </a:r>
            <a:r>
              <a:rPr lang="ru-RU" dirty="0">
                <a:latin typeface="Times New Roman"/>
              </a:rPr>
              <a:t>обежать конус не разрываясь прибежать на место.</a:t>
            </a:r>
            <a:endParaRPr lang="ru-RU" dirty="0">
              <a:effectLst/>
            </a:endParaRPr>
          </a:p>
        </p:txBody>
      </p:sp>
      <p:pic>
        <p:nvPicPr>
          <p:cNvPr id="3074" name="Picture 2" descr="C:\Users\Ercev\Downloads\2024-04-09_11-30-0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" t="13088" r="35052" b="20105"/>
          <a:stretch/>
        </p:blipFill>
        <p:spPr bwMode="auto">
          <a:xfrm>
            <a:off x="192505" y="1530417"/>
            <a:ext cx="3587407" cy="225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rcev\Downloads\2024-04-09_11-32-1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" t="13088" r="30737" b="20105"/>
          <a:stretch/>
        </p:blipFill>
        <p:spPr bwMode="auto">
          <a:xfrm>
            <a:off x="4271115" y="2276872"/>
            <a:ext cx="440523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71116" y="1255986"/>
            <a:ext cx="4765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>
                <a:latin typeface="Times New Roman"/>
              </a:rPr>
              <a:t>Конкурс 2 «Полоса препятствий» (мп3)</a:t>
            </a:r>
            <a:endParaRPr lang="ru-RU" dirty="0"/>
          </a:p>
          <a:p>
            <a:r>
              <a:rPr lang="ru-RU" dirty="0">
                <a:latin typeface="Times New Roman"/>
              </a:rPr>
              <a:t>Прыжки из кольца в кольцо на двух ногах, пролезть в обруч</a:t>
            </a:r>
            <a:endParaRPr lang="ru-RU" dirty="0">
              <a:effectLst/>
            </a:endParaRPr>
          </a:p>
        </p:txBody>
      </p:sp>
      <p:pic>
        <p:nvPicPr>
          <p:cNvPr id="3076" name="Picture 4" descr="C:\Users\Ercev\Downloads\2024-04-09_11-34-54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" t="13087" r="35685" b="24223"/>
          <a:stretch/>
        </p:blipFill>
        <p:spPr bwMode="auto">
          <a:xfrm>
            <a:off x="4271116" y="4221088"/>
            <a:ext cx="4405239" cy="232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0676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>
                <a:latin typeface="Times New Roman"/>
              </a:rPr>
              <a:t>Конкурс 3 «Витамины» (мп3)</a:t>
            </a:r>
            <a:endParaRPr lang="ru-RU" dirty="0"/>
          </a:p>
          <a:p>
            <a:r>
              <a:rPr lang="ru-RU" dirty="0">
                <a:latin typeface="Times New Roman"/>
              </a:rPr>
              <a:t>Строятся в 2 команды. У каждой команды коляска для продуктов. </a:t>
            </a:r>
            <a:endParaRPr lang="ru-RU" dirty="0" smtClean="0">
              <a:latin typeface="Times New Roman"/>
            </a:endParaRPr>
          </a:p>
          <a:p>
            <a:r>
              <a:rPr lang="ru-RU" dirty="0" smtClean="0">
                <a:latin typeface="Times New Roman"/>
              </a:rPr>
              <a:t>С </a:t>
            </a:r>
            <a:r>
              <a:rPr lang="ru-RU" dirty="0">
                <a:latin typeface="Times New Roman"/>
              </a:rPr>
              <a:t>коляской добежать до корзины с овощами и фруктами, взять одно и </a:t>
            </a:r>
            <a:endParaRPr lang="ru-RU" dirty="0" smtClean="0">
              <a:latin typeface="Times New Roman"/>
            </a:endParaRPr>
          </a:p>
          <a:p>
            <a:r>
              <a:rPr lang="ru-RU" dirty="0" smtClean="0">
                <a:latin typeface="Times New Roman"/>
              </a:rPr>
              <a:t>положить </a:t>
            </a:r>
            <a:r>
              <a:rPr lang="ru-RU" dirty="0">
                <a:latin typeface="Times New Roman"/>
              </a:rPr>
              <a:t>в корзину, добежать до команды, </a:t>
            </a:r>
            <a:r>
              <a:rPr lang="ru-RU" dirty="0" smtClean="0">
                <a:latin typeface="Times New Roman"/>
              </a:rPr>
              <a:t>передать </a:t>
            </a:r>
            <a:r>
              <a:rPr lang="ru-RU" dirty="0">
                <a:latin typeface="Times New Roman"/>
              </a:rPr>
              <a:t>корзину и следующий бежит за овощем, фруктом. </a:t>
            </a:r>
            <a:endParaRPr lang="ru-RU" dirty="0" smtClean="0">
              <a:latin typeface="Times New Roman"/>
            </a:endParaRPr>
          </a:p>
          <a:p>
            <a:r>
              <a:rPr lang="ru-RU" dirty="0" smtClean="0">
                <a:latin typeface="Times New Roman"/>
              </a:rPr>
              <a:t>У </a:t>
            </a:r>
            <a:r>
              <a:rPr lang="ru-RU" dirty="0">
                <a:latin typeface="Times New Roman"/>
              </a:rPr>
              <a:t>кого больше овощей, фруктов, та команда зарабатывает очко.</a:t>
            </a:r>
            <a:endParaRPr lang="ru-RU" dirty="0">
              <a:effectLst/>
            </a:endParaRPr>
          </a:p>
        </p:txBody>
      </p:sp>
      <p:pic>
        <p:nvPicPr>
          <p:cNvPr id="4098" name="Picture 2" descr="C:\Users\Ercev\Downloads\2024-04-09_11-39-4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6" t="12901" r="56947" b="20853"/>
          <a:stretch/>
        </p:blipFill>
        <p:spPr bwMode="auto">
          <a:xfrm>
            <a:off x="683568" y="2122532"/>
            <a:ext cx="3168352" cy="339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Ercev\Downloads\2024-04-09_11-41-5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12714" r="59684" b="20853"/>
          <a:stretch/>
        </p:blipFill>
        <p:spPr bwMode="auto">
          <a:xfrm>
            <a:off x="4355976" y="2122532"/>
            <a:ext cx="3240360" cy="339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1414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>
                <a:latin typeface="Times New Roman"/>
              </a:rPr>
              <a:t>Конкурс 4 «Пингвины» (мп3)</a:t>
            </a:r>
            <a:endParaRPr lang="ru-RU" dirty="0"/>
          </a:p>
          <a:p>
            <a:r>
              <a:rPr lang="ru-RU" dirty="0">
                <a:latin typeface="Times New Roman"/>
              </a:rPr>
              <a:t>Строятся в две команды. Первый участник от каждой команды зажимает </a:t>
            </a:r>
            <a:r>
              <a:rPr lang="ru-RU" dirty="0" smtClean="0">
                <a:latin typeface="Times New Roman"/>
              </a:rPr>
              <a:t>мяч</a:t>
            </a:r>
          </a:p>
          <a:p>
            <a:r>
              <a:rPr lang="ru-RU" dirty="0" smtClean="0">
                <a:latin typeface="Times New Roman"/>
              </a:rPr>
              <a:t> </a:t>
            </a:r>
            <a:r>
              <a:rPr lang="ru-RU" dirty="0">
                <a:latin typeface="Times New Roman"/>
              </a:rPr>
              <a:t>между ног и прыгая с ним, оббегает стульчик и возвращается назад</a:t>
            </a:r>
            <a:r>
              <a:rPr lang="ru-RU" dirty="0" smtClean="0">
                <a:latin typeface="Times New Roman"/>
              </a:rPr>
              <a:t>.</a:t>
            </a:r>
          </a:p>
          <a:p>
            <a:r>
              <a:rPr lang="ru-RU" dirty="0" smtClean="0">
                <a:latin typeface="Times New Roman"/>
              </a:rPr>
              <a:t> </a:t>
            </a:r>
            <a:r>
              <a:rPr lang="ru-RU" dirty="0">
                <a:latin typeface="Times New Roman"/>
              </a:rPr>
              <a:t>Передаёт мяч следующему участнику. Руками мяч держать нельзя. </a:t>
            </a:r>
            <a:endParaRPr lang="ru-RU" dirty="0" smtClean="0">
              <a:latin typeface="Times New Roman"/>
            </a:endParaRPr>
          </a:p>
          <a:p>
            <a:r>
              <a:rPr lang="ru-RU" dirty="0" smtClean="0">
                <a:latin typeface="Times New Roman"/>
              </a:rPr>
              <a:t>Если </a:t>
            </a:r>
            <a:r>
              <a:rPr lang="ru-RU" dirty="0">
                <a:latin typeface="Times New Roman"/>
              </a:rPr>
              <a:t>мяч падает, нужно остановиться, поправить мяч продолжать движение.</a:t>
            </a:r>
            <a:endParaRPr lang="ru-RU" dirty="0">
              <a:effectLst/>
            </a:endParaRPr>
          </a:p>
        </p:txBody>
      </p:sp>
      <p:pic>
        <p:nvPicPr>
          <p:cNvPr id="5122" name="Picture 2" descr="C:\Users\Ercev\Downloads\2024-04-09_11-45-3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2" t="12152" r="46527" b="21602"/>
          <a:stretch/>
        </p:blipFill>
        <p:spPr bwMode="auto">
          <a:xfrm>
            <a:off x="501138" y="1809984"/>
            <a:ext cx="342279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rcev\Downloads\2024-04-09_11-48-0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5" t="13275" r="48000" b="21041"/>
          <a:stretch/>
        </p:blipFill>
        <p:spPr bwMode="auto">
          <a:xfrm>
            <a:off x="467544" y="4415637"/>
            <a:ext cx="1799924" cy="225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Ercev\Downloads\2024-04-09_11-51-1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" t="12901" r="33474" b="21041"/>
          <a:stretch/>
        </p:blipFill>
        <p:spPr bwMode="auto">
          <a:xfrm>
            <a:off x="4355976" y="1809984"/>
            <a:ext cx="4268021" cy="25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Ercev\Downloads\2024-04-09_11-54-3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1" t="16082" r="50736" b="20854"/>
          <a:stretch/>
        </p:blipFill>
        <p:spPr bwMode="auto">
          <a:xfrm>
            <a:off x="3707904" y="4467856"/>
            <a:ext cx="1724926" cy="220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Ercev\Downloads\2024-04-09_11-56-55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5" t="12901" r="48527" b="20480"/>
          <a:stretch/>
        </p:blipFill>
        <p:spPr bwMode="auto">
          <a:xfrm>
            <a:off x="6853929" y="4467856"/>
            <a:ext cx="1771050" cy="220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5906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60648"/>
            <a:ext cx="69193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u="sng" dirty="0">
                <a:latin typeface="Times New Roman"/>
              </a:rPr>
              <a:t>Конкурс 5 Эстафета «Дружная семейка» (мп3)</a:t>
            </a:r>
            <a:endParaRPr lang="ru-RU" dirty="0"/>
          </a:p>
          <a:p>
            <a:r>
              <a:rPr lang="ru-RU" dirty="0">
                <a:latin typeface="Times New Roman"/>
              </a:rPr>
              <a:t>В этой эстафете участвуют родители и дети. Строятся в 2 команды. </a:t>
            </a:r>
            <a:endParaRPr lang="ru-RU" dirty="0" smtClean="0">
              <a:latin typeface="Times New Roman"/>
            </a:endParaRPr>
          </a:p>
          <a:p>
            <a:r>
              <a:rPr lang="ru-RU" dirty="0" smtClean="0">
                <a:latin typeface="Times New Roman"/>
              </a:rPr>
              <a:t>Родитель </a:t>
            </a:r>
            <a:r>
              <a:rPr lang="ru-RU" dirty="0">
                <a:latin typeface="Times New Roman"/>
              </a:rPr>
              <a:t>ставит на ноги своего ребёнка и таким образом совместно </a:t>
            </a:r>
            <a:endParaRPr lang="ru-RU" dirty="0" smtClean="0">
              <a:latin typeface="Times New Roman"/>
            </a:endParaRPr>
          </a:p>
          <a:p>
            <a:r>
              <a:rPr lang="ru-RU" dirty="0" smtClean="0">
                <a:latin typeface="Times New Roman"/>
              </a:rPr>
              <a:t>проходят </a:t>
            </a:r>
            <a:r>
              <a:rPr lang="ru-RU" dirty="0">
                <a:latin typeface="Times New Roman"/>
              </a:rPr>
              <a:t>вокруг ориентира.</a:t>
            </a:r>
            <a:endParaRPr lang="ru-RU" dirty="0">
              <a:effectLst/>
            </a:endParaRPr>
          </a:p>
        </p:txBody>
      </p:sp>
      <p:pic>
        <p:nvPicPr>
          <p:cNvPr id="6146" name="Picture 2" descr="C:\Users\Ercev\Downloads\2024-04-09_12-19-5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9" t="13275" r="49684" b="20667"/>
          <a:stretch/>
        </p:blipFill>
        <p:spPr bwMode="auto">
          <a:xfrm>
            <a:off x="766942" y="1540042"/>
            <a:ext cx="3589033" cy="339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Ercev\Downloads\2024-04-09_12-21-3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" t="13274" r="44947" b="20666"/>
          <a:stretch/>
        </p:blipFill>
        <p:spPr bwMode="auto">
          <a:xfrm>
            <a:off x="5076056" y="1540043"/>
            <a:ext cx="3794169" cy="339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2643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293</TotalTime>
  <Words>747</Words>
  <Application>Microsoft Office PowerPoint</Application>
  <PresentationFormat>Экран (4:3)</PresentationFormat>
  <Paragraphs>94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 Ерцевская</dc:creator>
  <cp:lastModifiedBy>Школа Ерцевская</cp:lastModifiedBy>
  <cp:revision>27</cp:revision>
  <dcterms:created xsi:type="dcterms:W3CDTF">2024-03-22T08:47:06Z</dcterms:created>
  <dcterms:modified xsi:type="dcterms:W3CDTF">2024-04-19T05:51:50Z</dcterms:modified>
</cp:coreProperties>
</file>