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5"/>
  </p:notesMasterIdLst>
  <p:sldIdLst>
    <p:sldId id="291" r:id="rId2"/>
    <p:sldId id="256" r:id="rId3"/>
    <p:sldId id="271" r:id="rId4"/>
    <p:sldId id="270" r:id="rId5"/>
    <p:sldId id="269" r:id="rId6"/>
    <p:sldId id="268" r:id="rId7"/>
    <p:sldId id="259" r:id="rId8"/>
    <p:sldId id="260" r:id="rId9"/>
    <p:sldId id="261" r:id="rId10"/>
    <p:sldId id="277" r:id="rId11"/>
    <p:sldId id="273" r:id="rId12"/>
    <p:sldId id="292" r:id="rId13"/>
    <p:sldId id="275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2" r:id="rId24"/>
    <p:sldId id="294" r:id="rId25"/>
    <p:sldId id="293" r:id="rId26"/>
    <p:sldId id="285" r:id="rId27"/>
    <p:sldId id="266" r:id="rId28"/>
    <p:sldId id="257" r:id="rId29"/>
    <p:sldId id="287" r:id="rId30"/>
    <p:sldId id="290" r:id="rId31"/>
    <p:sldId id="286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608F4-5EFB-4214-9B88-5CC82F6CDCC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E6822-5EF5-42CA-811F-5F9971204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C61EB-5BC4-4F62-90C1-10536D16E4E5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b="1" u="sng"/>
              <a:t>http://www.photosight.ru/photos/1614943/</a:t>
            </a:r>
            <a:r>
              <a:rPr lang="ru-RU"/>
              <a:t> </a:t>
            </a:r>
          </a:p>
          <a:p>
            <a:r>
              <a:rPr lang="ru-RU" b="1" u="sng"/>
              <a:t>http://www.photosight.ru/photos/1614943/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6822-5EF5-42CA-811F-5F9971204FF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DF51-B10E-41E4-A132-72BDA8E9379F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1FD7-EB2E-4FD4-8979-F3B2A9C649AB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CA8-2624-48B6-980F-FFA59E6F4138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13BFF6-18CD-4174-BAF4-DDB28C1444E8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273A05-7E1A-4FC1-85EE-4CC1EE18D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2E8678-32A4-4E22-BA28-6CD33036EDB8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E1AAC2-FCE0-4ED9-8410-D26BB8EA85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961200-EAAA-47DE-B3CF-72F43C9C46C9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38EA1F-DE11-4346-8F22-7203DF0587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85C-E61D-4AC1-8957-E147EFB9DAE0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0AB1-8698-4B5B-8AD4-FA7CF979798F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1DBB-1CE5-4666-872B-B1E1E7F58545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AFE-3EBD-4749-AD0E-55005333F79E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DCA2-808D-45AB-B746-440A6E19F9E6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6F4-6B22-45AE-82C9-B3E8C841DD0D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D70-D296-46FD-B2B1-763D7DDDF3FD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8F2300-0D7B-48EE-A2A0-B06504E50D0E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AB8994-C6B8-4709-90AA-EFA6F1A8575A}" type="datetime1">
              <a:rPr lang="ru-RU" smtClean="0"/>
              <a:pPr/>
              <a:t>23.11.2023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slide" Target="slide22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\Desktop\&#1043;&#1077;&#1086;&#1075;&#1088;&#1072;&#1092;&#1080;&#1095;&#1077;&#1089;&#1082;&#1086;&#1077;%20&#1087;&#1086;&#1083;&#1086;&#1078;&#1077;&#1085;&#1080;&#1077;%20&#1040;&#1092;&#1088;&#1080;&#1082;&#1080;\assol__moya_mama.mp3" TargetMode="Externa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s.newsru.ua/pict/id/large/57407_20080123191347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6-08.photosight.ru/29/161494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://www.tourgrad.ru/exotica/madag/madag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tourgrad.ru/exotica/madag/12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ГЕОГРАФИЧЕСКОЕ ПОЛОЖЕНИЕ АФРИКИ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857628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Составитель: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Семенец</a:t>
            </a:r>
            <a:r>
              <a:rPr lang="ru-RU" dirty="0" smtClean="0">
                <a:solidFill>
                  <a:srgbClr val="FFC000"/>
                </a:solidFill>
              </a:rPr>
              <a:t> Ольга Васильевна,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учитель географии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МОУ Хлеборобная СОШ №5 </a:t>
            </a:r>
            <a:endParaRPr lang="ru-RU" dirty="0"/>
          </a:p>
        </p:txBody>
      </p:sp>
      <p:pic>
        <p:nvPicPr>
          <p:cNvPr id="5" name="Picture 8" descr="Copy of OLD_V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30532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86380" y="3929066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Составитель: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Семенец</a:t>
            </a:r>
            <a:r>
              <a:rPr lang="ru-RU" dirty="0" smtClean="0">
                <a:solidFill>
                  <a:srgbClr val="FFFF00"/>
                </a:solidFill>
              </a:rPr>
              <a:t> Ольга Васильевна,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учитель географии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МОУ Хлеборобная СОШ №5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928670"/>
            <a:ext cx="570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ГЕОГРАФИЧЕСКОЕ ПОЛОЖЕНИЕ </a:t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АФРИКИ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642918"/>
          <a:ext cx="7858180" cy="6215082"/>
        </p:xfrm>
        <a:graphic>
          <a:graphicData uri="http://schemas.openxmlformats.org/drawingml/2006/table">
            <a:tbl>
              <a:tblPr/>
              <a:tblGrid>
                <a:gridCol w="7858180"/>
              </a:tblGrid>
              <a:tr h="6215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План характеристики материка</a:t>
                      </a:r>
                      <a:r>
                        <a:rPr lang="ru-RU" sz="3200" b="0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b="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800" b="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Физико-географическое положение материка.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800" b="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Рельеф, тектоническое строение, полезные ископаемые.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800" b="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Климат.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800" b="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Внутренние воды.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800" b="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Почвы.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800" b="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Природные зоны. Растительный и животный мир.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2800" b="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Население. Хозяйственная деятельность. Государства и столицы.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0350"/>
            <a:ext cx="6011863" cy="4627563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3111500"/>
            <a:ext cx="3384550" cy="1470025"/>
          </a:xfrm>
          <a:solidFill>
            <a:schemeClr val="accent1">
              <a:alpha val="61000"/>
            </a:schemeClr>
          </a:solidFill>
        </p:spPr>
        <p:txBody>
          <a:bodyPr/>
          <a:lstStyle/>
          <a:p>
            <a:r>
              <a:rPr lang="ru-RU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АФРИКА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Определение географического положения (ГП)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ЦЕЛЬ УРОКА: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1. </a:t>
            </a:r>
            <a:r>
              <a:rPr lang="ru-RU" sz="3600" dirty="0" smtClean="0">
                <a:solidFill>
                  <a:srgbClr val="FFC000"/>
                </a:solidFill>
              </a:rPr>
              <a:t>Познакомиться с    географическим положением  материка Африка.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C000"/>
                </a:solidFill>
              </a:rPr>
              <a:t> 2.Выявить особенности физико-географического положения материка Африка</a:t>
            </a:r>
            <a:r>
              <a:rPr lang="ru-RU" sz="3600" i="1" dirty="0" smtClean="0"/>
              <a:t>.</a:t>
            </a:r>
            <a:endParaRPr lang="ru-RU" sz="3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потребуются карты?</a:t>
            </a:r>
          </a:p>
        </p:txBody>
      </p:sp>
      <p:pic>
        <p:nvPicPr>
          <p:cNvPr id="5130" name="Picture 10" descr="физ_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>
          <a:xfrm>
            <a:off x="6572264" y="1785926"/>
            <a:ext cx="1952625" cy="2185987"/>
          </a:xfrm>
          <a:noFill/>
          <a:ln/>
        </p:spPr>
      </p:pic>
      <p:pic>
        <p:nvPicPr>
          <p:cNvPr id="5132" name="Picture 12" descr="прир_з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>
          <a:xfrm>
            <a:off x="1857356" y="4214818"/>
            <a:ext cx="2809875" cy="2187575"/>
          </a:xfrm>
          <a:noFill/>
          <a:ln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71550" y="1557338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по ним можно определить?</a:t>
            </a:r>
          </a:p>
        </p:txBody>
      </p:sp>
      <p:pic>
        <p:nvPicPr>
          <p:cNvPr id="5134" name="Picture 14" descr="клима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>
          <a:xfrm>
            <a:off x="5795963" y="4221163"/>
            <a:ext cx="2752725" cy="2187575"/>
          </a:xfrm>
          <a:noFill/>
          <a:ln/>
        </p:spPr>
      </p:pic>
      <p:pic>
        <p:nvPicPr>
          <p:cNvPr id="5136" name="Picture 16" descr="физ_мира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785786" y="2000240"/>
            <a:ext cx="3311525" cy="2070100"/>
          </a:xfrm>
          <a:prstGeom prst="rect">
            <a:avLst/>
          </a:prstGeom>
          <a:noFill/>
        </p:spPr>
      </p:pic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6000728" y="1357298"/>
            <a:ext cx="3143272" cy="428628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Физическая карта Африки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5429256" y="5786453"/>
            <a:ext cx="3214710" cy="500067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Карта климатических поясов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1214414" y="3286124"/>
            <a:ext cx="2665412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Физическая  карта мира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1785918" y="6286520"/>
            <a:ext cx="2786082" cy="428627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Карта природных зон</a:t>
            </a: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AC2-FCE0-4ED9-8410-D26BB8EA85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43" grpId="0" animBg="1"/>
      <p:bldP spid="5145" grpId="0" animBg="1"/>
      <p:bldP spid="5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ГП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с.311, приложение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71612"/>
            <a:ext cx="8686800" cy="404337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1.Положение относительно экватора, тропиков, полярных кругов и нулевого меридиана.</a:t>
            </a:r>
          </a:p>
          <a:p>
            <a:pPr lvl="0">
              <a:buNone/>
            </a:pPr>
            <a:r>
              <a:rPr lang="ru-RU" sz="2400" dirty="0" smtClean="0"/>
              <a:t>2.Найдите  крайние точки материка и их координаты, протяжённость в градусах и километрах </a:t>
            </a:r>
          </a:p>
          <a:p>
            <a:pPr lvl="0">
              <a:buNone/>
            </a:pPr>
            <a:r>
              <a:rPr lang="ru-RU" sz="2400" dirty="0" smtClean="0"/>
              <a:t> 3. В каких климатических поясах расположен материк?</a:t>
            </a:r>
          </a:p>
          <a:p>
            <a:pPr lvl="0">
              <a:buNone/>
            </a:pPr>
            <a:r>
              <a:rPr lang="ru-RU" sz="2400" dirty="0" smtClean="0"/>
              <a:t>4. Определите, какие моря и океаны омывают материк.</a:t>
            </a:r>
          </a:p>
          <a:p>
            <a:pPr lvl="0">
              <a:buNone/>
            </a:pPr>
            <a:r>
              <a:rPr lang="ru-RU" sz="2400" dirty="0" smtClean="0"/>
              <a:t>5.Как расположен материк относительно других </a:t>
            </a:r>
            <a:r>
              <a:rPr lang="ru-RU" sz="2400" dirty="0" smtClean="0"/>
              <a:t>материков?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 marL="609600" indent="-609600">
              <a:buFontTx/>
              <a:buNone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2751138"/>
            <a:ext cx="8229600" cy="146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8313" y="3716338"/>
            <a:ext cx="8229600" cy="106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28596" y="4429132"/>
            <a:ext cx="8229600" cy="74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spcBef>
                <a:spcPct val="20000"/>
              </a:spcBef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68313" y="5072074"/>
            <a:ext cx="8229600" cy="9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lvl="0" indent="-609600">
              <a:spcBef>
                <a:spcPct val="20000"/>
              </a:spcBef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spcBef>
                <a:spcPct val="20000"/>
              </a:spcBef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spcBef>
                <a:spcPct val="20000"/>
              </a:spcBef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spcBef>
                <a:spcPct val="20000"/>
              </a:spcBef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A05-7E1A-4FC1-85EE-4CC1EE18DAE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  <p:bldP spid="4101" grpId="0"/>
      <p:bldP spid="4102" grpId="0"/>
      <p:bldP spid="4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Формы записи ГП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3348038" y="4149725"/>
          <a:ext cx="2073275" cy="2409825"/>
        </p:xfrm>
        <a:graphic>
          <a:graphicData uri="http://schemas.openxmlformats.org/presentationml/2006/ole">
            <p:oleObj spid="_x0000_s1026" name="CorelDRAW" r:id="rId3" imgW="6020640" imgH="6998400" progId="">
              <p:embed/>
            </p:oleObj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1628775"/>
            <a:ext cx="37433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Можно записывать в тетрадь, согласно пунктов плана: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CC"/>
                </a:solidFill>
                <a:latin typeface="Arbat" pitchFamily="2" charset="0"/>
              </a:rPr>
              <a:t>1. Африка расположена в северном и южном полушариях…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0" y="1628775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Можно наносить на контурную карту: </a:t>
            </a:r>
            <a:endParaRPr lang="ru-RU" b="1">
              <a:latin typeface="Arbat" pitchFamily="2" charset="0"/>
            </a:endParaRPr>
          </a:p>
        </p:txBody>
      </p:sp>
      <p:sp>
        <p:nvSpPr>
          <p:cNvPr id="615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Можно зарисовать в тетради схему:</a:t>
            </a:r>
            <a:endParaRPr lang="ru-RU" b="1">
              <a:latin typeface="Arbat" pitchFamily="2" charset="0"/>
            </a:endParaRPr>
          </a:p>
        </p:txBody>
      </p:sp>
      <p:pic>
        <p:nvPicPr>
          <p:cNvPr id="6153" name="Picture 9" descr="к_к_аф">
            <a:hlinkClick r:id="rId5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732588" y="2060575"/>
            <a:ext cx="1849437" cy="2103438"/>
          </a:xfrm>
          <a:ln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  <p:bldP spid="61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>
            <p:ph idx="1"/>
          </p:nvPr>
        </p:nvGraphicFramePr>
        <p:xfrm>
          <a:off x="1893888" y="333375"/>
          <a:ext cx="5414962" cy="6292850"/>
        </p:xfrm>
        <a:graphic>
          <a:graphicData uri="http://schemas.openxmlformats.org/presentationml/2006/ole">
            <p:oleObj spid="_x0000_s32770" name="CorelDRAW" r:id="rId3" imgW="6020640" imgH="6998400" progId="">
              <p:embed/>
            </p:oleObj>
          </a:graphicData>
        </a:graphic>
      </p:graphicFrame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692275" y="2420938"/>
            <a:ext cx="18002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flipH="1">
            <a:off x="3708400" y="4724400"/>
            <a:ext cx="18002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16200000" flipH="1">
            <a:off x="4715669" y="2348706"/>
            <a:ext cx="18002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5400000" flipH="1" flipV="1">
            <a:off x="1835944" y="4293394"/>
            <a:ext cx="18002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661150" y="2852738"/>
            <a:ext cx="237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Как они делят земной шар?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508625" y="5751513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 каких полушариях находится Африка?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76413" y="471488"/>
            <a:ext cx="5748337" cy="6126162"/>
            <a:chOff x="1119" y="297"/>
            <a:chExt cx="3621" cy="3859"/>
          </a:xfrm>
        </p:grpSpPr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1119" y="297"/>
            <a:ext cx="3320" cy="3859"/>
          </p:xfrm>
          <a:graphic>
            <a:graphicData uri="http://schemas.openxmlformats.org/presentationml/2006/ole">
              <p:oleObj spid="_x0000_s33794" name="CorelDRAW" r:id="rId3" imgW="6020640" imgH="6998400" progId="">
                <p:embed/>
              </p:oleObj>
            </a:graphicData>
          </a:graphic>
        </p:graphicFrame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4014" y="2001"/>
              <a:ext cx="7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>
                  <a:solidFill>
                    <a:srgbClr val="00B050"/>
                  </a:solidFill>
                </a:rPr>
                <a:t>экватор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 rot="16200000">
              <a:off x="1281" y="3124"/>
              <a:ext cx="1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>
                  <a:solidFill>
                    <a:srgbClr val="00B050"/>
                  </a:solidFill>
                </a:rPr>
                <a:t>нулевой меридиан</a:t>
              </a:r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109" y="1389"/>
              <a:ext cx="136" cy="726"/>
            </a:xfrm>
            <a:prstGeom prst="upArrow">
              <a:avLst>
                <a:gd name="adj1" fmla="val 50000"/>
                <a:gd name="adj2" fmla="val 133456"/>
              </a:avLst>
            </a:prstGeom>
            <a:solidFill>
              <a:srgbClr val="2D7D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 rot="5400000" flipH="1">
              <a:off x="2585" y="1865"/>
              <a:ext cx="136" cy="726"/>
            </a:xfrm>
            <a:prstGeom prst="upArrow">
              <a:avLst>
                <a:gd name="adj1" fmla="val 50000"/>
                <a:gd name="adj2" fmla="val 133456"/>
              </a:avLst>
            </a:prstGeom>
            <a:solidFill>
              <a:srgbClr val="2D7D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1" name="AutoShape 11"/>
          <p:cNvSpPr>
            <a:spLocks noChangeArrowheads="1"/>
          </p:cNvSpPr>
          <p:nvPr/>
        </p:nvSpPr>
        <p:spPr bwMode="auto">
          <a:xfrm rot="16200000" flipH="1">
            <a:off x="5004594" y="908844"/>
            <a:ext cx="18002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5400000" flipH="1" flipV="1">
            <a:off x="4788694" y="5804694"/>
            <a:ext cx="18002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156325" y="5734050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Что это за линии? </a:t>
            </a: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14481" y="500042"/>
            <a:ext cx="6621463" cy="5851525"/>
            <a:chOff x="1249" y="218"/>
            <a:chExt cx="4171" cy="3686"/>
          </a:xfrm>
        </p:grpSpPr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1249" y="218"/>
            <a:ext cx="3171" cy="3686"/>
          </p:xfrm>
          <a:graphic>
            <a:graphicData uri="http://schemas.openxmlformats.org/presentationml/2006/ole">
              <p:oleObj spid="_x0000_s34818" name="CorelDRAW" r:id="rId3" imgW="6020640" imgH="6998400" progId="">
                <p:embed/>
              </p:oleObj>
            </a:graphicData>
          </a:graphic>
        </p:graphicFrame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4014" y="1797"/>
              <a:ext cx="1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00B050"/>
                  </a:solidFill>
                </a:rPr>
                <a:t>экватор</a:t>
              </a: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 rot="16200000">
              <a:off x="1409" y="2950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00B050"/>
                  </a:solidFill>
                </a:rPr>
                <a:t>нулевой меридиан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3787" y="1071"/>
              <a:ext cx="1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>
                  <a:solidFill>
                    <a:srgbClr val="FFC000"/>
                  </a:solidFill>
                </a:rPr>
                <a:t>северный тропик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878" y="3022"/>
              <a:ext cx="1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>
                  <a:solidFill>
                    <a:srgbClr val="FFC000"/>
                  </a:solidFill>
                </a:rPr>
                <a:t>южный тропик</a:t>
              </a:r>
            </a:p>
          </p:txBody>
        </p:sp>
      </p:grpSp>
      <p:sp>
        <p:nvSpPr>
          <p:cNvPr id="12298" name="Freeform 10"/>
          <p:cNvSpPr>
            <a:spLocks/>
          </p:cNvSpPr>
          <p:nvPr/>
        </p:nvSpPr>
        <p:spPr bwMode="auto">
          <a:xfrm>
            <a:off x="2500298" y="1857364"/>
            <a:ext cx="3529012" cy="3168650"/>
          </a:xfrm>
          <a:custGeom>
            <a:avLst/>
            <a:gdLst/>
            <a:ahLst/>
            <a:cxnLst>
              <a:cxn ang="0">
                <a:pos x="46" y="45"/>
              </a:cxn>
              <a:cxn ang="0">
                <a:pos x="681" y="45"/>
              </a:cxn>
              <a:cxn ang="0">
                <a:pos x="1543" y="91"/>
              </a:cxn>
              <a:cxn ang="0">
                <a:pos x="1724" y="45"/>
              </a:cxn>
              <a:cxn ang="0">
                <a:pos x="1860" y="363"/>
              </a:cxn>
              <a:cxn ang="0">
                <a:pos x="1951" y="590"/>
              </a:cxn>
              <a:cxn ang="0">
                <a:pos x="2223" y="544"/>
              </a:cxn>
              <a:cxn ang="0">
                <a:pos x="2087" y="816"/>
              </a:cxn>
              <a:cxn ang="0">
                <a:pos x="1860" y="1089"/>
              </a:cxn>
              <a:cxn ang="0">
                <a:pos x="1815" y="1315"/>
              </a:cxn>
              <a:cxn ang="0">
                <a:pos x="1860" y="1497"/>
              </a:cxn>
              <a:cxn ang="0">
                <a:pos x="1679" y="1769"/>
              </a:cxn>
              <a:cxn ang="0">
                <a:pos x="1633" y="1905"/>
              </a:cxn>
              <a:cxn ang="0">
                <a:pos x="998" y="1950"/>
              </a:cxn>
              <a:cxn ang="0">
                <a:pos x="908" y="1724"/>
              </a:cxn>
              <a:cxn ang="0">
                <a:pos x="908" y="1542"/>
              </a:cxn>
              <a:cxn ang="0">
                <a:pos x="953" y="1315"/>
              </a:cxn>
              <a:cxn ang="0">
                <a:pos x="817" y="1134"/>
              </a:cxn>
              <a:cxn ang="0">
                <a:pos x="771" y="998"/>
              </a:cxn>
              <a:cxn ang="0">
                <a:pos x="817" y="862"/>
              </a:cxn>
              <a:cxn ang="0">
                <a:pos x="771" y="771"/>
              </a:cxn>
              <a:cxn ang="0">
                <a:pos x="590" y="726"/>
              </a:cxn>
              <a:cxn ang="0">
                <a:pos x="363" y="816"/>
              </a:cxn>
              <a:cxn ang="0">
                <a:pos x="182" y="816"/>
              </a:cxn>
              <a:cxn ang="0">
                <a:pos x="91" y="635"/>
              </a:cxn>
              <a:cxn ang="0">
                <a:pos x="0" y="454"/>
              </a:cxn>
              <a:cxn ang="0">
                <a:pos x="0" y="272"/>
              </a:cxn>
              <a:cxn ang="0">
                <a:pos x="91" y="0"/>
              </a:cxn>
              <a:cxn ang="0">
                <a:pos x="46" y="45"/>
              </a:cxn>
            </a:cxnLst>
            <a:rect l="0" t="0" r="r" b="b"/>
            <a:pathLst>
              <a:path w="2223" h="1950">
                <a:moveTo>
                  <a:pt x="46" y="45"/>
                </a:moveTo>
                <a:lnTo>
                  <a:pt x="681" y="45"/>
                </a:lnTo>
                <a:lnTo>
                  <a:pt x="1543" y="91"/>
                </a:lnTo>
                <a:lnTo>
                  <a:pt x="1724" y="45"/>
                </a:lnTo>
                <a:lnTo>
                  <a:pt x="1860" y="363"/>
                </a:lnTo>
                <a:lnTo>
                  <a:pt x="1951" y="590"/>
                </a:lnTo>
                <a:lnTo>
                  <a:pt x="2223" y="544"/>
                </a:lnTo>
                <a:lnTo>
                  <a:pt x="2087" y="816"/>
                </a:lnTo>
                <a:lnTo>
                  <a:pt x="1860" y="1089"/>
                </a:lnTo>
                <a:lnTo>
                  <a:pt x="1815" y="1315"/>
                </a:lnTo>
                <a:lnTo>
                  <a:pt x="1860" y="1497"/>
                </a:lnTo>
                <a:lnTo>
                  <a:pt x="1679" y="1769"/>
                </a:lnTo>
                <a:lnTo>
                  <a:pt x="1633" y="1905"/>
                </a:lnTo>
                <a:lnTo>
                  <a:pt x="998" y="1950"/>
                </a:lnTo>
                <a:lnTo>
                  <a:pt x="908" y="1724"/>
                </a:lnTo>
                <a:lnTo>
                  <a:pt x="908" y="1542"/>
                </a:lnTo>
                <a:lnTo>
                  <a:pt x="953" y="1315"/>
                </a:lnTo>
                <a:lnTo>
                  <a:pt x="817" y="1134"/>
                </a:lnTo>
                <a:lnTo>
                  <a:pt x="771" y="998"/>
                </a:lnTo>
                <a:lnTo>
                  <a:pt x="817" y="862"/>
                </a:lnTo>
                <a:lnTo>
                  <a:pt x="771" y="771"/>
                </a:lnTo>
                <a:lnTo>
                  <a:pt x="590" y="726"/>
                </a:lnTo>
                <a:lnTo>
                  <a:pt x="363" y="816"/>
                </a:lnTo>
                <a:lnTo>
                  <a:pt x="182" y="816"/>
                </a:lnTo>
                <a:lnTo>
                  <a:pt x="91" y="635"/>
                </a:lnTo>
                <a:lnTo>
                  <a:pt x="0" y="454"/>
                </a:lnTo>
                <a:lnTo>
                  <a:pt x="0" y="272"/>
                </a:lnTo>
                <a:lnTo>
                  <a:pt x="91" y="0"/>
                </a:lnTo>
                <a:lnTo>
                  <a:pt x="46" y="45"/>
                </a:lnTo>
                <a:close/>
              </a:path>
            </a:pathLst>
          </a:custGeom>
          <a:solidFill>
            <a:srgbClr val="FF99CC">
              <a:alpha val="50999"/>
            </a:srgbClr>
          </a:solidFill>
          <a:ln w="0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12738" y="6021388"/>
            <a:ext cx="851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Какие выводы о климате Африки можно сделать исходя из ее расположения между тропиками?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EA1F-DE11-4346-8F22-7203DF05870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50900"/>
          </a:xfrm>
          <a:noFill/>
        </p:spPr>
        <p:txBody>
          <a:bodyPr/>
          <a:lstStyle/>
          <a:p>
            <a:r>
              <a:rPr lang="ru-RU" sz="4000" dirty="0"/>
              <a:t>Крайние точки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071670" y="714356"/>
          <a:ext cx="5033963" cy="5851525"/>
        </p:xfrm>
        <a:graphic>
          <a:graphicData uri="http://schemas.openxmlformats.org/presentationml/2006/ole">
            <p:oleObj spid="_x0000_s35842" name="CorelDRAW" r:id="rId3" imgW="6020640" imgH="6998400" progId="">
              <p:embed/>
            </p:oleObj>
          </a:graphicData>
        </a:graphic>
      </p:graphicFrame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211638" y="1052513"/>
            <a:ext cx="288925" cy="288925"/>
          </a:xfrm>
          <a:prstGeom prst="ellipse">
            <a:avLst/>
          </a:prstGeom>
          <a:solidFill>
            <a:srgbClr val="0000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227763" y="2781300"/>
            <a:ext cx="288925" cy="2889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572000" y="5876925"/>
            <a:ext cx="288925" cy="288925"/>
          </a:xfrm>
          <a:prstGeom prst="ellipse">
            <a:avLst/>
          </a:prstGeom>
          <a:solidFill>
            <a:srgbClr val="0000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484438" y="2636838"/>
            <a:ext cx="288925" cy="288925"/>
          </a:xfrm>
          <a:prstGeom prst="ellipse">
            <a:avLst/>
          </a:prstGeom>
          <a:solidFill>
            <a:srgbClr val="0000FF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2806700" y="2060575"/>
            <a:ext cx="3529013" cy="3168650"/>
          </a:xfrm>
          <a:custGeom>
            <a:avLst/>
            <a:gdLst/>
            <a:ahLst/>
            <a:cxnLst>
              <a:cxn ang="0">
                <a:pos x="46" y="45"/>
              </a:cxn>
              <a:cxn ang="0">
                <a:pos x="681" y="45"/>
              </a:cxn>
              <a:cxn ang="0">
                <a:pos x="1543" y="91"/>
              </a:cxn>
              <a:cxn ang="0">
                <a:pos x="1724" y="45"/>
              </a:cxn>
              <a:cxn ang="0">
                <a:pos x="1860" y="363"/>
              </a:cxn>
              <a:cxn ang="0">
                <a:pos x="1951" y="590"/>
              </a:cxn>
              <a:cxn ang="0">
                <a:pos x="2223" y="544"/>
              </a:cxn>
              <a:cxn ang="0">
                <a:pos x="2087" y="816"/>
              </a:cxn>
              <a:cxn ang="0">
                <a:pos x="1860" y="1089"/>
              </a:cxn>
              <a:cxn ang="0">
                <a:pos x="1815" y="1315"/>
              </a:cxn>
              <a:cxn ang="0">
                <a:pos x="1860" y="1497"/>
              </a:cxn>
              <a:cxn ang="0">
                <a:pos x="1679" y="1769"/>
              </a:cxn>
              <a:cxn ang="0">
                <a:pos x="1633" y="1905"/>
              </a:cxn>
              <a:cxn ang="0">
                <a:pos x="998" y="1950"/>
              </a:cxn>
              <a:cxn ang="0">
                <a:pos x="908" y="1724"/>
              </a:cxn>
              <a:cxn ang="0">
                <a:pos x="908" y="1542"/>
              </a:cxn>
              <a:cxn ang="0">
                <a:pos x="953" y="1315"/>
              </a:cxn>
              <a:cxn ang="0">
                <a:pos x="817" y="1134"/>
              </a:cxn>
              <a:cxn ang="0">
                <a:pos x="771" y="998"/>
              </a:cxn>
              <a:cxn ang="0">
                <a:pos x="817" y="862"/>
              </a:cxn>
              <a:cxn ang="0">
                <a:pos x="771" y="771"/>
              </a:cxn>
              <a:cxn ang="0">
                <a:pos x="590" y="726"/>
              </a:cxn>
              <a:cxn ang="0">
                <a:pos x="363" y="816"/>
              </a:cxn>
              <a:cxn ang="0">
                <a:pos x="182" y="816"/>
              </a:cxn>
              <a:cxn ang="0">
                <a:pos x="91" y="635"/>
              </a:cxn>
              <a:cxn ang="0">
                <a:pos x="0" y="454"/>
              </a:cxn>
              <a:cxn ang="0">
                <a:pos x="0" y="272"/>
              </a:cxn>
              <a:cxn ang="0">
                <a:pos x="91" y="0"/>
              </a:cxn>
              <a:cxn ang="0">
                <a:pos x="46" y="45"/>
              </a:cxn>
            </a:cxnLst>
            <a:rect l="0" t="0" r="r" b="b"/>
            <a:pathLst>
              <a:path w="2223" h="1950">
                <a:moveTo>
                  <a:pt x="46" y="45"/>
                </a:moveTo>
                <a:lnTo>
                  <a:pt x="681" y="45"/>
                </a:lnTo>
                <a:lnTo>
                  <a:pt x="1543" y="91"/>
                </a:lnTo>
                <a:lnTo>
                  <a:pt x="1724" y="45"/>
                </a:lnTo>
                <a:lnTo>
                  <a:pt x="1860" y="363"/>
                </a:lnTo>
                <a:lnTo>
                  <a:pt x="1951" y="590"/>
                </a:lnTo>
                <a:lnTo>
                  <a:pt x="2223" y="544"/>
                </a:lnTo>
                <a:lnTo>
                  <a:pt x="2087" y="816"/>
                </a:lnTo>
                <a:lnTo>
                  <a:pt x="1860" y="1089"/>
                </a:lnTo>
                <a:lnTo>
                  <a:pt x="1815" y="1315"/>
                </a:lnTo>
                <a:lnTo>
                  <a:pt x="1860" y="1497"/>
                </a:lnTo>
                <a:lnTo>
                  <a:pt x="1679" y="1769"/>
                </a:lnTo>
                <a:lnTo>
                  <a:pt x="1633" y="1905"/>
                </a:lnTo>
                <a:lnTo>
                  <a:pt x="998" y="1950"/>
                </a:lnTo>
                <a:lnTo>
                  <a:pt x="908" y="1724"/>
                </a:lnTo>
                <a:lnTo>
                  <a:pt x="908" y="1542"/>
                </a:lnTo>
                <a:lnTo>
                  <a:pt x="953" y="1315"/>
                </a:lnTo>
                <a:lnTo>
                  <a:pt x="817" y="1134"/>
                </a:lnTo>
                <a:lnTo>
                  <a:pt x="771" y="998"/>
                </a:lnTo>
                <a:lnTo>
                  <a:pt x="817" y="862"/>
                </a:lnTo>
                <a:lnTo>
                  <a:pt x="771" y="771"/>
                </a:lnTo>
                <a:lnTo>
                  <a:pt x="590" y="726"/>
                </a:lnTo>
                <a:lnTo>
                  <a:pt x="363" y="816"/>
                </a:lnTo>
                <a:lnTo>
                  <a:pt x="182" y="816"/>
                </a:lnTo>
                <a:lnTo>
                  <a:pt x="91" y="635"/>
                </a:lnTo>
                <a:lnTo>
                  <a:pt x="0" y="454"/>
                </a:lnTo>
                <a:lnTo>
                  <a:pt x="0" y="272"/>
                </a:lnTo>
                <a:lnTo>
                  <a:pt x="91" y="0"/>
                </a:lnTo>
                <a:lnTo>
                  <a:pt x="46" y="45"/>
                </a:lnTo>
                <a:close/>
              </a:path>
            </a:pathLst>
          </a:custGeom>
          <a:solidFill>
            <a:srgbClr val="FF99CC">
              <a:alpha val="50999"/>
            </a:srgbClr>
          </a:solidFill>
          <a:ln w="0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 rot="16200000">
            <a:off x="2162969" y="5117306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CC"/>
                </a:solidFill>
              </a:rPr>
              <a:t>нулевой меридиан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372225" y="33575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CC"/>
                </a:solidFill>
              </a:rPr>
              <a:t>экватор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011863" y="17732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CC"/>
                </a:solidFill>
              </a:rPr>
              <a:t>северный тропик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56325" y="48688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CC"/>
                </a:solidFill>
              </a:rPr>
              <a:t>южный тропик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787900" y="5949950"/>
            <a:ext cx="165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2D7D2B"/>
                </a:solidFill>
              </a:rPr>
              <a:t>м. Игольный (                  )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285720" y="2384425"/>
            <a:ext cx="2571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2D7D2B"/>
                </a:solidFill>
              </a:rPr>
              <a:t>м. </a:t>
            </a:r>
            <a:r>
              <a:rPr lang="ru-RU" sz="2000" dirty="0" err="1">
                <a:solidFill>
                  <a:srgbClr val="2D7D2B"/>
                </a:solidFill>
              </a:rPr>
              <a:t>Альмади</a:t>
            </a:r>
            <a:endParaRPr lang="ru-RU" sz="2000" dirty="0">
              <a:solidFill>
                <a:srgbClr val="2D7D2B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2D7D2B"/>
                </a:solidFill>
              </a:rPr>
              <a:t>(</a:t>
            </a:r>
            <a:r>
              <a:rPr lang="ru-RU" sz="2000" b="1" dirty="0" smtClean="0">
                <a:solidFill>
                  <a:srgbClr val="FFC000"/>
                </a:solidFill>
              </a:rPr>
              <a:t>14 </a:t>
            </a:r>
            <a:r>
              <a:rPr lang="ru-RU" sz="2000" b="1" baseline="30000" dirty="0" smtClean="0">
                <a:solidFill>
                  <a:srgbClr val="FFC000"/>
                </a:solidFill>
              </a:rPr>
              <a:t>0 </a:t>
            </a:r>
            <a:r>
              <a:rPr lang="ru-RU" sz="2000" b="1" dirty="0" err="1" smtClean="0">
                <a:solidFill>
                  <a:srgbClr val="FFC000"/>
                </a:solidFill>
              </a:rPr>
              <a:t>с.ш</a:t>
            </a:r>
            <a:r>
              <a:rPr lang="ru-RU" sz="2000" b="1" dirty="0" smtClean="0">
                <a:solidFill>
                  <a:srgbClr val="FFC000"/>
                </a:solidFill>
              </a:rPr>
              <a:t>., 17</a:t>
            </a:r>
            <a:r>
              <a:rPr lang="ru-RU" sz="2000" b="1" baseline="30000" dirty="0" smtClean="0">
                <a:solidFill>
                  <a:srgbClr val="FFC000"/>
                </a:solidFill>
              </a:rPr>
              <a:t>о</a:t>
            </a:r>
            <a:r>
              <a:rPr lang="ru-RU" sz="2000" b="1" dirty="0" smtClean="0">
                <a:solidFill>
                  <a:srgbClr val="FFC000"/>
                </a:solidFill>
              </a:rPr>
              <a:t> </a:t>
            </a:r>
            <a:r>
              <a:rPr lang="ru-RU" sz="2000" b="1" dirty="0" err="1" smtClean="0">
                <a:solidFill>
                  <a:srgbClr val="FFC000"/>
                </a:solidFill>
              </a:rPr>
              <a:t>з.д</a:t>
            </a:r>
            <a:r>
              <a:rPr lang="ru-RU" sz="2000" b="1" dirty="0" smtClean="0">
                <a:solidFill>
                  <a:srgbClr val="FFC000"/>
                </a:solidFill>
              </a:rPr>
              <a:t>.)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143636" y="3214686"/>
            <a:ext cx="30003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2D7D2B"/>
                </a:solidFill>
              </a:rPr>
              <a:t>м. </a:t>
            </a:r>
            <a:r>
              <a:rPr lang="ru-RU" sz="2000" dirty="0" err="1">
                <a:solidFill>
                  <a:srgbClr val="2D7D2B"/>
                </a:solidFill>
              </a:rPr>
              <a:t>Рас-Хафун</a:t>
            </a:r>
            <a:endParaRPr lang="ru-RU" sz="2000" dirty="0">
              <a:solidFill>
                <a:srgbClr val="2D7D2B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2D7D2B"/>
                </a:solidFill>
              </a:rPr>
              <a:t>(</a:t>
            </a:r>
            <a:r>
              <a:rPr lang="ru-RU" sz="2000" b="1" dirty="0" smtClean="0">
                <a:solidFill>
                  <a:srgbClr val="FFC000"/>
                </a:solidFill>
              </a:rPr>
              <a:t>12 </a:t>
            </a:r>
            <a:r>
              <a:rPr lang="ru-RU" sz="2000" b="1" baseline="30000" dirty="0" smtClean="0">
                <a:solidFill>
                  <a:srgbClr val="FFC000"/>
                </a:solidFill>
              </a:rPr>
              <a:t>0 </a:t>
            </a:r>
            <a:r>
              <a:rPr lang="ru-RU" sz="2000" b="1" dirty="0" err="1" smtClean="0">
                <a:solidFill>
                  <a:srgbClr val="FFC000"/>
                </a:solidFill>
              </a:rPr>
              <a:t>с.ш</a:t>
            </a:r>
            <a:r>
              <a:rPr lang="ru-RU" sz="2000" b="1" dirty="0" smtClean="0">
                <a:solidFill>
                  <a:srgbClr val="FFC000"/>
                </a:solidFill>
              </a:rPr>
              <a:t>. 51</a:t>
            </a:r>
            <a:r>
              <a:rPr lang="ru-RU" sz="2000" b="1" baseline="30000" dirty="0" smtClean="0">
                <a:solidFill>
                  <a:srgbClr val="FFC000"/>
                </a:solidFill>
              </a:rPr>
              <a:t>о</a:t>
            </a:r>
            <a:r>
              <a:rPr lang="ru-RU" sz="2000" b="1" dirty="0" smtClean="0">
                <a:solidFill>
                  <a:srgbClr val="FFC000"/>
                </a:solidFill>
              </a:rPr>
              <a:t> в. </a:t>
            </a:r>
            <a:r>
              <a:rPr lang="ru-RU" sz="2000" b="1" dirty="0" err="1" smtClean="0">
                <a:solidFill>
                  <a:srgbClr val="FFC000"/>
                </a:solidFill>
              </a:rPr>
              <a:t>д</a:t>
            </a:r>
            <a:r>
              <a:rPr lang="ru-RU" sz="2000" b="1" dirty="0" smtClean="0">
                <a:solidFill>
                  <a:srgbClr val="FFC000"/>
                </a:solidFill>
              </a:rPr>
              <a:t> )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714876" y="714356"/>
            <a:ext cx="33591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2D7D2B"/>
                </a:solidFill>
              </a:rPr>
              <a:t>м. </a:t>
            </a:r>
            <a:r>
              <a:rPr lang="ru-RU" sz="2000" dirty="0" err="1">
                <a:solidFill>
                  <a:srgbClr val="2D7D2B"/>
                </a:solidFill>
              </a:rPr>
              <a:t>Бен-Секка</a:t>
            </a:r>
            <a:endParaRPr lang="ru-RU" sz="2000" dirty="0">
              <a:solidFill>
                <a:srgbClr val="2D7D2B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2D7D2B"/>
                </a:solidFill>
              </a:rPr>
              <a:t>            (</a:t>
            </a:r>
            <a:r>
              <a:rPr lang="ru-RU" sz="2000" b="1" dirty="0" smtClean="0">
                <a:solidFill>
                  <a:srgbClr val="FFC000"/>
                </a:solidFill>
              </a:rPr>
              <a:t>37</a:t>
            </a:r>
            <a:r>
              <a:rPr lang="ru-RU" sz="2000" b="1" baseline="30000" dirty="0" smtClean="0">
                <a:solidFill>
                  <a:srgbClr val="FFC000"/>
                </a:solidFill>
              </a:rPr>
              <a:t>о</a:t>
            </a:r>
            <a:r>
              <a:rPr lang="ru-RU" sz="2000" b="1" dirty="0" smtClean="0">
                <a:solidFill>
                  <a:srgbClr val="FFC000"/>
                </a:solidFill>
              </a:rPr>
              <a:t> с. 11</a:t>
            </a:r>
            <a:r>
              <a:rPr lang="ru-RU" sz="2000" b="1" baseline="30000" dirty="0" smtClean="0">
                <a:solidFill>
                  <a:srgbClr val="FFC000"/>
                </a:solidFill>
              </a:rPr>
              <a:t>0</a:t>
            </a:r>
            <a:r>
              <a:rPr lang="ru-RU" sz="2000" b="1" dirty="0" smtClean="0">
                <a:solidFill>
                  <a:srgbClr val="FFC000"/>
                </a:solidFill>
              </a:rPr>
              <a:t>в.д.)          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2"/>
          </p:nvPr>
        </p:nvSpPr>
        <p:spPr>
          <a:xfrm>
            <a:off x="3857620" y="6215083"/>
            <a:ext cx="3357586" cy="42862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                             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     </a:t>
            </a:r>
            <a:r>
              <a:rPr lang="ru-RU" sz="2000" b="1" dirty="0" smtClean="0">
                <a:solidFill>
                  <a:srgbClr val="FFC000"/>
                </a:solidFill>
              </a:rPr>
              <a:t>35</a:t>
            </a:r>
            <a:r>
              <a:rPr lang="ru-RU" sz="2000" b="1" baseline="30000" dirty="0" smtClean="0">
                <a:solidFill>
                  <a:srgbClr val="FFC000"/>
                </a:solidFill>
              </a:rPr>
              <a:t>о</a:t>
            </a:r>
            <a:r>
              <a:rPr lang="ru-RU" sz="2000" b="1" dirty="0" smtClean="0">
                <a:solidFill>
                  <a:srgbClr val="FFC000"/>
                </a:solidFill>
              </a:rPr>
              <a:t> </a:t>
            </a:r>
            <a:r>
              <a:rPr lang="ru-RU" sz="2000" b="1" dirty="0" err="1" smtClean="0">
                <a:solidFill>
                  <a:srgbClr val="FFC000"/>
                </a:solidFill>
              </a:rPr>
              <a:t>ю</a:t>
            </a:r>
            <a:r>
              <a:rPr lang="ru-RU" sz="2000" b="1" dirty="0" smtClean="0">
                <a:solidFill>
                  <a:srgbClr val="FFC000"/>
                </a:solidFill>
              </a:rPr>
              <a:t>. </a:t>
            </a:r>
            <a:r>
              <a:rPr lang="ru-RU" sz="2000" b="1" dirty="0" err="1" smtClean="0">
                <a:solidFill>
                  <a:srgbClr val="FFC000"/>
                </a:solidFill>
              </a:rPr>
              <a:t>ш</a:t>
            </a:r>
            <a:r>
              <a:rPr lang="ru-RU" sz="2000" b="1" dirty="0" smtClean="0">
                <a:solidFill>
                  <a:srgbClr val="FFC000"/>
                </a:solidFill>
              </a:rPr>
              <a:t>. 18</a:t>
            </a:r>
            <a:r>
              <a:rPr lang="ru-RU" sz="2000" b="1" baseline="30000" dirty="0" smtClean="0">
                <a:solidFill>
                  <a:srgbClr val="FFC000"/>
                </a:solidFill>
              </a:rPr>
              <a:t>0 </a:t>
            </a:r>
            <a:r>
              <a:rPr lang="ru-RU" sz="2000" b="1" dirty="0" err="1" smtClean="0">
                <a:solidFill>
                  <a:srgbClr val="FFC000"/>
                </a:solidFill>
              </a:rPr>
              <a:t>в.д</a:t>
            </a:r>
            <a:r>
              <a:rPr lang="ru-RU" sz="2000" b="1" dirty="0" smtClean="0">
                <a:solidFill>
                  <a:srgbClr val="FFC000"/>
                </a:solidFill>
              </a:rPr>
              <a:t>      </a:t>
            </a:r>
            <a:r>
              <a:rPr lang="ru-RU" sz="1600" b="1" dirty="0" smtClean="0">
                <a:solidFill>
                  <a:srgbClr val="FFC000"/>
                </a:solidFill>
              </a:rPr>
              <a:t>.    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 build="allAtOnce"/>
      <p:bldP spid="14357" grpId="0" build="p"/>
      <p:bldP spid="14358" grpId="0" build="allAtOnce"/>
      <p:bldP spid="14359" grpId="0" build="p"/>
      <p:bldP spid="143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УНИКАЛЬНАЯ АФРИКА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ru-RU"/>
              <a:t>Климатические пояса</a:t>
            </a: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054225" y="908050"/>
          <a:ext cx="5033963" cy="5851525"/>
        </p:xfrm>
        <a:graphic>
          <a:graphicData uri="http://schemas.openxmlformats.org/presentationml/2006/ole">
            <p:oleObj spid="_x0000_s36866" name="CorelDRAW" r:id="rId3" imgW="6020640" imgH="6998400" progId="">
              <p:embed/>
            </p:oleObj>
          </a:graphicData>
        </a:graphic>
      </p:graphicFrame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4211638" y="1214438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6227763" y="2943225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572000" y="6038850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2484438" y="2798763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2806700" y="2222500"/>
            <a:ext cx="3529013" cy="3168650"/>
          </a:xfrm>
          <a:custGeom>
            <a:avLst/>
            <a:gdLst/>
            <a:ahLst/>
            <a:cxnLst>
              <a:cxn ang="0">
                <a:pos x="46" y="45"/>
              </a:cxn>
              <a:cxn ang="0">
                <a:pos x="681" y="45"/>
              </a:cxn>
              <a:cxn ang="0">
                <a:pos x="1543" y="91"/>
              </a:cxn>
              <a:cxn ang="0">
                <a:pos x="1724" y="45"/>
              </a:cxn>
              <a:cxn ang="0">
                <a:pos x="1860" y="363"/>
              </a:cxn>
              <a:cxn ang="0">
                <a:pos x="1951" y="590"/>
              </a:cxn>
              <a:cxn ang="0">
                <a:pos x="2223" y="544"/>
              </a:cxn>
              <a:cxn ang="0">
                <a:pos x="2087" y="816"/>
              </a:cxn>
              <a:cxn ang="0">
                <a:pos x="1860" y="1089"/>
              </a:cxn>
              <a:cxn ang="0">
                <a:pos x="1815" y="1315"/>
              </a:cxn>
              <a:cxn ang="0">
                <a:pos x="1860" y="1497"/>
              </a:cxn>
              <a:cxn ang="0">
                <a:pos x="1679" y="1769"/>
              </a:cxn>
              <a:cxn ang="0">
                <a:pos x="1633" y="1905"/>
              </a:cxn>
              <a:cxn ang="0">
                <a:pos x="998" y="1950"/>
              </a:cxn>
              <a:cxn ang="0">
                <a:pos x="908" y="1724"/>
              </a:cxn>
              <a:cxn ang="0">
                <a:pos x="908" y="1542"/>
              </a:cxn>
              <a:cxn ang="0">
                <a:pos x="953" y="1315"/>
              </a:cxn>
              <a:cxn ang="0">
                <a:pos x="817" y="1134"/>
              </a:cxn>
              <a:cxn ang="0">
                <a:pos x="771" y="998"/>
              </a:cxn>
              <a:cxn ang="0">
                <a:pos x="817" y="862"/>
              </a:cxn>
              <a:cxn ang="0">
                <a:pos x="771" y="771"/>
              </a:cxn>
              <a:cxn ang="0">
                <a:pos x="590" y="726"/>
              </a:cxn>
              <a:cxn ang="0">
                <a:pos x="363" y="816"/>
              </a:cxn>
              <a:cxn ang="0">
                <a:pos x="182" y="816"/>
              </a:cxn>
              <a:cxn ang="0">
                <a:pos x="91" y="635"/>
              </a:cxn>
              <a:cxn ang="0">
                <a:pos x="0" y="454"/>
              </a:cxn>
              <a:cxn ang="0">
                <a:pos x="0" y="272"/>
              </a:cxn>
              <a:cxn ang="0">
                <a:pos x="91" y="0"/>
              </a:cxn>
              <a:cxn ang="0">
                <a:pos x="46" y="45"/>
              </a:cxn>
            </a:cxnLst>
            <a:rect l="0" t="0" r="r" b="b"/>
            <a:pathLst>
              <a:path w="2223" h="1950">
                <a:moveTo>
                  <a:pt x="46" y="45"/>
                </a:moveTo>
                <a:lnTo>
                  <a:pt x="681" y="45"/>
                </a:lnTo>
                <a:lnTo>
                  <a:pt x="1543" y="91"/>
                </a:lnTo>
                <a:lnTo>
                  <a:pt x="1724" y="45"/>
                </a:lnTo>
                <a:lnTo>
                  <a:pt x="1860" y="363"/>
                </a:lnTo>
                <a:lnTo>
                  <a:pt x="1951" y="590"/>
                </a:lnTo>
                <a:lnTo>
                  <a:pt x="2223" y="544"/>
                </a:lnTo>
                <a:lnTo>
                  <a:pt x="2087" y="816"/>
                </a:lnTo>
                <a:lnTo>
                  <a:pt x="1860" y="1089"/>
                </a:lnTo>
                <a:lnTo>
                  <a:pt x="1815" y="1315"/>
                </a:lnTo>
                <a:lnTo>
                  <a:pt x="1860" y="1497"/>
                </a:lnTo>
                <a:lnTo>
                  <a:pt x="1679" y="1769"/>
                </a:lnTo>
                <a:lnTo>
                  <a:pt x="1633" y="1905"/>
                </a:lnTo>
                <a:lnTo>
                  <a:pt x="998" y="1950"/>
                </a:lnTo>
                <a:lnTo>
                  <a:pt x="908" y="1724"/>
                </a:lnTo>
                <a:lnTo>
                  <a:pt x="908" y="1542"/>
                </a:lnTo>
                <a:lnTo>
                  <a:pt x="953" y="1315"/>
                </a:lnTo>
                <a:lnTo>
                  <a:pt x="817" y="1134"/>
                </a:lnTo>
                <a:lnTo>
                  <a:pt x="771" y="998"/>
                </a:lnTo>
                <a:lnTo>
                  <a:pt x="817" y="862"/>
                </a:lnTo>
                <a:lnTo>
                  <a:pt x="771" y="771"/>
                </a:lnTo>
                <a:lnTo>
                  <a:pt x="590" y="726"/>
                </a:lnTo>
                <a:lnTo>
                  <a:pt x="363" y="816"/>
                </a:lnTo>
                <a:lnTo>
                  <a:pt x="182" y="816"/>
                </a:lnTo>
                <a:lnTo>
                  <a:pt x="91" y="635"/>
                </a:lnTo>
                <a:lnTo>
                  <a:pt x="0" y="454"/>
                </a:lnTo>
                <a:lnTo>
                  <a:pt x="0" y="272"/>
                </a:lnTo>
                <a:lnTo>
                  <a:pt x="91" y="0"/>
                </a:lnTo>
                <a:lnTo>
                  <a:pt x="46" y="45"/>
                </a:lnTo>
                <a:close/>
              </a:path>
            </a:pathLst>
          </a:custGeom>
          <a:solidFill>
            <a:srgbClr val="FF99CC">
              <a:alpha val="50999"/>
            </a:srgbClr>
          </a:solidFill>
          <a:ln w="0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 rot="16200000">
            <a:off x="2133600" y="5308601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CC"/>
                </a:solidFill>
              </a:rPr>
              <a:t>нулевой меридиан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372225" y="3519488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CC"/>
                </a:solidFill>
              </a:rPr>
              <a:t>экватор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011863" y="1935163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CC"/>
                </a:solidFill>
              </a:rPr>
              <a:t>северный тропик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156325" y="5030788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CC"/>
                </a:solidFill>
              </a:rPr>
              <a:t>южный тропик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787900" y="6111875"/>
            <a:ext cx="165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2D7D2B"/>
                </a:solidFill>
              </a:rPr>
              <a:t>м. Игольный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1401763" y="2546350"/>
            <a:ext cx="165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2D7D2B"/>
                </a:solidFill>
              </a:rPr>
              <a:t>м. Альмади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443663" y="2798763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2D7D2B"/>
                </a:solidFill>
              </a:rPr>
              <a:t>м. Рас-Хафун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356100" y="963613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2D7D2B"/>
                </a:solidFill>
              </a:rPr>
              <a:t>м. Бен-Секка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179388" y="4076700"/>
            <a:ext cx="35639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С помощью карты </a:t>
            </a:r>
          </a:p>
          <a:p>
            <a:r>
              <a:rPr lang="ru-RU" b="1" dirty="0"/>
              <a:t>климатических поясов</a:t>
            </a:r>
          </a:p>
          <a:p>
            <a:r>
              <a:rPr lang="ru-RU" b="1" dirty="0"/>
              <a:t>мира, определите КП Африки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3563938" y="1484313"/>
            <a:ext cx="2222508" cy="4608512"/>
            <a:chOff x="3563938" y="1484313"/>
            <a:chExt cx="2222508" cy="4608512"/>
          </a:xfrm>
        </p:grpSpPr>
        <p:sp>
          <p:nvSpPr>
            <p:cNvPr id="23575" name="Oval 23"/>
            <p:cNvSpPr>
              <a:spLocks noChangeArrowheads="1"/>
            </p:cNvSpPr>
            <p:nvPr/>
          </p:nvSpPr>
          <p:spPr bwMode="auto">
            <a:xfrm>
              <a:off x="3563938" y="1484313"/>
              <a:ext cx="504825" cy="2873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>
                  <a:solidFill>
                    <a:srgbClr val="FFFF00"/>
                  </a:solidFill>
                </a:rPr>
                <a:t>с/т</a:t>
              </a:r>
            </a:p>
          </p:txBody>
        </p:sp>
        <p:sp>
          <p:nvSpPr>
            <p:cNvPr id="23577" name="Oval 25"/>
            <p:cNvSpPr>
              <a:spLocks noChangeArrowheads="1"/>
            </p:cNvSpPr>
            <p:nvPr/>
          </p:nvSpPr>
          <p:spPr bwMode="auto">
            <a:xfrm>
              <a:off x="4859338" y="5805488"/>
              <a:ext cx="504825" cy="2873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>
                  <a:solidFill>
                    <a:srgbClr val="FFFF00"/>
                  </a:solidFill>
                </a:rPr>
                <a:t>с/т</a:t>
              </a:r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924300" y="2060575"/>
              <a:ext cx="1295400" cy="73818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500563" y="4724400"/>
              <a:ext cx="1079500" cy="61436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4714876" y="3000372"/>
              <a:ext cx="1000132" cy="673099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>
                  <a:solidFill>
                    <a:srgbClr val="FFC000"/>
                  </a:solidFill>
                </a:rPr>
                <a:t>С/Э</a:t>
              </a:r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4067175" y="3789363"/>
              <a:ext cx="576263" cy="36036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Э</a:t>
              </a: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4867276" y="3857628"/>
              <a:ext cx="919170" cy="64294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>
                  <a:solidFill>
                    <a:srgbClr val="FFC000"/>
                  </a:solidFill>
                </a:rPr>
                <a:t>С/Э</a:t>
              </a:r>
            </a:p>
          </p:txBody>
        </p:sp>
      </p:grp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054225" y="908050"/>
          <a:ext cx="5033963" cy="5851525"/>
        </p:xfrm>
        <a:graphic>
          <a:graphicData uri="http://schemas.openxmlformats.org/presentationml/2006/ole">
            <p:oleObj spid="_x0000_s37890" name="CorelDRAW" r:id="rId3" imgW="6020640" imgH="6998400" progId="">
              <p:embed/>
            </p:oleObj>
          </a:graphicData>
        </a:graphic>
      </p:graphicFrame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211638" y="1214438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227763" y="2943225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572000" y="6038850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2484438" y="2798763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806700" y="2222500"/>
            <a:ext cx="3529013" cy="3168650"/>
          </a:xfrm>
          <a:custGeom>
            <a:avLst/>
            <a:gdLst/>
            <a:ahLst/>
            <a:cxnLst>
              <a:cxn ang="0">
                <a:pos x="46" y="45"/>
              </a:cxn>
              <a:cxn ang="0">
                <a:pos x="681" y="45"/>
              </a:cxn>
              <a:cxn ang="0">
                <a:pos x="1543" y="91"/>
              </a:cxn>
              <a:cxn ang="0">
                <a:pos x="1724" y="45"/>
              </a:cxn>
              <a:cxn ang="0">
                <a:pos x="1860" y="363"/>
              </a:cxn>
              <a:cxn ang="0">
                <a:pos x="1951" y="590"/>
              </a:cxn>
              <a:cxn ang="0">
                <a:pos x="2223" y="544"/>
              </a:cxn>
              <a:cxn ang="0">
                <a:pos x="2087" y="816"/>
              </a:cxn>
              <a:cxn ang="0">
                <a:pos x="1860" y="1089"/>
              </a:cxn>
              <a:cxn ang="0">
                <a:pos x="1815" y="1315"/>
              </a:cxn>
              <a:cxn ang="0">
                <a:pos x="1860" y="1497"/>
              </a:cxn>
              <a:cxn ang="0">
                <a:pos x="1679" y="1769"/>
              </a:cxn>
              <a:cxn ang="0">
                <a:pos x="1633" y="1905"/>
              </a:cxn>
              <a:cxn ang="0">
                <a:pos x="998" y="1950"/>
              </a:cxn>
              <a:cxn ang="0">
                <a:pos x="908" y="1724"/>
              </a:cxn>
              <a:cxn ang="0">
                <a:pos x="908" y="1542"/>
              </a:cxn>
              <a:cxn ang="0">
                <a:pos x="953" y="1315"/>
              </a:cxn>
              <a:cxn ang="0">
                <a:pos x="817" y="1134"/>
              </a:cxn>
              <a:cxn ang="0">
                <a:pos x="771" y="998"/>
              </a:cxn>
              <a:cxn ang="0">
                <a:pos x="817" y="862"/>
              </a:cxn>
              <a:cxn ang="0">
                <a:pos x="771" y="771"/>
              </a:cxn>
              <a:cxn ang="0">
                <a:pos x="590" y="726"/>
              </a:cxn>
              <a:cxn ang="0">
                <a:pos x="363" y="816"/>
              </a:cxn>
              <a:cxn ang="0">
                <a:pos x="182" y="816"/>
              </a:cxn>
              <a:cxn ang="0">
                <a:pos x="91" y="635"/>
              </a:cxn>
              <a:cxn ang="0">
                <a:pos x="0" y="454"/>
              </a:cxn>
              <a:cxn ang="0">
                <a:pos x="0" y="272"/>
              </a:cxn>
              <a:cxn ang="0">
                <a:pos x="91" y="0"/>
              </a:cxn>
              <a:cxn ang="0">
                <a:pos x="46" y="45"/>
              </a:cxn>
            </a:cxnLst>
            <a:rect l="0" t="0" r="r" b="b"/>
            <a:pathLst>
              <a:path w="2223" h="1950">
                <a:moveTo>
                  <a:pt x="46" y="45"/>
                </a:moveTo>
                <a:lnTo>
                  <a:pt x="681" y="45"/>
                </a:lnTo>
                <a:lnTo>
                  <a:pt x="1543" y="91"/>
                </a:lnTo>
                <a:lnTo>
                  <a:pt x="1724" y="45"/>
                </a:lnTo>
                <a:lnTo>
                  <a:pt x="1860" y="363"/>
                </a:lnTo>
                <a:lnTo>
                  <a:pt x="1951" y="590"/>
                </a:lnTo>
                <a:lnTo>
                  <a:pt x="2223" y="544"/>
                </a:lnTo>
                <a:lnTo>
                  <a:pt x="2087" y="816"/>
                </a:lnTo>
                <a:lnTo>
                  <a:pt x="1860" y="1089"/>
                </a:lnTo>
                <a:lnTo>
                  <a:pt x="1815" y="1315"/>
                </a:lnTo>
                <a:lnTo>
                  <a:pt x="1860" y="1497"/>
                </a:lnTo>
                <a:lnTo>
                  <a:pt x="1679" y="1769"/>
                </a:lnTo>
                <a:lnTo>
                  <a:pt x="1633" y="1905"/>
                </a:lnTo>
                <a:lnTo>
                  <a:pt x="998" y="1950"/>
                </a:lnTo>
                <a:lnTo>
                  <a:pt x="908" y="1724"/>
                </a:lnTo>
                <a:lnTo>
                  <a:pt x="908" y="1542"/>
                </a:lnTo>
                <a:lnTo>
                  <a:pt x="953" y="1315"/>
                </a:lnTo>
                <a:lnTo>
                  <a:pt x="817" y="1134"/>
                </a:lnTo>
                <a:lnTo>
                  <a:pt x="771" y="998"/>
                </a:lnTo>
                <a:lnTo>
                  <a:pt x="817" y="862"/>
                </a:lnTo>
                <a:lnTo>
                  <a:pt x="771" y="771"/>
                </a:lnTo>
                <a:lnTo>
                  <a:pt x="590" y="726"/>
                </a:lnTo>
                <a:lnTo>
                  <a:pt x="363" y="816"/>
                </a:lnTo>
                <a:lnTo>
                  <a:pt x="182" y="816"/>
                </a:lnTo>
                <a:lnTo>
                  <a:pt x="91" y="635"/>
                </a:lnTo>
                <a:lnTo>
                  <a:pt x="0" y="454"/>
                </a:lnTo>
                <a:lnTo>
                  <a:pt x="0" y="272"/>
                </a:lnTo>
                <a:lnTo>
                  <a:pt x="91" y="0"/>
                </a:lnTo>
                <a:lnTo>
                  <a:pt x="46" y="45"/>
                </a:lnTo>
                <a:close/>
              </a:path>
            </a:pathLst>
          </a:custGeom>
          <a:solidFill>
            <a:srgbClr val="FF99CC">
              <a:alpha val="50999"/>
            </a:srgbClr>
          </a:solidFill>
          <a:ln w="0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 rot="16200000">
            <a:off x="2133600" y="5308601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CC"/>
                </a:solidFill>
              </a:rPr>
              <a:t>нулевой меридиан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3563938" y="1484313"/>
            <a:ext cx="504825" cy="287337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с/т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4859338" y="5805488"/>
            <a:ext cx="504825" cy="287337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с/т</a:t>
            </a: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3924300" y="2060575"/>
            <a:ext cx="719138" cy="4095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Т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4500563" y="4891088"/>
            <a:ext cx="719137" cy="4095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Т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5003800" y="3573463"/>
            <a:ext cx="863600" cy="576262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С/Э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4067175" y="3789363"/>
            <a:ext cx="576263" cy="360362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Э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12762" y="115888"/>
            <a:ext cx="6773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         Названия </a:t>
            </a:r>
            <a:r>
              <a:rPr lang="ru-RU" b="1" dirty="0"/>
              <a:t>океанов и морей, омывающих Африку</a:t>
            </a:r>
          </a:p>
        </p:txBody>
      </p:sp>
      <p:sp>
        <p:nvSpPr>
          <p:cNvPr id="25622" name="WordArt 22"/>
          <p:cNvSpPr>
            <a:spLocks noChangeArrowheads="1" noChangeShapeType="1" noTextEdit="1"/>
          </p:cNvSpPr>
          <p:nvPr/>
        </p:nvSpPr>
        <p:spPr bwMode="auto">
          <a:xfrm rot="3522024">
            <a:off x="-904875" y="3617913"/>
            <a:ext cx="5162550" cy="463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Атлантический океан</a:t>
            </a:r>
          </a:p>
        </p:txBody>
      </p:sp>
      <p:sp>
        <p:nvSpPr>
          <p:cNvPr id="25623" name="WordArt 23"/>
          <p:cNvSpPr>
            <a:spLocks noChangeArrowheads="1" noChangeShapeType="1" noTextEdit="1"/>
          </p:cNvSpPr>
          <p:nvPr/>
        </p:nvSpPr>
        <p:spPr bwMode="auto">
          <a:xfrm rot="-4183491">
            <a:off x="5287963" y="3640138"/>
            <a:ext cx="5162550" cy="463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Индийский океан</a:t>
            </a:r>
          </a:p>
        </p:txBody>
      </p:sp>
      <p:sp>
        <p:nvSpPr>
          <p:cNvPr id="25624" name="WordArt 24"/>
          <p:cNvSpPr>
            <a:spLocks noChangeArrowheads="1" noChangeShapeType="1" noTextEdit="1"/>
          </p:cNvSpPr>
          <p:nvPr/>
        </p:nvSpPr>
        <p:spPr bwMode="auto">
          <a:xfrm>
            <a:off x="3643306" y="928670"/>
            <a:ext cx="1876425" cy="3476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Средиземное море </a:t>
            </a:r>
          </a:p>
        </p:txBody>
      </p:sp>
      <p:sp>
        <p:nvSpPr>
          <p:cNvPr id="25625" name="WordArt 25"/>
          <p:cNvSpPr>
            <a:spLocks noChangeArrowheads="1" noChangeShapeType="1" noTextEdit="1"/>
          </p:cNvSpPr>
          <p:nvPr/>
        </p:nvSpPr>
        <p:spPr bwMode="auto">
          <a:xfrm rot="3754601">
            <a:off x="4755356" y="2101057"/>
            <a:ext cx="1876425" cy="3476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Красное море </a:t>
            </a: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2" name="Object 38"/>
          <p:cNvGraphicFramePr>
            <a:graphicFrameLocks noChangeAspect="1"/>
          </p:cNvGraphicFramePr>
          <p:nvPr/>
        </p:nvGraphicFramePr>
        <p:xfrm>
          <a:off x="2054225" y="908050"/>
          <a:ext cx="5033963" cy="5851525"/>
        </p:xfrm>
        <a:graphic>
          <a:graphicData uri="http://schemas.openxmlformats.org/presentationml/2006/ole">
            <p:oleObj spid="_x0000_s41986" name="CorelDRAW" r:id="rId3" imgW="6020640" imgH="6998400" progId="">
              <p:embed/>
            </p:oleObj>
          </a:graphicData>
        </a:graphic>
      </p:graphicFrame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4211638" y="1214438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6227763" y="2943225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4572000" y="6038850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484438" y="2798763"/>
            <a:ext cx="288925" cy="288925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2806700" y="2222500"/>
            <a:ext cx="3529013" cy="3168650"/>
          </a:xfrm>
          <a:custGeom>
            <a:avLst/>
            <a:gdLst/>
            <a:ahLst/>
            <a:cxnLst>
              <a:cxn ang="0">
                <a:pos x="46" y="45"/>
              </a:cxn>
              <a:cxn ang="0">
                <a:pos x="681" y="45"/>
              </a:cxn>
              <a:cxn ang="0">
                <a:pos x="1543" y="91"/>
              </a:cxn>
              <a:cxn ang="0">
                <a:pos x="1724" y="45"/>
              </a:cxn>
              <a:cxn ang="0">
                <a:pos x="1860" y="363"/>
              </a:cxn>
              <a:cxn ang="0">
                <a:pos x="1951" y="590"/>
              </a:cxn>
              <a:cxn ang="0">
                <a:pos x="2223" y="544"/>
              </a:cxn>
              <a:cxn ang="0">
                <a:pos x="2087" y="816"/>
              </a:cxn>
              <a:cxn ang="0">
                <a:pos x="1860" y="1089"/>
              </a:cxn>
              <a:cxn ang="0">
                <a:pos x="1815" y="1315"/>
              </a:cxn>
              <a:cxn ang="0">
                <a:pos x="1860" y="1497"/>
              </a:cxn>
              <a:cxn ang="0">
                <a:pos x="1679" y="1769"/>
              </a:cxn>
              <a:cxn ang="0">
                <a:pos x="1633" y="1905"/>
              </a:cxn>
              <a:cxn ang="0">
                <a:pos x="998" y="1950"/>
              </a:cxn>
              <a:cxn ang="0">
                <a:pos x="908" y="1724"/>
              </a:cxn>
              <a:cxn ang="0">
                <a:pos x="908" y="1542"/>
              </a:cxn>
              <a:cxn ang="0">
                <a:pos x="953" y="1315"/>
              </a:cxn>
              <a:cxn ang="0">
                <a:pos x="817" y="1134"/>
              </a:cxn>
              <a:cxn ang="0">
                <a:pos x="771" y="998"/>
              </a:cxn>
              <a:cxn ang="0">
                <a:pos x="817" y="862"/>
              </a:cxn>
              <a:cxn ang="0">
                <a:pos x="771" y="771"/>
              </a:cxn>
              <a:cxn ang="0">
                <a:pos x="590" y="726"/>
              </a:cxn>
              <a:cxn ang="0">
                <a:pos x="363" y="816"/>
              </a:cxn>
              <a:cxn ang="0">
                <a:pos x="182" y="816"/>
              </a:cxn>
              <a:cxn ang="0">
                <a:pos x="91" y="635"/>
              </a:cxn>
              <a:cxn ang="0">
                <a:pos x="0" y="454"/>
              </a:cxn>
              <a:cxn ang="0">
                <a:pos x="0" y="272"/>
              </a:cxn>
              <a:cxn ang="0">
                <a:pos x="91" y="0"/>
              </a:cxn>
              <a:cxn ang="0">
                <a:pos x="46" y="45"/>
              </a:cxn>
            </a:cxnLst>
            <a:rect l="0" t="0" r="r" b="b"/>
            <a:pathLst>
              <a:path w="2223" h="1950">
                <a:moveTo>
                  <a:pt x="46" y="45"/>
                </a:moveTo>
                <a:lnTo>
                  <a:pt x="681" y="45"/>
                </a:lnTo>
                <a:lnTo>
                  <a:pt x="1543" y="91"/>
                </a:lnTo>
                <a:lnTo>
                  <a:pt x="1724" y="45"/>
                </a:lnTo>
                <a:lnTo>
                  <a:pt x="1860" y="363"/>
                </a:lnTo>
                <a:lnTo>
                  <a:pt x="1951" y="590"/>
                </a:lnTo>
                <a:lnTo>
                  <a:pt x="2223" y="544"/>
                </a:lnTo>
                <a:lnTo>
                  <a:pt x="2087" y="816"/>
                </a:lnTo>
                <a:lnTo>
                  <a:pt x="1860" y="1089"/>
                </a:lnTo>
                <a:lnTo>
                  <a:pt x="1815" y="1315"/>
                </a:lnTo>
                <a:lnTo>
                  <a:pt x="1860" y="1497"/>
                </a:lnTo>
                <a:lnTo>
                  <a:pt x="1679" y="1769"/>
                </a:lnTo>
                <a:lnTo>
                  <a:pt x="1633" y="1905"/>
                </a:lnTo>
                <a:lnTo>
                  <a:pt x="998" y="1950"/>
                </a:lnTo>
                <a:lnTo>
                  <a:pt x="908" y="1724"/>
                </a:lnTo>
                <a:lnTo>
                  <a:pt x="908" y="1542"/>
                </a:lnTo>
                <a:lnTo>
                  <a:pt x="953" y="1315"/>
                </a:lnTo>
                <a:lnTo>
                  <a:pt x="817" y="1134"/>
                </a:lnTo>
                <a:lnTo>
                  <a:pt x="771" y="998"/>
                </a:lnTo>
                <a:lnTo>
                  <a:pt x="817" y="862"/>
                </a:lnTo>
                <a:lnTo>
                  <a:pt x="771" y="771"/>
                </a:lnTo>
                <a:lnTo>
                  <a:pt x="590" y="726"/>
                </a:lnTo>
                <a:lnTo>
                  <a:pt x="363" y="816"/>
                </a:lnTo>
                <a:lnTo>
                  <a:pt x="182" y="816"/>
                </a:lnTo>
                <a:lnTo>
                  <a:pt x="91" y="635"/>
                </a:lnTo>
                <a:lnTo>
                  <a:pt x="0" y="454"/>
                </a:lnTo>
                <a:lnTo>
                  <a:pt x="0" y="272"/>
                </a:lnTo>
                <a:lnTo>
                  <a:pt x="91" y="0"/>
                </a:lnTo>
                <a:lnTo>
                  <a:pt x="46" y="45"/>
                </a:lnTo>
                <a:close/>
              </a:path>
            </a:pathLst>
          </a:custGeom>
          <a:solidFill>
            <a:srgbClr val="FF99CC">
              <a:alpha val="50999"/>
            </a:srgbClr>
          </a:solidFill>
          <a:ln w="0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3563938" y="1484313"/>
            <a:ext cx="504825" cy="287337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с/т</a:t>
            </a:r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4859338" y="5805488"/>
            <a:ext cx="504825" cy="287337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с/т</a:t>
            </a:r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3924300" y="2060575"/>
            <a:ext cx="719138" cy="4095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Т</a:t>
            </a:r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4500563" y="4891088"/>
            <a:ext cx="719137" cy="4095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Т</a:t>
            </a:r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5003800" y="3573463"/>
            <a:ext cx="863600" cy="576262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С/Э</a:t>
            </a:r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4067175" y="3789363"/>
            <a:ext cx="576263" cy="360362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2D7D2B"/>
                </a:solidFill>
              </a:rPr>
              <a:t>Э</a:t>
            </a:r>
          </a:p>
        </p:txBody>
      </p:sp>
      <p:sp>
        <p:nvSpPr>
          <p:cNvPr id="26675" name="WordArt 51"/>
          <p:cNvSpPr>
            <a:spLocks noChangeArrowheads="1" noChangeShapeType="1" noTextEdit="1"/>
          </p:cNvSpPr>
          <p:nvPr/>
        </p:nvSpPr>
        <p:spPr bwMode="auto">
          <a:xfrm>
            <a:off x="3708400" y="849313"/>
            <a:ext cx="1876425" cy="3476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Средиземное море </a:t>
            </a:r>
          </a:p>
        </p:txBody>
      </p:sp>
      <p:sp>
        <p:nvSpPr>
          <p:cNvPr id="26676" name="WordArt 52"/>
          <p:cNvSpPr>
            <a:spLocks noChangeArrowheads="1" noChangeShapeType="1" noTextEdit="1"/>
          </p:cNvSpPr>
          <p:nvPr/>
        </p:nvSpPr>
        <p:spPr bwMode="auto">
          <a:xfrm rot="3754601">
            <a:off x="4755356" y="2101057"/>
            <a:ext cx="1876425" cy="3476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1645399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Красное море </a:t>
            </a:r>
          </a:p>
        </p:txBody>
      </p:sp>
      <p:sp>
        <p:nvSpPr>
          <p:cNvPr id="26677" name="WordArt 53"/>
          <p:cNvSpPr>
            <a:spLocks noChangeArrowheads="1" noChangeShapeType="1" noTextEdit="1"/>
          </p:cNvSpPr>
          <p:nvPr/>
        </p:nvSpPr>
        <p:spPr bwMode="auto">
          <a:xfrm rot="3522024">
            <a:off x="-904875" y="3617913"/>
            <a:ext cx="5162550" cy="463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1877976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Атлантический океан</a:t>
            </a:r>
          </a:p>
        </p:txBody>
      </p:sp>
      <p:sp>
        <p:nvSpPr>
          <p:cNvPr id="26678" name="WordArt 54"/>
          <p:cNvSpPr>
            <a:spLocks noChangeArrowheads="1" noChangeShapeType="1" noTextEdit="1"/>
          </p:cNvSpPr>
          <p:nvPr/>
        </p:nvSpPr>
        <p:spPr bwMode="auto">
          <a:xfrm rot="-4183491">
            <a:off x="5287963" y="3640138"/>
            <a:ext cx="5162550" cy="463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9583491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Индийский океан</a:t>
            </a:r>
          </a:p>
        </p:txBody>
      </p:sp>
      <p:sp>
        <p:nvSpPr>
          <p:cNvPr id="26679" name="AutoShape 55"/>
          <p:cNvSpPr>
            <a:spLocks noChangeArrowheads="1"/>
          </p:cNvSpPr>
          <p:nvPr/>
        </p:nvSpPr>
        <p:spPr bwMode="auto">
          <a:xfrm rot="-2914786">
            <a:off x="5497513" y="971550"/>
            <a:ext cx="647700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80" name="WordArt 56"/>
          <p:cNvSpPr>
            <a:spLocks noChangeArrowheads="1" noChangeShapeType="1" noTextEdit="1"/>
          </p:cNvSpPr>
          <p:nvPr/>
        </p:nvSpPr>
        <p:spPr bwMode="auto">
          <a:xfrm>
            <a:off x="5940425" y="0"/>
            <a:ext cx="2449513" cy="13684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D7D2B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Евразия</a:t>
            </a:r>
          </a:p>
        </p:txBody>
      </p:sp>
      <p:sp>
        <p:nvSpPr>
          <p:cNvPr id="26681" name="AutoShape 57"/>
          <p:cNvSpPr>
            <a:spLocks noChangeArrowheads="1"/>
          </p:cNvSpPr>
          <p:nvPr/>
        </p:nvSpPr>
        <p:spPr bwMode="auto">
          <a:xfrm rot="1728647">
            <a:off x="6083300" y="5373688"/>
            <a:ext cx="15843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82" name="WordArt 58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1800225" cy="7921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D7D2B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Северная</a:t>
            </a:r>
          </a:p>
          <a:p>
            <a:pPr algn="ctr"/>
            <a:r>
              <a:rPr lang="ru-RU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D7D2B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Америка</a:t>
            </a:r>
          </a:p>
        </p:txBody>
      </p:sp>
      <p:sp>
        <p:nvSpPr>
          <p:cNvPr id="26683" name="AutoShape 59"/>
          <p:cNvSpPr>
            <a:spLocks noChangeArrowheads="1"/>
          </p:cNvSpPr>
          <p:nvPr/>
        </p:nvSpPr>
        <p:spPr bwMode="auto">
          <a:xfrm rot="12828560">
            <a:off x="1763713" y="1844675"/>
            <a:ext cx="15843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84" name="WordArt 60"/>
          <p:cNvSpPr>
            <a:spLocks noChangeArrowheads="1" noChangeShapeType="1" noTextEdit="1"/>
          </p:cNvSpPr>
          <p:nvPr/>
        </p:nvSpPr>
        <p:spPr bwMode="auto">
          <a:xfrm>
            <a:off x="7407275" y="6021388"/>
            <a:ext cx="1485900" cy="5302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D7D2B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Австралия</a:t>
            </a:r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Географическое положение Аф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800000"/>
                </a:solidFill>
              </a:rPr>
              <a:t>Географическое положение Африки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042988" y="1341438"/>
            <a:ext cx="4176712" cy="2159000"/>
          </a:xfrm>
          <a:prstGeom prst="cloudCallout">
            <a:avLst>
              <a:gd name="adj1" fmla="val 74819"/>
              <a:gd name="adj2" fmla="val 35662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Пришло</a:t>
            </a:r>
          </a:p>
          <a:p>
            <a:pPr algn="ctr"/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время</a:t>
            </a:r>
          </a:p>
          <a:p>
            <a:pPr algn="ctr"/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отдохнуть!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940425" y="1557338"/>
            <a:ext cx="2028825" cy="4192587"/>
            <a:chOff x="3742" y="981"/>
            <a:chExt cx="1278" cy="2641"/>
          </a:xfrm>
        </p:grpSpPr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1570"/>
              <a:ext cx="1032" cy="2052"/>
            </a:xfrm>
            <a:prstGeom prst="rect">
              <a:avLst/>
            </a:prstGeom>
            <a:noFill/>
          </p:spPr>
        </p:pic>
        <p:pic>
          <p:nvPicPr>
            <p:cNvPr id="62472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603260">
              <a:off x="3742" y="981"/>
              <a:ext cx="1278" cy="770"/>
            </a:xfrm>
            <a:prstGeom prst="rect">
              <a:avLst/>
            </a:prstGeom>
            <a:noFill/>
          </p:spPr>
        </p:pic>
      </p:grp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69251">
            <a:off x="3203575" y="4941888"/>
            <a:ext cx="638175" cy="1476375"/>
          </a:xfrm>
          <a:prstGeom prst="rect">
            <a:avLst/>
          </a:prstGeom>
          <a:noFill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54491">
            <a:off x="1476375" y="4005263"/>
            <a:ext cx="638175" cy="1476375"/>
          </a:xfrm>
          <a:prstGeom prst="rect">
            <a:avLst/>
          </a:prstGeom>
          <a:noFill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8557">
            <a:off x="3924300" y="3644900"/>
            <a:ext cx="1438275" cy="128587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2948E-6 C 0.00782 0.00624 0.01233 0.00948 0.01719 0.02751 C 0.01806 0.03676 0.01736 0.04717 0.01927 0.05549 C 0.02066 0.06196 0.02327 0.06566 0.02535 0.07075 C 0.02952 0.08092 0.02743 0.07584 0.03143 0.08601 C 0.03264 0.08925 0.0349 0.08786 0.03663 0.08855 C 0.04341 0.09017 0.06632 0.09295 0.07118 0.09364 C 0.07292 0.09433 0.07466 0.09503 0.07622 0.09595 C 0.0783 0.09734 0.08229 0.10104 0.08229 0.10127 C 0.08334 0.10266 0.0842 0.10474 0.08542 0.10613 C 0.08733 0.10844 0.09132 0.11121 0.09132 0.11144 C 0.09202 0.11376 0.09288 0.11607 0.09341 0.11884 C 0.09393 0.12115 0.09462 0.1267 0.09462 0.12694 " pathEditMode="relative" rAng="0" ptsTypes="ffffffffffffA">
                                      <p:cBhvr>
                                        <p:cTn id="42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24075" y="260350"/>
            <a:ext cx="742950" cy="1000125"/>
            <a:chOff x="1610" y="2024"/>
            <a:chExt cx="468" cy="630"/>
          </a:xfrm>
        </p:grpSpPr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41" name="AutoShape 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825" y="260350"/>
            <a:ext cx="742950" cy="1000125"/>
            <a:chOff x="1610" y="2024"/>
            <a:chExt cx="468" cy="630"/>
          </a:xfrm>
        </p:grpSpPr>
        <p:pic>
          <p:nvPicPr>
            <p:cNvPr id="65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45" name="AutoShape 9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372225" y="260350"/>
            <a:ext cx="742950" cy="1000125"/>
            <a:chOff x="1610" y="2024"/>
            <a:chExt cx="468" cy="630"/>
          </a:xfrm>
        </p:grpSpPr>
        <p:pic>
          <p:nvPicPr>
            <p:cNvPr id="6554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48" name="AutoShape 1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356100" y="260350"/>
            <a:ext cx="742950" cy="1000125"/>
            <a:chOff x="1610" y="2024"/>
            <a:chExt cx="468" cy="630"/>
          </a:xfrm>
        </p:grpSpPr>
        <p:pic>
          <p:nvPicPr>
            <p:cNvPr id="65550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51" name="AutoShape 1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79388" y="3644900"/>
            <a:ext cx="742950" cy="1000125"/>
            <a:chOff x="1610" y="2024"/>
            <a:chExt cx="468" cy="630"/>
          </a:xfrm>
        </p:grpSpPr>
        <p:pic>
          <p:nvPicPr>
            <p:cNvPr id="65553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203575" y="1916113"/>
            <a:ext cx="742950" cy="1000125"/>
            <a:chOff x="1610" y="2024"/>
            <a:chExt cx="468" cy="630"/>
          </a:xfrm>
        </p:grpSpPr>
        <p:pic>
          <p:nvPicPr>
            <p:cNvPr id="65556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57" name="AutoShape 21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195513" y="3644900"/>
            <a:ext cx="742950" cy="1000125"/>
            <a:chOff x="1610" y="2024"/>
            <a:chExt cx="468" cy="630"/>
          </a:xfrm>
        </p:grpSpPr>
        <p:pic>
          <p:nvPicPr>
            <p:cNvPr id="65559" name="Picture 2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60" name="AutoShape 24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667625" y="1916113"/>
            <a:ext cx="742950" cy="1000125"/>
            <a:chOff x="1610" y="2024"/>
            <a:chExt cx="468" cy="630"/>
          </a:xfrm>
        </p:grpSpPr>
        <p:pic>
          <p:nvPicPr>
            <p:cNvPr id="65562" name="Picture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63" name="AutoShape 27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580063" y="1916113"/>
            <a:ext cx="742950" cy="1000125"/>
            <a:chOff x="1610" y="2024"/>
            <a:chExt cx="468" cy="630"/>
          </a:xfrm>
        </p:grpSpPr>
        <p:pic>
          <p:nvPicPr>
            <p:cNvPr id="65565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66" name="AutoShape 30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187450" y="1916113"/>
            <a:ext cx="742950" cy="1000125"/>
            <a:chOff x="1610" y="2024"/>
            <a:chExt cx="468" cy="630"/>
          </a:xfrm>
        </p:grpSpPr>
        <p:pic>
          <p:nvPicPr>
            <p:cNvPr id="65568" name="Picture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69" name="AutoShape 33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8401050" y="260350"/>
            <a:ext cx="742950" cy="1000125"/>
            <a:chOff x="1610" y="2024"/>
            <a:chExt cx="468" cy="630"/>
          </a:xfrm>
        </p:grpSpPr>
        <p:pic>
          <p:nvPicPr>
            <p:cNvPr id="65571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72" name="AutoShape 36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6659563" y="3644900"/>
            <a:ext cx="742950" cy="1000125"/>
            <a:chOff x="1610" y="2024"/>
            <a:chExt cx="468" cy="630"/>
          </a:xfrm>
        </p:grpSpPr>
        <p:pic>
          <p:nvPicPr>
            <p:cNvPr id="65574" name="Picture 3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75" name="AutoShape 39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4356100" y="3644900"/>
            <a:ext cx="742950" cy="1000125"/>
            <a:chOff x="1610" y="2024"/>
            <a:chExt cx="468" cy="630"/>
          </a:xfrm>
        </p:grpSpPr>
        <p:pic>
          <p:nvPicPr>
            <p:cNvPr id="65577" name="Picture 4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78" name="AutoShape 4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8401050" y="3644900"/>
            <a:ext cx="742950" cy="1000125"/>
            <a:chOff x="1610" y="2024"/>
            <a:chExt cx="468" cy="630"/>
          </a:xfrm>
        </p:grpSpPr>
        <p:pic>
          <p:nvPicPr>
            <p:cNvPr id="65580" name="Picture 4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81" name="AutoShape 4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1116013" y="5300663"/>
            <a:ext cx="742950" cy="1000125"/>
            <a:chOff x="1610" y="2024"/>
            <a:chExt cx="468" cy="630"/>
          </a:xfrm>
        </p:grpSpPr>
        <p:pic>
          <p:nvPicPr>
            <p:cNvPr id="65587" name="Picture 5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88" name="AutoShape 5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7524750" y="5373688"/>
            <a:ext cx="742950" cy="1000125"/>
            <a:chOff x="1610" y="2024"/>
            <a:chExt cx="468" cy="630"/>
          </a:xfrm>
        </p:grpSpPr>
        <p:pic>
          <p:nvPicPr>
            <p:cNvPr id="65590" name="Picture 5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91" name="AutoShape 5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5508625" y="5373688"/>
            <a:ext cx="742950" cy="1000125"/>
            <a:chOff x="1610" y="2024"/>
            <a:chExt cx="468" cy="630"/>
          </a:xfrm>
        </p:grpSpPr>
        <p:pic>
          <p:nvPicPr>
            <p:cNvPr id="65593" name="Picture 5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94" name="AutoShape 58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3203575" y="5300663"/>
            <a:ext cx="742950" cy="1000125"/>
            <a:chOff x="1610" y="2024"/>
            <a:chExt cx="468" cy="630"/>
          </a:xfrm>
        </p:grpSpPr>
        <p:pic>
          <p:nvPicPr>
            <p:cNvPr id="65596" name="Picture 6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</p:spPr>
        </p:pic>
        <p:sp>
          <p:nvSpPr>
            <p:cNvPr id="65597" name="AutoShape 61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8" name="assol__moya_m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30854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>
                <p:cTn id="2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0" y="642918"/>
          <a:ext cx="4729163" cy="5543550"/>
        </p:xfrm>
        <a:graphic>
          <a:graphicData uri="http://schemas.openxmlformats.org/presentationml/2006/ole">
            <p:oleObj spid="_x0000_s43010" name="CorelDRAW" r:id="rId3" imgW="2473920" imgH="2898360" progId="">
              <p:embed/>
            </p:oleObj>
          </a:graphicData>
        </a:graphic>
      </p:graphicFrame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660775" y="188913"/>
            <a:ext cx="548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dirty="0">
                <a:solidFill>
                  <a:srgbClr val="FFC000"/>
                </a:solidFill>
              </a:rPr>
              <a:t>Самостоятельная</a:t>
            </a:r>
            <a:br>
              <a:rPr lang="ru-RU" sz="4400" dirty="0">
                <a:solidFill>
                  <a:srgbClr val="FFC000"/>
                </a:solidFill>
              </a:rPr>
            </a:br>
            <a:r>
              <a:rPr lang="ru-RU" sz="4400" dirty="0">
                <a:solidFill>
                  <a:srgbClr val="FFC000"/>
                </a:solidFill>
              </a:rPr>
              <a:t> работа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2643182"/>
            <a:ext cx="4429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Совершите «путешествие»,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подписав на схеме все объекты,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Обозначенные на карте цифрами.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1</a:t>
            </a:r>
            <a:r>
              <a:rPr lang="ru-RU" sz="2000" b="1" dirty="0" smtClean="0">
                <a:solidFill>
                  <a:srgbClr val="FFC000"/>
                </a:solidFill>
              </a:rPr>
              <a:t>. </a:t>
            </a:r>
            <a:r>
              <a:rPr lang="ru-RU" sz="2000" b="1" dirty="0" err="1" smtClean="0">
                <a:solidFill>
                  <a:srgbClr val="FFC000"/>
                </a:solidFill>
              </a:rPr>
              <a:t>Пролив____________________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2. </a:t>
            </a:r>
            <a:r>
              <a:rPr lang="ru-RU" sz="2000" b="1" dirty="0" err="1" smtClean="0">
                <a:solidFill>
                  <a:srgbClr val="FFC000"/>
                </a:solidFill>
              </a:rPr>
              <a:t>Море_____________________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3. </a:t>
            </a:r>
            <a:r>
              <a:rPr lang="ru-RU" sz="2000" b="1" dirty="0" err="1" smtClean="0">
                <a:solidFill>
                  <a:srgbClr val="FFC000"/>
                </a:solidFill>
              </a:rPr>
              <a:t>Канал____________________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4. </a:t>
            </a:r>
            <a:r>
              <a:rPr lang="ru-RU" sz="2000" b="1" dirty="0" err="1" smtClean="0">
                <a:solidFill>
                  <a:srgbClr val="FFC000"/>
                </a:solidFill>
              </a:rPr>
              <a:t>Море_____________________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5. </a:t>
            </a:r>
            <a:r>
              <a:rPr lang="ru-RU" sz="2000" b="1" dirty="0" err="1" smtClean="0">
                <a:solidFill>
                  <a:srgbClr val="FFC000"/>
                </a:solidFill>
              </a:rPr>
              <a:t>Пролив___________________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6. </a:t>
            </a:r>
            <a:r>
              <a:rPr lang="ru-RU" sz="2000" b="1" dirty="0" err="1" smtClean="0">
                <a:solidFill>
                  <a:srgbClr val="FFC000"/>
                </a:solidFill>
              </a:rPr>
              <a:t>Полуостров_______________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7. </a:t>
            </a:r>
            <a:r>
              <a:rPr lang="ru-RU" sz="2000" b="1" dirty="0" err="1" smtClean="0">
                <a:solidFill>
                  <a:srgbClr val="FFC000"/>
                </a:solidFill>
              </a:rPr>
              <a:t>Остров___________________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8. </a:t>
            </a:r>
            <a:r>
              <a:rPr lang="ru-RU" sz="2000" b="1" dirty="0" err="1" smtClean="0">
                <a:solidFill>
                  <a:srgbClr val="FFC000"/>
                </a:solidFill>
              </a:rPr>
              <a:t>Пролив___________________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C000"/>
                </a:solidFill>
              </a:rPr>
              <a:t>9. </a:t>
            </a:r>
            <a:r>
              <a:rPr lang="ru-RU" sz="2000" b="1" dirty="0" err="1" smtClean="0">
                <a:solidFill>
                  <a:srgbClr val="FFC000"/>
                </a:solidFill>
              </a:rPr>
              <a:t>Залив_</a:t>
            </a:r>
            <a:r>
              <a:rPr lang="ru-RU" b="1" dirty="0" err="1" smtClean="0">
                <a:solidFill>
                  <a:srgbClr val="FFC000"/>
                </a:solidFill>
              </a:rPr>
              <a:t>___________________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78592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Задание 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ОТВЕТЫ К ЗАДАНИЮ 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571612"/>
            <a:ext cx="7467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3400" b="1" dirty="0" smtClean="0">
              <a:solidFill>
                <a:srgbClr val="FFC000"/>
              </a:solidFill>
            </a:endParaRPr>
          </a:p>
          <a:p>
            <a:r>
              <a:rPr lang="ru-RU" sz="5100" b="1" dirty="0" smtClean="0">
                <a:solidFill>
                  <a:srgbClr val="FFC000"/>
                </a:solidFill>
              </a:rPr>
              <a:t>1. Гибралтарский</a:t>
            </a:r>
          </a:p>
          <a:p>
            <a:r>
              <a:rPr lang="ru-RU" sz="5100" b="1" dirty="0" smtClean="0">
                <a:solidFill>
                  <a:srgbClr val="FFC000"/>
                </a:solidFill>
              </a:rPr>
              <a:t>2. Средиземное</a:t>
            </a:r>
          </a:p>
          <a:p>
            <a:r>
              <a:rPr lang="ru-RU" sz="5100" b="1" dirty="0" smtClean="0">
                <a:solidFill>
                  <a:srgbClr val="FFC000"/>
                </a:solidFill>
              </a:rPr>
              <a:t>3. Суэцкий</a:t>
            </a:r>
          </a:p>
          <a:p>
            <a:r>
              <a:rPr lang="ru-RU" sz="5100" b="1" dirty="0" smtClean="0">
                <a:solidFill>
                  <a:srgbClr val="FFC000"/>
                </a:solidFill>
              </a:rPr>
              <a:t>4. Красное</a:t>
            </a:r>
          </a:p>
          <a:p>
            <a:r>
              <a:rPr lang="ru-RU" sz="5100" b="1" dirty="0" smtClean="0">
                <a:solidFill>
                  <a:srgbClr val="FFC000"/>
                </a:solidFill>
              </a:rPr>
              <a:t>5. Баб-эль-Мандебский</a:t>
            </a:r>
          </a:p>
          <a:p>
            <a:r>
              <a:rPr lang="ru-RU" sz="5100" b="1" dirty="0" smtClean="0">
                <a:solidFill>
                  <a:srgbClr val="FFC000"/>
                </a:solidFill>
              </a:rPr>
              <a:t>6. Сомали</a:t>
            </a:r>
          </a:p>
          <a:p>
            <a:r>
              <a:rPr lang="ru-RU" sz="5100" b="1" dirty="0" smtClean="0">
                <a:solidFill>
                  <a:srgbClr val="FFC000"/>
                </a:solidFill>
              </a:rPr>
              <a:t>7. Мадагаскар</a:t>
            </a:r>
          </a:p>
          <a:p>
            <a:r>
              <a:rPr lang="ru-RU" sz="5100" b="1" dirty="0" smtClean="0">
                <a:solidFill>
                  <a:srgbClr val="FFC000"/>
                </a:solidFill>
              </a:rPr>
              <a:t>8. </a:t>
            </a:r>
            <a:r>
              <a:rPr lang="ru-RU" sz="5100" b="1" dirty="0" err="1" smtClean="0">
                <a:solidFill>
                  <a:srgbClr val="FFC000"/>
                </a:solidFill>
              </a:rPr>
              <a:t>Мозамбикский</a:t>
            </a:r>
            <a:endParaRPr lang="ru-RU" sz="5100" b="1" dirty="0" smtClean="0">
              <a:solidFill>
                <a:srgbClr val="FFC000"/>
              </a:solidFill>
            </a:endParaRPr>
          </a:p>
          <a:p>
            <a:r>
              <a:rPr lang="ru-RU" sz="5100" b="1" dirty="0" smtClean="0">
                <a:solidFill>
                  <a:srgbClr val="FFC000"/>
                </a:solidFill>
              </a:rPr>
              <a:t>9. Гвинейский</a:t>
            </a:r>
            <a:endParaRPr lang="ru-RU" sz="51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ЗАДАНИЕ №2</a:t>
            </a:r>
            <a:endParaRPr lang="ru-RU" sz="1600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985924"/>
          <a:ext cx="7429528" cy="5729224"/>
        </p:xfrm>
        <a:graphic>
          <a:graphicData uri="http://schemas.openxmlformats.org/drawingml/2006/table">
            <a:tbl>
              <a:tblPr/>
              <a:tblGrid>
                <a:gridCol w="7429528"/>
              </a:tblGrid>
              <a:tr h="5643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Тест – Выберите  верные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утверждения.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Африка посередине пересекается экватором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Начальный меридиан не пересекает Африку.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Северная точка материка – м. Игольный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Южная точка- м. Игольный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Восточная крайняя точка- м. Рас - </a:t>
                      </a:r>
                      <a:r>
                        <a:rPr lang="ru-RU" sz="2400" b="1" dirty="0" err="1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Хафун</a:t>
                      </a:r>
                      <a:endParaRPr lang="ru-RU" sz="24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Западная крайняя точка -м. </a:t>
                      </a:r>
                      <a:r>
                        <a:rPr lang="ru-RU" sz="2400" b="1" dirty="0" err="1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Альмади</a:t>
                      </a:r>
                      <a:endParaRPr lang="ru-RU" sz="2400" b="1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Африку омывают </a:t>
                      </a:r>
                      <a:r>
                        <a:rPr lang="ru-RU" sz="2400" b="1" dirty="0" err="1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океаны:Атлантический</a:t>
                      </a: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Индийский.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Самое соленое море, омывающее берега Африки – Средиземное.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севера берега омывает Средиземное море.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Гвинейский залив расположен с севера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Самый большой остров вблизи берегов материка – Мадагаскар.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ОТВЕТЫ К ЗАДАНИЮ 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</a:t>
            </a:r>
            <a:r>
              <a:rPr lang="ru-RU" sz="5400" smtClean="0">
                <a:solidFill>
                  <a:srgbClr val="00B050"/>
                </a:solidFill>
              </a:rPr>
              <a:t>1, 4</a:t>
            </a:r>
            <a:r>
              <a:rPr lang="ru-RU" sz="5400" dirty="0" smtClean="0">
                <a:solidFill>
                  <a:srgbClr val="00B050"/>
                </a:solidFill>
              </a:rPr>
              <a:t>, </a:t>
            </a:r>
            <a:r>
              <a:rPr lang="ru-RU" sz="5400" smtClean="0">
                <a:solidFill>
                  <a:srgbClr val="00B050"/>
                </a:solidFill>
              </a:rPr>
              <a:t>5, 6</a:t>
            </a:r>
            <a:r>
              <a:rPr lang="ru-RU" sz="5400" dirty="0" smtClean="0">
                <a:solidFill>
                  <a:srgbClr val="00B050"/>
                </a:solidFill>
              </a:rPr>
              <a:t>, 7, 9, 11</a:t>
            </a:r>
          </a:p>
          <a:p>
            <a:pPr>
              <a:buNone/>
            </a:pP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>
            <a:normAutofit fontScale="90000"/>
          </a:bodyPr>
          <a:lstStyle/>
          <a:p>
            <a:pPr algn="ctr"/>
            <a:endParaRPr lang="ru-RU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3" name="Picture 5" descr="Картинка 4 из 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4396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8572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ПОЛУОСТРОВ СОМАЛИ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Самооценка знаний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15-16 верных – </a:t>
            </a:r>
            <a:r>
              <a:rPr lang="ru-RU" sz="4800" dirty="0" smtClean="0">
                <a:solidFill>
                  <a:srgbClr val="FF0000"/>
                </a:solidFill>
              </a:rPr>
              <a:t>5</a:t>
            </a:r>
            <a:r>
              <a:rPr lang="ru-RU" sz="4800" dirty="0" smtClean="0">
                <a:solidFill>
                  <a:srgbClr val="FFC000"/>
                </a:solidFill>
              </a:rPr>
              <a:t>;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 12-14 верных – </a:t>
            </a:r>
            <a:r>
              <a:rPr lang="ru-RU" sz="4800" dirty="0" smtClean="0">
                <a:solidFill>
                  <a:srgbClr val="00B0F0"/>
                </a:solidFill>
              </a:rPr>
              <a:t>4</a:t>
            </a:r>
            <a:r>
              <a:rPr lang="ru-RU" sz="4800" dirty="0" smtClean="0">
                <a:solidFill>
                  <a:srgbClr val="FFC000"/>
                </a:solidFill>
              </a:rPr>
              <a:t>;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  7-11 верных – </a:t>
            </a:r>
            <a:r>
              <a:rPr lang="ru-RU" sz="4800" dirty="0" smtClean="0">
                <a:solidFill>
                  <a:srgbClr val="00B050"/>
                </a:solidFill>
              </a:rPr>
              <a:t>3</a:t>
            </a:r>
            <a:r>
              <a:rPr lang="ru-RU" sz="4800" dirty="0" smtClean="0">
                <a:solidFill>
                  <a:srgbClr val="FFC000"/>
                </a:solidFill>
              </a:rPr>
              <a:t>;</a:t>
            </a:r>
          </a:p>
          <a:p>
            <a:r>
              <a:rPr lang="ru-RU" sz="4800" dirty="0" smtClean="0">
                <a:solidFill>
                  <a:srgbClr val="FFC000"/>
                </a:solidFill>
              </a:rPr>
              <a:t>  меньше 7 верных – </a:t>
            </a:r>
            <a:r>
              <a:rPr lang="ru-RU" sz="4800" dirty="0" smtClean="0">
                <a:solidFill>
                  <a:schemeClr val="bg1"/>
                </a:solidFill>
              </a:rPr>
              <a:t>2</a:t>
            </a:r>
            <a:r>
              <a:rPr lang="ru-RU" sz="4800" dirty="0" smtClean="0">
                <a:solidFill>
                  <a:srgbClr val="FFC000"/>
                </a:solidFill>
              </a:rPr>
              <a:t>.</a:t>
            </a:r>
          </a:p>
          <a:p>
            <a:endParaRPr lang="ru-RU" sz="4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785926"/>
          <a:ext cx="6096000" cy="407196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0719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778125" algn="l"/>
                        </a:tabLst>
                      </a:pPr>
                      <a:r>
                        <a:rPr lang="ru-RU" sz="3200" b="1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Домашнее </a:t>
                      </a:r>
                      <a:r>
                        <a:rPr lang="ru-RU" sz="3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задание. П. 24	</a:t>
                      </a:r>
                      <a:endParaRPr lang="ru-RU" sz="32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1 уровень: Ответить на вопросы параграфа.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2 уровень: Определите самостоятельно ГП Австралии и сравните с ГП Африки.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857364"/>
          <a:ext cx="7358114" cy="3901440"/>
        </p:xfrm>
        <a:graphic>
          <a:graphicData uri="http://schemas.openxmlformats.org/drawingml/2006/table">
            <a:tbl>
              <a:tblPr/>
              <a:tblGrid>
                <a:gridCol w="7358114"/>
              </a:tblGrid>
              <a:tr h="3571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Сердце Африки пенья полно и </a:t>
                      </a:r>
                      <a:r>
                        <a:rPr lang="ru-RU" sz="3200" b="1" dirty="0" err="1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пыланья</a:t>
                      </a:r>
                      <a:r>
                        <a:rPr lang="ru-RU" sz="3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И я верю, что если мы видим порой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Сны, которым найти не умеем названья,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Это ветер приносит их, Африка, твой!»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</a:rPr>
                        <a:t>Николай Гумилёв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Cam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7620" y="192880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СПАСИБО ЗА УРОК!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Суэцкий канал</a:t>
            </a:r>
            <a:endParaRPr lang="ru-RU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61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214422"/>
            <a:ext cx="6068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Суэцкий канал</a:t>
            </a:r>
            <a:endParaRPr lang="ru-RU" sz="40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88963"/>
          </a:xfrm>
        </p:spPr>
        <p:txBody>
          <a:bodyPr>
            <a:normAutofit fontScale="90000"/>
          </a:bodyPr>
          <a:lstStyle/>
          <a:p>
            <a:pPr algn="ctr"/>
            <a:endParaRPr lang="ru-RU" sz="40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endParaRPr lang="ru-RU"/>
          </a:p>
        </p:txBody>
      </p:sp>
      <p:pic>
        <p:nvPicPr>
          <p:cNvPr id="10245" name="Picture 5" descr="Картинка 7 из 5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8786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928670"/>
            <a:ext cx="723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Гибралтарский пролив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Остров Мадагаскар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5565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t"/>
            <a:r>
              <a:rPr lang="ru-RU" b="1" u="sng">
                <a:hlinkClick r:id="rId2"/>
              </a:rPr>
              <a:t>http://www.tourgrad.ru/exotica/madag/madag.php</a:t>
            </a:r>
            <a:r>
              <a:rPr lang="ru-RU"/>
              <a:t> </a:t>
            </a:r>
          </a:p>
          <a:p>
            <a:pPr eaLnBrk="0" hangingPunct="0"/>
            <a:endParaRPr lang="ru-RU"/>
          </a:p>
        </p:txBody>
      </p:sp>
      <p:sp>
        <p:nvSpPr>
          <p:cNvPr id="2151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5661025"/>
            <a:ext cx="647700" cy="792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5" descr="Картинка 16 из 25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57252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928670"/>
            <a:ext cx="594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ОСТРОВ МАДАГАСКАР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DSC00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Bedoui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34559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Copy of OLD_V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323373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 descr="P50178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2525" y="260648"/>
            <a:ext cx="29114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Zn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3716338"/>
            <a:ext cx="2154237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DSCN00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1412875"/>
            <a:ext cx="33845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800000"/>
                </a:solidFill>
              </a:rPr>
              <a:t>Знойная Сахара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В лесах Кон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Обитатель тропических лес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052513"/>
            <a:ext cx="31321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ВЛАЖНЫЕ ЭКВАТОРИАЛЬНЫЕ ЛЕСА</a:t>
            </a:r>
          </a:p>
        </p:txBody>
      </p:sp>
      <p:pic>
        <p:nvPicPr>
          <p:cNvPr id="61448" name="Picture 8" descr="2002_0318_094058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92600"/>
            <a:ext cx="3119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Дети лесных племе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1557338"/>
            <a:ext cx="25923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Cam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Lizar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24400"/>
            <a:ext cx="23844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F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292600"/>
            <a:ext cx="19034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 descr="P1010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373688"/>
            <a:ext cx="15922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 descr="DSCN06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765175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9" descr="12030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5402263"/>
            <a:ext cx="19431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800000"/>
                </a:solidFill>
              </a:rPr>
              <a:t>Жизнь в пустыне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</TotalTime>
  <Words>666</Words>
  <Application>Microsoft Office PowerPoint</Application>
  <PresentationFormat>Экран (4:3)</PresentationFormat>
  <Paragraphs>212</Paragraphs>
  <Slides>33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Техническая</vt:lpstr>
      <vt:lpstr>CorelDRAW</vt:lpstr>
      <vt:lpstr>Слайд 1</vt:lpstr>
      <vt:lpstr>Слайд 2</vt:lpstr>
      <vt:lpstr>Слайд 3</vt:lpstr>
      <vt:lpstr>Суэцкий канал</vt:lpstr>
      <vt:lpstr>Слайд 5</vt:lpstr>
      <vt:lpstr>Остров Мадагаскар</vt:lpstr>
      <vt:lpstr>Знойная Сахара</vt:lpstr>
      <vt:lpstr>ВЛАЖНЫЕ ЭКВАТОРИАЛЬНЫЕ ЛЕСА</vt:lpstr>
      <vt:lpstr>Жизнь в пустыне</vt:lpstr>
      <vt:lpstr>Слайд 10</vt:lpstr>
      <vt:lpstr>АФРИКА</vt:lpstr>
      <vt:lpstr>ЦЕЛЬ УРОКА:</vt:lpstr>
      <vt:lpstr>Какие потребуются карты?</vt:lpstr>
      <vt:lpstr>План ГП (учебник с.311, приложение 2)</vt:lpstr>
      <vt:lpstr>Формы записи ГП</vt:lpstr>
      <vt:lpstr>Слайд 16</vt:lpstr>
      <vt:lpstr>Слайд 17</vt:lpstr>
      <vt:lpstr>Слайд 18</vt:lpstr>
      <vt:lpstr>Крайние точки</vt:lpstr>
      <vt:lpstr>Климатические пояса</vt:lpstr>
      <vt:lpstr>Слайд 21</vt:lpstr>
      <vt:lpstr>Слайд 22</vt:lpstr>
      <vt:lpstr>Географическое положение Африки</vt:lpstr>
      <vt:lpstr>Слайд 24</vt:lpstr>
      <vt:lpstr>Слайд 25</vt:lpstr>
      <vt:lpstr>Слайд 26</vt:lpstr>
      <vt:lpstr>ОТВЕТЫ К ЗАДАНИЮ 1</vt:lpstr>
      <vt:lpstr>ЗАДАНИЕ №2</vt:lpstr>
      <vt:lpstr>ОТВЕТЫ К ЗАДАНИЮ 2</vt:lpstr>
      <vt:lpstr>Самооценка знаний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Составитель:  Семенец Ольга Васильевна, УЧИТЕЛЬ ГЕОГРАФИИ МОУ Хлеборобная СОШ №5 </dc:title>
  <cp:lastModifiedBy>Windows User</cp:lastModifiedBy>
  <cp:revision>43</cp:revision>
  <dcterms:modified xsi:type="dcterms:W3CDTF">2023-11-23T19:14:07Z</dcterms:modified>
</cp:coreProperties>
</file>