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0"/>
  </p:notesMasterIdLst>
  <p:sldIdLst>
    <p:sldId id="312" r:id="rId2"/>
    <p:sldId id="297" r:id="rId3"/>
    <p:sldId id="298" r:id="rId4"/>
    <p:sldId id="299" r:id="rId5"/>
    <p:sldId id="281" r:id="rId6"/>
    <p:sldId id="288" r:id="rId7"/>
    <p:sldId id="309" r:id="rId8"/>
    <p:sldId id="280" r:id="rId9"/>
    <p:sldId id="301" r:id="rId10"/>
    <p:sldId id="303" r:id="rId11"/>
    <p:sldId id="307" r:id="rId12"/>
    <p:sldId id="304" r:id="rId13"/>
    <p:sldId id="300" r:id="rId14"/>
    <p:sldId id="302" r:id="rId15"/>
    <p:sldId id="306" r:id="rId16"/>
    <p:sldId id="310" r:id="rId17"/>
    <p:sldId id="305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D3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215" autoAdjust="0"/>
  </p:normalViewPr>
  <p:slideViewPr>
    <p:cSldViewPr snapToObjects="1">
      <p:cViewPr varScale="1">
        <p:scale>
          <a:sx n="66" d="100"/>
          <a:sy n="66" d="100"/>
        </p:scale>
        <p:origin x="143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68AEB3-29CF-433A-A5BC-740CBFE5EF1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37A2F1-1036-447D-B33F-73BD70C4AE9F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Готы</a:t>
          </a:r>
          <a:endParaRPr lang="ru-RU" b="1" dirty="0">
            <a:solidFill>
              <a:srgbClr val="002060"/>
            </a:solidFill>
          </a:endParaRPr>
        </a:p>
      </dgm:t>
    </dgm:pt>
    <dgm:pt modelId="{4A706041-CD7F-497E-BECE-D9E878C7FFA2}" type="parTrans" cxnId="{7AD4BF9D-400B-4753-B3FB-2C3BDB07B99C}">
      <dgm:prSet/>
      <dgm:spPr/>
      <dgm:t>
        <a:bodyPr/>
        <a:lstStyle/>
        <a:p>
          <a:endParaRPr lang="ru-RU"/>
        </a:p>
      </dgm:t>
    </dgm:pt>
    <dgm:pt modelId="{19C43A0B-157C-4515-A829-1B61015A5788}" type="sibTrans" cxnId="{7AD4BF9D-400B-4753-B3FB-2C3BDB07B99C}">
      <dgm:prSet/>
      <dgm:spPr/>
      <dgm:t>
        <a:bodyPr/>
        <a:lstStyle/>
        <a:p>
          <a:endParaRPr lang="ru-RU"/>
        </a:p>
      </dgm:t>
    </dgm:pt>
    <dgm:pt modelId="{D3DCB2B9-A4A7-4F7A-AEA8-E274E6C80015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Панки</a:t>
          </a:r>
          <a:endParaRPr lang="ru-RU" b="1" dirty="0">
            <a:solidFill>
              <a:srgbClr val="002060"/>
            </a:solidFill>
          </a:endParaRPr>
        </a:p>
      </dgm:t>
    </dgm:pt>
    <dgm:pt modelId="{ACF2DAA7-D976-41B1-A219-E67ADDA20997}" type="parTrans" cxnId="{2957ED6E-1E63-4063-8E57-5C8CBAC3BCB5}">
      <dgm:prSet/>
      <dgm:spPr/>
      <dgm:t>
        <a:bodyPr/>
        <a:lstStyle/>
        <a:p>
          <a:endParaRPr lang="ru-RU"/>
        </a:p>
      </dgm:t>
    </dgm:pt>
    <dgm:pt modelId="{C5D285DE-6F69-4A15-9EA2-258616DBD017}" type="sibTrans" cxnId="{2957ED6E-1E63-4063-8E57-5C8CBAC3BCB5}">
      <dgm:prSet/>
      <dgm:spPr/>
      <dgm:t>
        <a:bodyPr/>
        <a:lstStyle/>
        <a:p>
          <a:endParaRPr lang="ru-RU"/>
        </a:p>
      </dgm:t>
    </dgm:pt>
    <dgm:pt modelId="{F70AD9BF-9E29-4C5A-A048-CD899EB30579}">
      <dgm:prSet phldrT="[Текст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b="1" dirty="0" err="1" smtClean="0">
              <a:solidFill>
                <a:srgbClr val="002060"/>
              </a:solidFill>
            </a:rPr>
            <a:t>Эмо</a:t>
          </a:r>
          <a:endParaRPr lang="ru-RU" b="1" dirty="0">
            <a:solidFill>
              <a:srgbClr val="002060"/>
            </a:solidFill>
          </a:endParaRPr>
        </a:p>
      </dgm:t>
    </dgm:pt>
    <dgm:pt modelId="{C96DABA3-ADE5-44D1-BD1E-2AD042C170D6}" type="parTrans" cxnId="{A4F00CCB-4359-4F06-8D14-132581A0BDDF}">
      <dgm:prSet/>
      <dgm:spPr/>
      <dgm:t>
        <a:bodyPr/>
        <a:lstStyle/>
        <a:p>
          <a:endParaRPr lang="ru-RU"/>
        </a:p>
      </dgm:t>
    </dgm:pt>
    <dgm:pt modelId="{7715D37F-7B44-40C4-A544-7425CFA377CB}" type="sibTrans" cxnId="{A4F00CCB-4359-4F06-8D14-132581A0BDDF}">
      <dgm:prSet/>
      <dgm:spPr/>
      <dgm:t>
        <a:bodyPr/>
        <a:lstStyle/>
        <a:p>
          <a:endParaRPr lang="ru-RU"/>
        </a:p>
      </dgm:t>
    </dgm:pt>
    <dgm:pt modelId="{595C55D1-C83C-4BD0-824E-320730E65674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Яппи</a:t>
          </a:r>
          <a:endParaRPr lang="ru-RU" b="1" dirty="0">
            <a:solidFill>
              <a:srgbClr val="002060"/>
            </a:solidFill>
          </a:endParaRPr>
        </a:p>
      </dgm:t>
    </dgm:pt>
    <dgm:pt modelId="{97130151-78AB-4E1B-975A-8FC3969251FC}" type="parTrans" cxnId="{53586885-01F5-46B3-AF65-AB9AE0B2B27A}">
      <dgm:prSet/>
      <dgm:spPr/>
      <dgm:t>
        <a:bodyPr/>
        <a:lstStyle/>
        <a:p>
          <a:endParaRPr lang="ru-RU"/>
        </a:p>
      </dgm:t>
    </dgm:pt>
    <dgm:pt modelId="{050C646C-50CA-44FE-9AD2-BD376DD08DDD}" type="sibTrans" cxnId="{53586885-01F5-46B3-AF65-AB9AE0B2B27A}">
      <dgm:prSet/>
      <dgm:spPr/>
      <dgm:t>
        <a:bodyPr/>
        <a:lstStyle/>
        <a:p>
          <a:endParaRPr lang="ru-RU"/>
        </a:p>
      </dgm:t>
    </dgm:pt>
    <dgm:pt modelId="{DBEE617D-654A-4959-AF24-5B082922CB4E}" type="pres">
      <dgm:prSet presAssocID="{3668AEB3-29CF-433A-A5BC-740CBFE5EF1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E2BEE1-8F6D-444F-ACA1-2373325FD6EA}" type="pres">
      <dgm:prSet presAssocID="{5C37A2F1-1036-447D-B33F-73BD70C4AE9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1F7F64-D739-4EBC-923A-516FA6ECC29B}" type="pres">
      <dgm:prSet presAssocID="{19C43A0B-157C-4515-A829-1B61015A5788}" presName="sibTrans" presStyleCnt="0"/>
      <dgm:spPr/>
    </dgm:pt>
    <dgm:pt modelId="{B7F4F6E0-0D52-47CE-AEE1-EED7F0F24F4B}" type="pres">
      <dgm:prSet presAssocID="{D3DCB2B9-A4A7-4F7A-AEA8-E274E6C8001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E4F62E-7B9E-4549-9C7E-5C1190D59750}" type="pres">
      <dgm:prSet presAssocID="{C5D285DE-6F69-4A15-9EA2-258616DBD017}" presName="sibTrans" presStyleCnt="0"/>
      <dgm:spPr/>
    </dgm:pt>
    <dgm:pt modelId="{16529F2E-E5B4-401C-93EB-7416A46173D3}" type="pres">
      <dgm:prSet presAssocID="{F70AD9BF-9E29-4C5A-A048-CD899EB30579}" presName="node" presStyleLbl="node1" presStyleIdx="2" presStyleCnt="4" custLinFactY="17288" custLinFactNeighborX="4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C2FF3F-DC74-47A2-A96E-BD185BBB99D4}" type="pres">
      <dgm:prSet presAssocID="{7715D37F-7B44-40C4-A544-7425CFA377CB}" presName="sibTrans" presStyleCnt="0"/>
      <dgm:spPr/>
    </dgm:pt>
    <dgm:pt modelId="{680BC57F-D8B4-48EC-A675-E6FB7AD80148}" type="pres">
      <dgm:prSet presAssocID="{595C55D1-C83C-4BD0-824E-320730E65674}" presName="node" presStyleLbl="node1" presStyleIdx="3" presStyleCnt="4" custLinFactY="38751" custLinFactNeighborX="-256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57ED6E-1E63-4063-8E57-5C8CBAC3BCB5}" srcId="{3668AEB3-29CF-433A-A5BC-740CBFE5EF1E}" destId="{D3DCB2B9-A4A7-4F7A-AEA8-E274E6C80015}" srcOrd="1" destOrd="0" parTransId="{ACF2DAA7-D976-41B1-A219-E67ADDA20997}" sibTransId="{C5D285DE-6F69-4A15-9EA2-258616DBD017}"/>
    <dgm:cxn modelId="{53586885-01F5-46B3-AF65-AB9AE0B2B27A}" srcId="{3668AEB3-29CF-433A-A5BC-740CBFE5EF1E}" destId="{595C55D1-C83C-4BD0-824E-320730E65674}" srcOrd="3" destOrd="0" parTransId="{97130151-78AB-4E1B-975A-8FC3969251FC}" sibTransId="{050C646C-50CA-44FE-9AD2-BD376DD08DDD}"/>
    <dgm:cxn modelId="{0B7FF7CB-13BC-4F2D-AC94-2FF5FBE3A930}" type="presOf" srcId="{F70AD9BF-9E29-4C5A-A048-CD899EB30579}" destId="{16529F2E-E5B4-401C-93EB-7416A46173D3}" srcOrd="0" destOrd="0" presId="urn:microsoft.com/office/officeart/2005/8/layout/default"/>
    <dgm:cxn modelId="{FE4DEA01-0873-42DE-BEC0-DC4C6B08454E}" type="presOf" srcId="{595C55D1-C83C-4BD0-824E-320730E65674}" destId="{680BC57F-D8B4-48EC-A675-E6FB7AD80148}" srcOrd="0" destOrd="0" presId="urn:microsoft.com/office/officeart/2005/8/layout/default"/>
    <dgm:cxn modelId="{ED5C87FF-54A1-4C2E-96BD-16D4C0176CB2}" type="presOf" srcId="{3668AEB3-29CF-433A-A5BC-740CBFE5EF1E}" destId="{DBEE617D-654A-4959-AF24-5B082922CB4E}" srcOrd="0" destOrd="0" presId="urn:microsoft.com/office/officeart/2005/8/layout/default"/>
    <dgm:cxn modelId="{4641D5B8-0C7B-4C15-BDD8-E94DDBD2018B}" type="presOf" srcId="{5C37A2F1-1036-447D-B33F-73BD70C4AE9F}" destId="{83E2BEE1-8F6D-444F-ACA1-2373325FD6EA}" srcOrd="0" destOrd="0" presId="urn:microsoft.com/office/officeart/2005/8/layout/default"/>
    <dgm:cxn modelId="{7AD4BF9D-400B-4753-B3FB-2C3BDB07B99C}" srcId="{3668AEB3-29CF-433A-A5BC-740CBFE5EF1E}" destId="{5C37A2F1-1036-447D-B33F-73BD70C4AE9F}" srcOrd="0" destOrd="0" parTransId="{4A706041-CD7F-497E-BECE-D9E878C7FFA2}" sibTransId="{19C43A0B-157C-4515-A829-1B61015A5788}"/>
    <dgm:cxn modelId="{1FFCEDE4-EEE2-444D-B6ED-8ACB3E72AB31}" type="presOf" srcId="{D3DCB2B9-A4A7-4F7A-AEA8-E274E6C80015}" destId="{B7F4F6E0-0D52-47CE-AEE1-EED7F0F24F4B}" srcOrd="0" destOrd="0" presId="urn:microsoft.com/office/officeart/2005/8/layout/default"/>
    <dgm:cxn modelId="{A4F00CCB-4359-4F06-8D14-132581A0BDDF}" srcId="{3668AEB3-29CF-433A-A5BC-740CBFE5EF1E}" destId="{F70AD9BF-9E29-4C5A-A048-CD899EB30579}" srcOrd="2" destOrd="0" parTransId="{C96DABA3-ADE5-44D1-BD1E-2AD042C170D6}" sibTransId="{7715D37F-7B44-40C4-A544-7425CFA377CB}"/>
    <dgm:cxn modelId="{78EB5734-F3AA-4955-8F3E-05F3ABAEB99D}" type="presParOf" srcId="{DBEE617D-654A-4959-AF24-5B082922CB4E}" destId="{83E2BEE1-8F6D-444F-ACA1-2373325FD6EA}" srcOrd="0" destOrd="0" presId="urn:microsoft.com/office/officeart/2005/8/layout/default"/>
    <dgm:cxn modelId="{9D23EFE8-39CC-4B7D-8A02-3ADC753303D5}" type="presParOf" srcId="{DBEE617D-654A-4959-AF24-5B082922CB4E}" destId="{171F7F64-D739-4EBC-923A-516FA6ECC29B}" srcOrd="1" destOrd="0" presId="urn:microsoft.com/office/officeart/2005/8/layout/default"/>
    <dgm:cxn modelId="{AEE362B2-E4C1-4E79-BCCD-51665E50E4A2}" type="presParOf" srcId="{DBEE617D-654A-4959-AF24-5B082922CB4E}" destId="{B7F4F6E0-0D52-47CE-AEE1-EED7F0F24F4B}" srcOrd="2" destOrd="0" presId="urn:microsoft.com/office/officeart/2005/8/layout/default"/>
    <dgm:cxn modelId="{9D00DE9F-CE82-4A72-B7C0-AA37D38D8ABB}" type="presParOf" srcId="{DBEE617D-654A-4959-AF24-5B082922CB4E}" destId="{7BE4F62E-7B9E-4549-9C7E-5C1190D59750}" srcOrd="3" destOrd="0" presId="urn:microsoft.com/office/officeart/2005/8/layout/default"/>
    <dgm:cxn modelId="{FC5C6345-D0C7-4C66-979A-C573B912E5E4}" type="presParOf" srcId="{DBEE617D-654A-4959-AF24-5B082922CB4E}" destId="{16529F2E-E5B4-401C-93EB-7416A46173D3}" srcOrd="4" destOrd="0" presId="urn:microsoft.com/office/officeart/2005/8/layout/default"/>
    <dgm:cxn modelId="{1A77748E-4D37-4B1E-BB96-ABA126739992}" type="presParOf" srcId="{DBEE617D-654A-4959-AF24-5B082922CB4E}" destId="{68C2FF3F-DC74-47A2-A96E-BD185BBB99D4}" srcOrd="5" destOrd="0" presId="urn:microsoft.com/office/officeart/2005/8/layout/default"/>
    <dgm:cxn modelId="{407F8D32-341E-47B1-AC8A-B9B48A8AA814}" type="presParOf" srcId="{DBEE617D-654A-4959-AF24-5B082922CB4E}" destId="{680BC57F-D8B4-48EC-A675-E6FB7AD8014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DCF07-EA5E-491F-ACCF-42B473AA50F9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99857-9688-484C-A828-1922CFF7DC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358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ass trans="38000"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adou_1@mail.r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2.png"/><Relationship Id="rId7" Type="http://schemas.openxmlformats.org/officeDocument/2006/relationships/diagramData" Target="../diagrams/data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11" Type="http://schemas.microsoft.com/office/2007/relationships/diagramDrawing" Target="../diagrams/drawing1.xml"/><Relationship Id="rId5" Type="http://schemas.openxmlformats.org/officeDocument/2006/relationships/image" Target="../media/image14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3.png"/><Relationship Id="rId9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731836"/>
            <a:ext cx="8260672" cy="715963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СУБКУЛЬТУРА ДОШКОЛЬНОГО ДЕТСТВА КАК ЧАСТЬ ОБЩЕЧЕЛОВЕЧЕСКОЙ КУЛЬТУРЫ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68" y="1196752"/>
            <a:ext cx="5620999" cy="39200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471" y="1447799"/>
            <a:ext cx="3601780" cy="5791846"/>
          </a:xfrm>
          <a:prstGeom prst="rect">
            <a:avLst/>
          </a:prstGeom>
        </p:spPr>
      </p:pic>
      <p:sp>
        <p:nvSpPr>
          <p:cNvPr id="7" name="Прямоугольник с двумя усеченными противолежащими углами 6"/>
          <p:cNvSpPr/>
          <p:nvPr/>
        </p:nvSpPr>
        <p:spPr>
          <a:xfrm>
            <a:off x="345096" y="4941168"/>
            <a:ext cx="8547384" cy="1694264"/>
          </a:xfrm>
          <a:prstGeom prst="snip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Подготовила </a:t>
            </a:r>
            <a:r>
              <a:rPr lang="ru-RU" sz="20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Нечаева Галина </a:t>
            </a:r>
            <a:r>
              <a:rPr lang="ru-RU" sz="2000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Владимировна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Воспитатель </a:t>
            </a:r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Муниципального автономного дошкольного образовательного учреждения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«Детский 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сад № 1 «</a:t>
            </a:r>
            <a:r>
              <a:rPr lang="ru-RU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Северок</a:t>
            </a:r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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663300 Красноярский край, </a:t>
            </a:r>
            <a:r>
              <a:rPr lang="ru-RU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г.Норильск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ул.Талнахская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30 «А» 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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(3919) 38-72-65; факс (3919) 38-72-65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mail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madou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_1@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mail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.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ru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959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0800000" flipV="1">
            <a:off x="4827876" y="2101498"/>
            <a:ext cx="36325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Лихачев. Д.С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Российский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ученый-литературовед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историк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культуры, 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текстолог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публицист, </a:t>
            </a:r>
            <a:endParaRPr lang="ru-RU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деятель</a:t>
            </a:r>
            <a:r>
              <a:rPr lang="ru-RU" sz="2400" b="1" dirty="0">
                <a:solidFill>
                  <a:srgbClr val="002060"/>
                </a:solidFill>
                <a:latin typeface="Helvetica" panose="020B0604020202020204" pitchFamily="34" charset="0"/>
              </a:rPr>
              <a:t>. 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01881"/>
            <a:ext cx="3640189" cy="43075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Текст 7"/>
          <p:cNvSpPr>
            <a:spLocks noGrp="1"/>
          </p:cNvSpPr>
          <p:nvPr>
            <p:ph type="body" sz="half" idx="4294967295"/>
          </p:nvPr>
        </p:nvSpPr>
        <p:spPr>
          <a:xfrm>
            <a:off x="-1" y="5648325"/>
            <a:ext cx="8866949" cy="1020763"/>
          </a:xfrm>
        </p:spPr>
        <p:txBody>
          <a:bodyPr>
            <a:normAutofit fontScale="92500" lnSpcReduction="10000"/>
          </a:bodyPr>
          <a:lstStyle/>
          <a:p>
            <a:pPr marL="114300" indent="0" algn="just">
              <a:buNone/>
            </a:pPr>
            <a:r>
              <a:rPr lang="ru-RU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«культура»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(от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латинского </a:t>
            </a:r>
            <a:r>
              <a:rPr lang="ru-RU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culture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-  взращивать, возделывать почву, заниматься земледелием) родилось в Древнем Риме как противоположное значение понятию «натура»- природа</a:t>
            </a:r>
            <a:r>
              <a:rPr lang="ru-RU" dirty="0"/>
              <a:t>. 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5177"/>
            <a:ext cx="7535309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0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545" y="288367"/>
            <a:ext cx="3240360" cy="42331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95536" y="1052736"/>
            <a:ext cx="49685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Римский оратор                          </a:t>
            </a:r>
            <a:r>
              <a:rPr lang="ru-RU" sz="2400" b="1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Марк </a:t>
            </a:r>
            <a:r>
              <a:rPr lang="ru-RU" sz="24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Туллий </a:t>
            </a:r>
            <a:r>
              <a:rPr lang="ru-RU" sz="2400" b="1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Цицерон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106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до н. э.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впервые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применил слово культура в переносном значении для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характеристики человеческого       мышления                        </a:t>
            </a:r>
            <a:r>
              <a:rPr lang="ru-RU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99592" y="4816864"/>
            <a:ext cx="7590178" cy="1276431"/>
          </a:xfrm>
          <a:prstGeom prst="rect">
            <a:avLst/>
          </a:prstGeom>
        </p:spPr>
      </p:pic>
      <p:sp>
        <p:nvSpPr>
          <p:cNvPr id="10" name="Объект 9"/>
          <p:cNvSpPr>
            <a:spLocks noGrp="1"/>
          </p:cNvSpPr>
          <p:nvPr>
            <p:ph sz="half" idx="4294967295"/>
          </p:nvPr>
        </p:nvSpPr>
        <p:spPr>
          <a:xfrm>
            <a:off x="1835696" y="4941888"/>
            <a:ext cx="7308304" cy="1366837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«Философия есть культура ума»</a:t>
            </a:r>
            <a:endParaRPr lang="ru-RU" sz="28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35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9992" y="548680"/>
            <a:ext cx="46440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Теодор </a:t>
            </a:r>
            <a:r>
              <a:rPr lang="ru-RU" sz="2400" b="1" u="sng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Роззак</a:t>
            </a:r>
            <a:r>
              <a:rPr lang="ru-RU" sz="2400" b="1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(1933-2011) американский культуролог, философ, историк, социолог, писатель и публицист.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Впервые использовал понятие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«субкультура»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сере­дине 1930-х гг.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Определил субкультуру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«систему культурных координат», вырабатываемую социальной общностью для ориентации в сложном и противоречивом социальном мире. 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20" y="260648"/>
            <a:ext cx="4052932" cy="56741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891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48940" y="1900724"/>
            <a:ext cx="9036000" cy="504056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4700000"/>
            </a:lightRig>
          </a:scene3d>
          <a:sp3d contourW="12700">
            <a:bevelT w="698500" h="165100"/>
            <a:contourClr>
              <a:schemeClr val="accent6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Демографическая</a:t>
            </a:r>
            <a:endParaRPr lang="ru-RU" sz="3200" b="1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98028" y="1191263"/>
            <a:ext cx="9036000" cy="5040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4700000"/>
            </a:lightRig>
          </a:scene3d>
          <a:sp3d contourW="12700">
            <a:bevelT w="698500" h="165100"/>
            <a:contourClr>
              <a:schemeClr val="accent6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Национальная</a:t>
            </a:r>
            <a:endParaRPr lang="ru-RU" sz="3200" b="1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00980" y="2700331"/>
            <a:ext cx="9036000" cy="5040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4700000"/>
            </a:lightRig>
          </a:scene3d>
          <a:sp3d contourW="12700">
            <a:bevelT w="698500" h="165100"/>
            <a:contourClr>
              <a:schemeClr val="accent6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Географическая</a:t>
            </a:r>
            <a:endParaRPr lang="ru-RU" sz="3200" b="1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108000" y="3499938"/>
            <a:ext cx="9036000" cy="504056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4700000"/>
            </a:lightRig>
          </a:scene3d>
          <a:sp3d contourW="12700">
            <a:bevelT w="698500" h="165100"/>
            <a:contourClr>
              <a:schemeClr val="accent6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Профессиональная </a:t>
            </a:r>
            <a:endParaRPr lang="ru-RU" sz="3200" b="1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48940" y="4365677"/>
            <a:ext cx="9036000" cy="5040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4700000"/>
            </a:lightRig>
          </a:scene3d>
          <a:sp3d contourW="12700">
            <a:bevelT w="698500" h="165100"/>
            <a:contourClr>
              <a:schemeClr val="accent6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Возрастная</a:t>
            </a:r>
            <a:endParaRPr lang="ru-RU" sz="3200" b="1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" name="Прямоугольник с двумя вырезанными противолежащими углами 16"/>
          <p:cNvSpPr/>
          <p:nvPr/>
        </p:nvSpPr>
        <p:spPr>
          <a:xfrm>
            <a:off x="48940" y="5200662"/>
            <a:ext cx="9036000" cy="504056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4700000"/>
            </a:lightRig>
          </a:scene3d>
          <a:sp3d contourW="12700">
            <a:bevelT w="698500" h="165100"/>
            <a:contourClr>
              <a:schemeClr val="accent6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Этнические общности</a:t>
            </a:r>
            <a:endParaRPr lang="ru-RU" sz="3200" b="1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108000" y="6014019"/>
            <a:ext cx="9036000" cy="5040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4700000"/>
            </a:lightRig>
          </a:scene3d>
          <a:sp3d contourW="12700">
            <a:bevelT w="698500" h="165100"/>
            <a:contourClr>
              <a:schemeClr val="accent6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Предметно-опосредованные</a:t>
            </a:r>
            <a:endParaRPr lang="ru-RU" sz="3200" b="1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46" y="79451"/>
            <a:ext cx="8766808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7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39552" y="319051"/>
            <a:ext cx="8064896" cy="1152127"/>
          </a:xfrm>
          <a:custGeom>
            <a:avLst/>
            <a:gdLst>
              <a:gd name="connsiteX0" fmla="*/ 0 w 8208911"/>
              <a:gd name="connsiteY0" fmla="*/ 0 h 1224138"/>
              <a:gd name="connsiteX1" fmla="*/ 8208911 w 8208911"/>
              <a:gd name="connsiteY1" fmla="*/ 0 h 1224138"/>
              <a:gd name="connsiteX2" fmla="*/ 8208911 w 8208911"/>
              <a:gd name="connsiteY2" fmla="*/ 1224138 h 1224138"/>
              <a:gd name="connsiteX3" fmla="*/ 0 w 8208911"/>
              <a:gd name="connsiteY3" fmla="*/ 1224138 h 1224138"/>
              <a:gd name="connsiteX4" fmla="*/ 0 w 8208911"/>
              <a:gd name="connsiteY4" fmla="*/ 0 h 122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8911" h="1224138">
                <a:moveTo>
                  <a:pt x="0" y="0"/>
                </a:moveTo>
                <a:lnTo>
                  <a:pt x="8208911" y="0"/>
                </a:lnTo>
                <a:lnTo>
                  <a:pt x="8208911" y="1224138"/>
                </a:lnTo>
                <a:lnTo>
                  <a:pt x="0" y="12241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190500" h="190500" prst="artDeco"/>
            <a:contourClr>
              <a:srgbClr val="FFFFFF"/>
            </a:contourClr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980" tIns="220980" rIns="220980" bIns="22098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40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Признаки субкультур</a:t>
            </a:r>
            <a:endParaRPr lang="ru-RU" sz="4000" b="1" kern="1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1223106" y="1790229"/>
            <a:ext cx="6697788" cy="693317"/>
          </a:xfrm>
          <a:custGeom>
            <a:avLst/>
            <a:gdLst>
              <a:gd name="connsiteX0" fmla="*/ 0 w 1640880"/>
              <a:gd name="connsiteY0" fmla="*/ 0 h 1082233"/>
              <a:gd name="connsiteX1" fmla="*/ 1640880 w 1640880"/>
              <a:gd name="connsiteY1" fmla="*/ 0 h 1082233"/>
              <a:gd name="connsiteX2" fmla="*/ 1640880 w 1640880"/>
              <a:gd name="connsiteY2" fmla="*/ 1082233 h 1082233"/>
              <a:gd name="connsiteX3" fmla="*/ 0 w 1640880"/>
              <a:gd name="connsiteY3" fmla="*/ 1082233 h 1082233"/>
              <a:gd name="connsiteX4" fmla="*/ 0 w 1640880"/>
              <a:gd name="connsiteY4" fmla="*/ 0 h 1082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0880" h="1082233">
                <a:moveTo>
                  <a:pt x="0" y="0"/>
                </a:moveTo>
                <a:lnTo>
                  <a:pt x="1640880" y="0"/>
                </a:lnTo>
                <a:lnTo>
                  <a:pt x="1640880" y="1082233"/>
                </a:lnTo>
                <a:lnTo>
                  <a:pt x="0" y="10822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190500" h="190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Образ жизни</a:t>
            </a:r>
            <a:endParaRPr lang="ru-RU" sz="2800" b="1" kern="1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1223106" y="2802597"/>
            <a:ext cx="6697788" cy="694800"/>
          </a:xfrm>
          <a:custGeom>
            <a:avLst/>
            <a:gdLst>
              <a:gd name="connsiteX0" fmla="*/ 0 w 1640880"/>
              <a:gd name="connsiteY0" fmla="*/ 0 h 645915"/>
              <a:gd name="connsiteX1" fmla="*/ 1640880 w 1640880"/>
              <a:gd name="connsiteY1" fmla="*/ 0 h 645915"/>
              <a:gd name="connsiteX2" fmla="*/ 1640880 w 1640880"/>
              <a:gd name="connsiteY2" fmla="*/ 645915 h 645915"/>
              <a:gd name="connsiteX3" fmla="*/ 0 w 1640880"/>
              <a:gd name="connsiteY3" fmla="*/ 645915 h 645915"/>
              <a:gd name="connsiteX4" fmla="*/ 0 w 1640880"/>
              <a:gd name="connsiteY4" fmla="*/ 0 h 64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0880" h="645915">
                <a:moveTo>
                  <a:pt x="0" y="0"/>
                </a:moveTo>
                <a:lnTo>
                  <a:pt x="1640880" y="0"/>
                </a:lnTo>
                <a:lnTo>
                  <a:pt x="1640880" y="645915"/>
                </a:lnTo>
                <a:lnTo>
                  <a:pt x="0" y="6459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190500" h="190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Политические взгляды</a:t>
            </a:r>
            <a:endParaRPr lang="ru-RU" sz="2800" b="1" kern="1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1223106" y="3816448"/>
            <a:ext cx="6697788" cy="694800"/>
          </a:xfrm>
          <a:custGeom>
            <a:avLst/>
            <a:gdLst>
              <a:gd name="connsiteX0" fmla="*/ 0 w 1640880"/>
              <a:gd name="connsiteY0" fmla="*/ 0 h 501909"/>
              <a:gd name="connsiteX1" fmla="*/ 1640880 w 1640880"/>
              <a:gd name="connsiteY1" fmla="*/ 0 h 501909"/>
              <a:gd name="connsiteX2" fmla="*/ 1640880 w 1640880"/>
              <a:gd name="connsiteY2" fmla="*/ 501909 h 501909"/>
              <a:gd name="connsiteX3" fmla="*/ 0 w 1640880"/>
              <a:gd name="connsiteY3" fmla="*/ 501909 h 501909"/>
              <a:gd name="connsiteX4" fmla="*/ 0 w 1640880"/>
              <a:gd name="connsiteY4" fmla="*/ 0 h 501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0880" h="501909">
                <a:moveTo>
                  <a:pt x="0" y="0"/>
                </a:moveTo>
                <a:lnTo>
                  <a:pt x="1640880" y="0"/>
                </a:lnTo>
                <a:lnTo>
                  <a:pt x="1640880" y="501909"/>
                </a:lnTo>
                <a:lnTo>
                  <a:pt x="0" y="5019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190500" h="190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Стили в музыке. танцах </a:t>
            </a:r>
            <a:endParaRPr lang="ru-RU" sz="2800" b="1" kern="1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1222200" y="4830299"/>
            <a:ext cx="6699600" cy="694800"/>
          </a:xfrm>
          <a:custGeom>
            <a:avLst/>
            <a:gdLst>
              <a:gd name="connsiteX0" fmla="*/ 0 w 1640880"/>
              <a:gd name="connsiteY0" fmla="*/ 0 h 1514399"/>
              <a:gd name="connsiteX1" fmla="*/ 1640880 w 1640880"/>
              <a:gd name="connsiteY1" fmla="*/ 0 h 1514399"/>
              <a:gd name="connsiteX2" fmla="*/ 1640880 w 1640880"/>
              <a:gd name="connsiteY2" fmla="*/ 1514399 h 1514399"/>
              <a:gd name="connsiteX3" fmla="*/ 0 w 1640880"/>
              <a:gd name="connsiteY3" fmla="*/ 1514399 h 1514399"/>
              <a:gd name="connsiteX4" fmla="*/ 0 w 1640880"/>
              <a:gd name="connsiteY4" fmla="*/ 0 h 151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0880" h="1514399">
                <a:moveTo>
                  <a:pt x="0" y="0"/>
                </a:moveTo>
                <a:lnTo>
                  <a:pt x="1640880" y="0"/>
                </a:lnTo>
                <a:lnTo>
                  <a:pt x="1640880" y="1514399"/>
                </a:lnTo>
                <a:lnTo>
                  <a:pt x="0" y="15143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190500" h="190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kern="1200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Следование моде</a:t>
            </a:r>
            <a:endParaRPr lang="ru-RU" sz="2800" b="1" kern="1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1222200" y="5844150"/>
            <a:ext cx="6699600" cy="694800"/>
          </a:xfrm>
          <a:custGeom>
            <a:avLst/>
            <a:gdLst>
              <a:gd name="connsiteX0" fmla="*/ 0 w 1640880"/>
              <a:gd name="connsiteY0" fmla="*/ 0 h 938264"/>
              <a:gd name="connsiteX1" fmla="*/ 1640880 w 1640880"/>
              <a:gd name="connsiteY1" fmla="*/ 0 h 938264"/>
              <a:gd name="connsiteX2" fmla="*/ 1640880 w 1640880"/>
              <a:gd name="connsiteY2" fmla="*/ 938264 h 938264"/>
              <a:gd name="connsiteX3" fmla="*/ 0 w 1640880"/>
              <a:gd name="connsiteY3" fmla="*/ 938264 h 938264"/>
              <a:gd name="connsiteX4" fmla="*/ 0 w 1640880"/>
              <a:gd name="connsiteY4" fmla="*/ 0 h 938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0880" h="938264">
                <a:moveTo>
                  <a:pt x="0" y="0"/>
                </a:moveTo>
                <a:lnTo>
                  <a:pt x="1640880" y="0"/>
                </a:lnTo>
                <a:lnTo>
                  <a:pt x="1640880" y="938264"/>
                </a:lnTo>
                <a:lnTo>
                  <a:pt x="0" y="938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190500" h="190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Жаргон</a:t>
            </a:r>
            <a:endParaRPr lang="ru-RU" sz="2800" b="1" kern="1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56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06" y="0"/>
            <a:ext cx="8449788" cy="10790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596" y="1056134"/>
            <a:ext cx="2857500" cy="2228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04" y="1332359"/>
            <a:ext cx="2857500" cy="1952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b="13028"/>
          <a:stretch/>
        </p:blipFill>
        <p:spPr>
          <a:xfrm>
            <a:off x="251904" y="3671161"/>
            <a:ext cx="2857500" cy="2278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4168" y="3671161"/>
            <a:ext cx="2857500" cy="2278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Заголовок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24" name="Объект 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688566"/>
              </p:ext>
            </p:extLst>
          </p:nvPr>
        </p:nvGraphicFramePr>
        <p:xfrm>
          <a:off x="3318941" y="1734312"/>
          <a:ext cx="2765227" cy="2403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3" name="Текст 2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089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9698" y="315871"/>
            <a:ext cx="7806898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444500" h="190500"/>
          </a:sp3d>
        </p:spPr>
        <p:txBody>
          <a:bodyPr wrap="square">
            <a:spAutoFit/>
          </a:bodyPr>
          <a:lstStyle/>
          <a:p>
            <a:pPr lvl="0" indent="450215" algn="ctr"/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ea typeface="Calibri"/>
                <a:cs typeface="Times New Roman"/>
              </a:rPr>
              <a:t>Компоненты детской субкультуры</a:t>
            </a:r>
            <a:endParaRPr lang="ru-RU" sz="2800" b="1" dirty="0">
              <a:solidFill>
                <a:srgbClr val="002060"/>
              </a:solidFill>
              <a:latin typeface="Calibri" pitchFamily="34" charset="0"/>
              <a:ea typeface="Calibri"/>
              <a:cs typeface="Times New Roman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914649" y="1023815"/>
            <a:ext cx="7761808" cy="741965"/>
          </a:xfrm>
          <a:custGeom>
            <a:avLst/>
            <a:gdLst>
              <a:gd name="connsiteX0" fmla="*/ 0 w 8453214"/>
              <a:gd name="connsiteY0" fmla="*/ 0 h 660174"/>
              <a:gd name="connsiteX1" fmla="*/ 8123127 w 8453214"/>
              <a:gd name="connsiteY1" fmla="*/ 0 h 660174"/>
              <a:gd name="connsiteX2" fmla="*/ 8453214 w 8453214"/>
              <a:gd name="connsiteY2" fmla="*/ 330087 h 660174"/>
              <a:gd name="connsiteX3" fmla="*/ 8123127 w 8453214"/>
              <a:gd name="connsiteY3" fmla="*/ 660174 h 660174"/>
              <a:gd name="connsiteX4" fmla="*/ 0 w 8453214"/>
              <a:gd name="connsiteY4" fmla="*/ 660174 h 660174"/>
              <a:gd name="connsiteX5" fmla="*/ 0 w 8453214"/>
              <a:gd name="connsiteY5" fmla="*/ 0 h 66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53214" h="660174">
                <a:moveTo>
                  <a:pt x="8453214" y="660173"/>
                </a:moveTo>
                <a:lnTo>
                  <a:pt x="330087" y="660173"/>
                </a:lnTo>
                <a:lnTo>
                  <a:pt x="0" y="330087"/>
                </a:lnTo>
                <a:lnTo>
                  <a:pt x="330087" y="1"/>
                </a:lnTo>
                <a:lnTo>
                  <a:pt x="8453214" y="1"/>
                </a:lnTo>
                <a:lnTo>
                  <a:pt x="8453214" y="66017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6166" tIns="60961" rIns="113792" bIns="60960" numCol="1" spcCol="1270" anchor="ctr" anchorCtr="0">
            <a:noAutofit/>
          </a:bodyPr>
          <a:lstStyle/>
          <a:p>
            <a:pPr lvl="0" defTabSz="71120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Детский правовой кодекс</a:t>
            </a:r>
            <a:endParaRPr lang="ru-RU" sz="2400" b="1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67545" y="974816"/>
            <a:ext cx="750194" cy="74196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444500" h="190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 anchorCtr="0"/>
          <a:lstStyle/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Calibri" pitchFamily="34" charset="0"/>
              </a:rPr>
              <a:t>1</a:t>
            </a:r>
            <a:endParaRPr lang="ru-RU" sz="20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914649" y="1900604"/>
            <a:ext cx="7761808" cy="741965"/>
          </a:xfrm>
          <a:custGeom>
            <a:avLst/>
            <a:gdLst>
              <a:gd name="connsiteX0" fmla="*/ 0 w 8453214"/>
              <a:gd name="connsiteY0" fmla="*/ 0 h 660174"/>
              <a:gd name="connsiteX1" fmla="*/ 8123127 w 8453214"/>
              <a:gd name="connsiteY1" fmla="*/ 0 h 660174"/>
              <a:gd name="connsiteX2" fmla="*/ 8453214 w 8453214"/>
              <a:gd name="connsiteY2" fmla="*/ 330087 h 660174"/>
              <a:gd name="connsiteX3" fmla="*/ 8123127 w 8453214"/>
              <a:gd name="connsiteY3" fmla="*/ 660174 h 660174"/>
              <a:gd name="connsiteX4" fmla="*/ 0 w 8453214"/>
              <a:gd name="connsiteY4" fmla="*/ 660174 h 660174"/>
              <a:gd name="connsiteX5" fmla="*/ 0 w 8453214"/>
              <a:gd name="connsiteY5" fmla="*/ 0 h 66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53214" h="660174">
                <a:moveTo>
                  <a:pt x="8453214" y="660173"/>
                </a:moveTo>
                <a:lnTo>
                  <a:pt x="330087" y="660173"/>
                </a:lnTo>
                <a:lnTo>
                  <a:pt x="0" y="330087"/>
                </a:lnTo>
                <a:lnTo>
                  <a:pt x="330087" y="1"/>
                </a:lnTo>
                <a:lnTo>
                  <a:pt x="8453214" y="1"/>
                </a:lnTo>
                <a:lnTo>
                  <a:pt x="8453214" y="66017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6166" tIns="60961" rIns="113792" bIns="60961" numCol="1" spcCol="1270" anchor="ctr" anchorCtr="0">
            <a:noAutofit/>
          </a:bodyPr>
          <a:lstStyle/>
          <a:p>
            <a:pPr lvl="0" defTabSz="71120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kern="1200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Специфические способы воздействия на сверстников и разрешения спорных конфликтных ситуаций</a:t>
            </a:r>
            <a:endParaRPr lang="ru-RU" sz="2400" b="1" kern="1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7545" y="1868844"/>
            <a:ext cx="750194" cy="74196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444500" h="190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 anchorCtr="0"/>
          <a:lstStyle/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Calibri" pitchFamily="34" charset="0"/>
              </a:rPr>
              <a:t>2</a:t>
            </a:r>
            <a:endParaRPr lang="ru-RU" sz="20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918553" y="2834756"/>
            <a:ext cx="7761808" cy="741965"/>
          </a:xfrm>
          <a:custGeom>
            <a:avLst/>
            <a:gdLst>
              <a:gd name="connsiteX0" fmla="*/ 0 w 8453214"/>
              <a:gd name="connsiteY0" fmla="*/ 0 h 660174"/>
              <a:gd name="connsiteX1" fmla="*/ 8123127 w 8453214"/>
              <a:gd name="connsiteY1" fmla="*/ 0 h 660174"/>
              <a:gd name="connsiteX2" fmla="*/ 8453214 w 8453214"/>
              <a:gd name="connsiteY2" fmla="*/ 330087 h 660174"/>
              <a:gd name="connsiteX3" fmla="*/ 8123127 w 8453214"/>
              <a:gd name="connsiteY3" fmla="*/ 660174 h 660174"/>
              <a:gd name="connsiteX4" fmla="*/ 0 w 8453214"/>
              <a:gd name="connsiteY4" fmla="*/ 660174 h 660174"/>
              <a:gd name="connsiteX5" fmla="*/ 0 w 8453214"/>
              <a:gd name="connsiteY5" fmla="*/ 0 h 66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53214" h="660174">
                <a:moveTo>
                  <a:pt x="8453214" y="660173"/>
                </a:moveTo>
                <a:lnTo>
                  <a:pt x="330087" y="660173"/>
                </a:lnTo>
                <a:lnTo>
                  <a:pt x="0" y="330087"/>
                </a:lnTo>
                <a:lnTo>
                  <a:pt x="330087" y="1"/>
                </a:lnTo>
                <a:lnTo>
                  <a:pt x="8453214" y="1"/>
                </a:lnTo>
                <a:lnTo>
                  <a:pt x="8453214" y="66017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6166" tIns="60961" rIns="113792" bIns="60961" numCol="1" spcCol="1270" anchor="ctr" anchorCtr="0">
            <a:noAutofit/>
          </a:bodyPr>
          <a:lstStyle/>
          <a:p>
            <a:pPr lvl="0" defTabSz="71120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Детский фольклор</a:t>
            </a:r>
            <a:endParaRPr lang="ru-RU" sz="2400" b="1" kern="1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67545" y="2781095"/>
            <a:ext cx="750194" cy="74196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444500" h="190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 anchorCtr="0"/>
          <a:lstStyle/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Calibri" pitchFamily="34" charset="0"/>
              </a:rPr>
              <a:t>3</a:t>
            </a:r>
            <a:endParaRPr lang="ru-RU" sz="20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903602" y="3734463"/>
            <a:ext cx="7761808" cy="741965"/>
          </a:xfrm>
          <a:custGeom>
            <a:avLst/>
            <a:gdLst>
              <a:gd name="connsiteX0" fmla="*/ 0 w 8453214"/>
              <a:gd name="connsiteY0" fmla="*/ 0 h 660174"/>
              <a:gd name="connsiteX1" fmla="*/ 8123127 w 8453214"/>
              <a:gd name="connsiteY1" fmla="*/ 0 h 660174"/>
              <a:gd name="connsiteX2" fmla="*/ 8453214 w 8453214"/>
              <a:gd name="connsiteY2" fmla="*/ 330087 h 660174"/>
              <a:gd name="connsiteX3" fmla="*/ 8123127 w 8453214"/>
              <a:gd name="connsiteY3" fmla="*/ 660174 h 660174"/>
              <a:gd name="connsiteX4" fmla="*/ 0 w 8453214"/>
              <a:gd name="connsiteY4" fmla="*/ 660174 h 660174"/>
              <a:gd name="connsiteX5" fmla="*/ 0 w 8453214"/>
              <a:gd name="connsiteY5" fmla="*/ 0 h 66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53214" h="660174">
                <a:moveTo>
                  <a:pt x="8453214" y="660173"/>
                </a:moveTo>
                <a:lnTo>
                  <a:pt x="330087" y="660173"/>
                </a:lnTo>
                <a:lnTo>
                  <a:pt x="0" y="330087"/>
                </a:lnTo>
                <a:lnTo>
                  <a:pt x="330087" y="1"/>
                </a:lnTo>
                <a:lnTo>
                  <a:pt x="8453214" y="1"/>
                </a:lnTo>
                <a:lnTo>
                  <a:pt x="8453214" y="66017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6166" tIns="60961" rIns="113792" bIns="60961" numCol="1" spcCol="1270" anchor="ctr" anchorCtr="0">
            <a:noAutofit/>
          </a:bodyPr>
          <a:lstStyle/>
          <a:p>
            <a:pPr lvl="0" defTabSz="71120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kern="1200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Своеобразные увлечения: собирательство, коллекционирование</a:t>
            </a:r>
          </a:p>
        </p:txBody>
      </p:sp>
      <p:sp>
        <p:nvSpPr>
          <p:cNvPr id="13" name="Овал 12"/>
          <p:cNvSpPr/>
          <p:nvPr/>
        </p:nvSpPr>
        <p:spPr>
          <a:xfrm>
            <a:off x="467545" y="3675123"/>
            <a:ext cx="750194" cy="74196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444500" h="190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 anchorCtr="0"/>
          <a:lstStyle/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Calibri" pitchFamily="34" charset="0"/>
              </a:rPr>
              <a:t>4</a:t>
            </a:r>
            <a:endParaRPr lang="ru-RU" sz="20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914649" y="4680153"/>
            <a:ext cx="7761808" cy="741965"/>
          </a:xfrm>
          <a:custGeom>
            <a:avLst/>
            <a:gdLst>
              <a:gd name="connsiteX0" fmla="*/ 0 w 8453214"/>
              <a:gd name="connsiteY0" fmla="*/ 0 h 660174"/>
              <a:gd name="connsiteX1" fmla="*/ 8123127 w 8453214"/>
              <a:gd name="connsiteY1" fmla="*/ 0 h 660174"/>
              <a:gd name="connsiteX2" fmla="*/ 8453214 w 8453214"/>
              <a:gd name="connsiteY2" fmla="*/ 330087 h 660174"/>
              <a:gd name="connsiteX3" fmla="*/ 8123127 w 8453214"/>
              <a:gd name="connsiteY3" fmla="*/ 660174 h 660174"/>
              <a:gd name="connsiteX4" fmla="*/ 0 w 8453214"/>
              <a:gd name="connsiteY4" fmla="*/ 660174 h 660174"/>
              <a:gd name="connsiteX5" fmla="*/ 0 w 8453214"/>
              <a:gd name="connsiteY5" fmla="*/ 0 h 66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53214" h="660174">
                <a:moveTo>
                  <a:pt x="8453214" y="660173"/>
                </a:moveTo>
                <a:lnTo>
                  <a:pt x="330087" y="660173"/>
                </a:lnTo>
                <a:lnTo>
                  <a:pt x="0" y="330087"/>
                </a:lnTo>
                <a:lnTo>
                  <a:pt x="330087" y="1"/>
                </a:lnTo>
                <a:lnTo>
                  <a:pt x="8453214" y="1"/>
                </a:lnTo>
                <a:lnTo>
                  <a:pt x="8453214" y="66017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6166" tIns="60961" rIns="113792" bIns="60961" numCol="1" spcCol="1270" anchor="ctr" anchorCtr="0">
            <a:noAutofit/>
          </a:bodyPr>
          <a:lstStyle/>
          <a:p>
            <a:pPr lvl="0" defTabSz="71120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Детская мода, мультфильмы</a:t>
            </a:r>
            <a:endParaRPr lang="ru-RU" sz="2400" b="1" kern="1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14726" y="4662385"/>
            <a:ext cx="750194" cy="74196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444500" h="190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 anchorCtr="0"/>
          <a:lstStyle/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Calibri" pitchFamily="34" charset="0"/>
              </a:rPr>
              <a:t>5</a:t>
            </a:r>
            <a:endParaRPr lang="ru-RU" sz="20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864788" y="5556412"/>
            <a:ext cx="7761808" cy="912252"/>
          </a:xfrm>
          <a:custGeom>
            <a:avLst/>
            <a:gdLst>
              <a:gd name="connsiteX0" fmla="*/ 0 w 8453214"/>
              <a:gd name="connsiteY0" fmla="*/ 0 h 660174"/>
              <a:gd name="connsiteX1" fmla="*/ 8123127 w 8453214"/>
              <a:gd name="connsiteY1" fmla="*/ 0 h 660174"/>
              <a:gd name="connsiteX2" fmla="*/ 8453214 w 8453214"/>
              <a:gd name="connsiteY2" fmla="*/ 330087 h 660174"/>
              <a:gd name="connsiteX3" fmla="*/ 8123127 w 8453214"/>
              <a:gd name="connsiteY3" fmla="*/ 660174 h 660174"/>
              <a:gd name="connsiteX4" fmla="*/ 0 w 8453214"/>
              <a:gd name="connsiteY4" fmla="*/ 660174 h 660174"/>
              <a:gd name="connsiteX5" fmla="*/ 0 w 8453214"/>
              <a:gd name="connsiteY5" fmla="*/ 0 h 66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53214" h="660174">
                <a:moveTo>
                  <a:pt x="8453214" y="660173"/>
                </a:moveTo>
                <a:lnTo>
                  <a:pt x="330087" y="660173"/>
                </a:lnTo>
                <a:lnTo>
                  <a:pt x="0" y="330087"/>
                </a:lnTo>
                <a:lnTo>
                  <a:pt x="330087" y="1"/>
                </a:lnTo>
                <a:lnTo>
                  <a:pt x="8453214" y="1"/>
                </a:lnTo>
                <a:lnTo>
                  <a:pt x="8453214" y="66017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6166" tIns="60961" rIns="113792" bIns="60960" numCol="1" spcCol="1270" anchor="ctr" anchorCtr="0">
            <a:noAutofit/>
          </a:bodyPr>
          <a:lstStyle/>
          <a:p>
            <a:pPr lvl="0" defTabSz="71120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kern="1200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Способы и формы свободного времяпровождения: разнообразные виды игровой и продуктивной деятельности; походы в «страшные места»…</a:t>
            </a:r>
            <a:endParaRPr lang="ru-RU" sz="2400" b="1" kern="1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16483" y="5556413"/>
            <a:ext cx="750194" cy="74196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444500" h="190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 anchorCtr="0"/>
          <a:lstStyle/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Calibri" pitchFamily="34" charset="0"/>
              </a:rPr>
              <a:t>6</a:t>
            </a:r>
            <a:endParaRPr lang="ru-RU" sz="2000" b="1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16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44092"/>
            <a:ext cx="6912768" cy="52479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5492053"/>
            <a:ext cx="7608467" cy="13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17" y="188640"/>
            <a:ext cx="8501294" cy="14401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188640"/>
            <a:ext cx="8260672" cy="1259159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игрушки</a:t>
            </a:r>
            <a:endParaRPr lang="ru-RU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69" y="1582649"/>
            <a:ext cx="3577090" cy="357709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5085184"/>
            <a:ext cx="8579296" cy="177281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сожалению среди современных игрушек  появляются и «</a:t>
            </a:r>
            <a:r>
              <a:rPr lang="ru-RU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антиигрушки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 </a:t>
            </a:r>
            <a:b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Антиигрушка</a:t>
            </a:r>
            <a:r>
              <a:rPr lang="ru-RU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игрушка, которая не отвечает критерию духовно-нравственной безопасности.</a:t>
            </a:r>
          </a:p>
          <a:p>
            <a:endParaRPr lang="ru-RU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794" y="1619926"/>
            <a:ext cx="4378169" cy="350253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40187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80651" y="1626777"/>
            <a:ext cx="6153031" cy="4608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184127"/>
            <a:ext cx="8323262" cy="951706"/>
          </a:xfr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9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Правовой кодекс</a:t>
            </a:r>
            <a:r>
              <a:rPr lang="ru-RU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«МИРИСЬ, МИРИСЬ И БОЛЬШЕ НЕ ДЕРИСЬ</a:t>
            </a:r>
            <a:r>
              <a:rPr lang="ru-RU" sz="4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…»</a:t>
            </a:r>
            <a:br>
              <a:rPr lang="ru-RU" sz="4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4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73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852" y="4158996"/>
            <a:ext cx="6274548" cy="10798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03648" y="4293097"/>
            <a:ext cx="6368752" cy="7920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страшилки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 t="15517" b="15517"/>
          <a:stretch>
            <a:fillRect/>
          </a:stretch>
        </p:blipFill>
        <p:spPr>
          <a:xfrm>
            <a:off x="1131640" y="369367"/>
            <a:ext cx="6912768" cy="3851722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half" idx="4294967295"/>
          </p:nvPr>
        </p:nvSpPr>
        <p:spPr>
          <a:xfrm>
            <a:off x="395536" y="5229201"/>
            <a:ext cx="8424936" cy="14398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14300" indent="0" algn="ctr">
              <a:buNone/>
            </a:pPr>
            <a:r>
              <a:rPr lang="ru-RU" sz="2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 </a:t>
            </a:r>
            <a:r>
              <a:rPr lang="ru-RU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привлекают страшные истории, их тянет всё необъяснимое, странное, непознанное. Более того, дети иногда сами становятся творцами страшных историй – страшилок и ужастиков</a:t>
            </a:r>
          </a:p>
        </p:txBody>
      </p:sp>
    </p:spTree>
    <p:extLst>
      <p:ext uri="{BB962C8B-B14F-4D97-AF65-F5344CB8AC3E}">
        <p14:creationId xmlns:p14="http://schemas.microsoft.com/office/powerpoint/2010/main" val="413432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11" y="125723"/>
            <a:ext cx="8099962" cy="53285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813994"/>
            <a:ext cx="8784976" cy="204400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724478"/>
            <a:ext cx="7350969" cy="42572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4813994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2B2225"/>
              </a:solidFill>
              <a:latin typeface="Tahoma" panose="020B060403050404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Наличие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ребенка стремления к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собирательству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 о формировании у него исследовательского поведения и проявлении поисковой активности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55776" y="87783"/>
            <a:ext cx="37190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cap="all" dirty="0">
                <a:solidFill>
                  <a:srgbClr val="00206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собирательство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1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764" y="1628800"/>
            <a:ext cx="4468210" cy="3127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15616" y="230287"/>
            <a:ext cx="6984776" cy="1110481"/>
          </a:xfrm>
          <a:gradFill flip="none" rotWithShape="1">
            <a:gsLst>
              <a:gs pos="0">
                <a:schemeClr val="accent2">
                  <a:tint val="1000"/>
                  <a:satMod val="100000"/>
                </a:schemeClr>
              </a:gs>
              <a:gs pos="68000">
                <a:schemeClr val="accent2">
                  <a:tint val="77000"/>
                  <a:satMod val="100000"/>
                </a:schemeClr>
              </a:gs>
              <a:gs pos="81000">
                <a:schemeClr val="accent2">
                  <a:tint val="79000"/>
                  <a:satMod val="100000"/>
                </a:schemeClr>
              </a:gs>
              <a:gs pos="86000">
                <a:schemeClr val="accent2">
                  <a:tint val="73000"/>
                  <a:satMod val="100000"/>
                </a:schemeClr>
              </a:gs>
              <a:gs pos="100000">
                <a:schemeClr val="accent2">
                  <a:tint val="35000"/>
                  <a:satMod val="100000"/>
                </a:schemeClr>
              </a:gs>
            </a:gsLst>
            <a:lin ang="18900000" scaled="1"/>
            <a:tileRect/>
          </a:gradFill>
          <a:scene3d>
            <a:camera prst="perspectiveAbove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мультфильмы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89" y="1759296"/>
            <a:ext cx="4210311" cy="28068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Прямоугольник 6"/>
          <p:cNvSpPr/>
          <p:nvPr/>
        </p:nvSpPr>
        <p:spPr>
          <a:xfrm>
            <a:off x="488689" y="5229492"/>
            <a:ext cx="8331783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помощью МУЛЬТФИЛЬМОВ 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обогащается детский словарный запас, развивается воображение, фантазия, добавляются всевозможные игры</a:t>
            </a:r>
          </a:p>
        </p:txBody>
      </p:sp>
    </p:spTree>
    <p:extLst>
      <p:ext uri="{BB962C8B-B14F-4D97-AF65-F5344CB8AC3E}">
        <p14:creationId xmlns:p14="http://schemas.microsoft.com/office/powerpoint/2010/main" val="86418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085184"/>
            <a:ext cx="8923839" cy="17686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02536" y="263222"/>
            <a:ext cx="7458813" cy="644748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Детская мода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940" y="907970"/>
            <a:ext cx="6856413" cy="39424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 rot="10800000" flipV="1">
            <a:off x="395536" y="5199022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base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Ребёнку не всё равно, как он одевается, ведь ему важно, что подумают о нём сверстники в детском саду. Ребёнок,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и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взрослый человек, чувствует себя уверенней в одежде, которая ему по душе </a:t>
            </a:r>
            <a:endParaRPr lang="ru-RU" sz="2400" b="1" i="0" dirty="0"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55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50411"/>
            <a:ext cx="8640960" cy="12596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1560" y="764705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детский ФОЛЬКЛОР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6128" y="1668030"/>
            <a:ext cx="3353784" cy="4659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Дразнилки, </a:t>
            </a:r>
            <a:r>
              <a:rPr lang="ru-RU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Заманки</a:t>
            </a:r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Нескладухи</a:t>
            </a:r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Заклички</a:t>
            </a:r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Молчанки, Приговорки, Перевертыши, Считалки, Небылицы, Колыбельные…</a:t>
            </a:r>
            <a:endParaRPr lang="ru-RU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293" y="1787757"/>
            <a:ext cx="5617964" cy="4707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5520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ВЫВОД</a:t>
            </a:r>
            <a:endParaRPr lang="ru-RU" sz="5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5931" y="-520604"/>
            <a:ext cx="8505643" cy="154805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spcFirstLastPara="0" vert="horz" wrap="square" lIns="603571" tIns="708152" rIns="603571" bIns="142240" numCol="1" spcCol="1270" anchor="t" anchorCtr="0">
            <a:noAutofit/>
          </a:bodyPr>
          <a:lstStyle/>
          <a:p>
            <a:pPr marL="0" lvl="1" indent="457200" defTabSz="889000">
              <a:lnSpc>
                <a:spcPct val="90000"/>
              </a:lnSpc>
              <a:spcBef>
                <a:spcPct val="0"/>
              </a:spcBef>
            </a:pPr>
            <a:endParaRPr lang="ru-RU" sz="2400" dirty="0">
              <a:solidFill>
                <a:sysClr val="windowText" lastClr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235931" y="1752600"/>
            <a:ext cx="8505643" cy="477274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114300"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ru-RU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Изучение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субкультурных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особенностей необходимо педагогам для того, чтобы иметь возможность организовывать общение со своими воспитанниками. На современном этапе разрабатываются новые, более совершенные программы для детского сада, а это требует знания особенностей субструктур детского дошкольного сообщества и педагогического сообщества взрослых, из взаимодействия как одного из факторов, оказывающих влияние на развитие </a:t>
            </a:r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ребёнка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298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36912"/>
            <a:ext cx="831165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Благодарим за внимание!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21594000"/>
            </a:lightRig>
          </a:scene3d>
          <a:sp3d>
            <a:bevelT w="444500" h="292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Благодарим за внимание!</a:t>
            </a:r>
            <a:endParaRPr lang="ru-RU" sz="6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74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2608</TotalTime>
  <Words>409</Words>
  <Application>Microsoft Office PowerPoint</Application>
  <PresentationFormat>Экран (4:3)</PresentationFormat>
  <Paragraphs>63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Book Antiqua</vt:lpstr>
      <vt:lpstr>Calibri</vt:lpstr>
      <vt:lpstr>Century Gothic</vt:lpstr>
      <vt:lpstr>Helvetica</vt:lpstr>
      <vt:lpstr>Tahoma</vt:lpstr>
      <vt:lpstr>Times New Roman</vt:lpstr>
      <vt:lpstr>Wingdings</vt:lpstr>
      <vt:lpstr>Wingdings 2</vt:lpstr>
      <vt:lpstr>Аптека</vt:lpstr>
      <vt:lpstr>СУБКУЛЬТУРА ДОШКОЛЬНОГО ДЕТСТВА КАК ЧАСТЬ ОБЩЕЧЕЛОВЕЧЕСКОЙ КУЛЬТУРЫ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игрушки</vt:lpstr>
      <vt:lpstr>  Правовой кодекс «МИРИСЬ, МИРИСЬ И БОЛЬШЕ НЕ ДЕРИСЬ…» </vt:lpstr>
      <vt:lpstr>страшилки</vt:lpstr>
      <vt:lpstr>Презентация PowerPoint</vt:lpstr>
      <vt:lpstr>мультфильмы</vt:lpstr>
      <vt:lpstr>Детская мода</vt:lpstr>
      <vt:lpstr>детский ФОЛЬКЛОР</vt:lpstr>
      <vt:lpstr>ВЫВОД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Даша</dc:creator>
  <cp:lastModifiedBy>Галина Нечаева</cp:lastModifiedBy>
  <cp:revision>267</cp:revision>
  <dcterms:created xsi:type="dcterms:W3CDTF">2016-02-19T10:50:11Z</dcterms:created>
  <dcterms:modified xsi:type="dcterms:W3CDTF">2020-03-15T14:44:57Z</dcterms:modified>
</cp:coreProperties>
</file>