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7" r:id="rId6"/>
    <p:sldId id="260" r:id="rId7"/>
    <p:sldId id="268" r:id="rId8"/>
    <p:sldId id="269" r:id="rId9"/>
    <p:sldId id="270" r:id="rId10"/>
    <p:sldId id="263" r:id="rId11"/>
    <p:sldId id="261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F6"/>
    <a:srgbClr val="FF7570"/>
    <a:srgbClr val="394ACE"/>
    <a:srgbClr val="394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28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3267-1025-8F97-84C7-6D6F1B26E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2687"/>
            <a:ext cx="5820697" cy="2387600"/>
          </a:xfrm>
        </p:spPr>
        <p:txBody>
          <a:bodyPr anchor="ctr"/>
          <a:lstStyle>
            <a:lvl1pPr algn="ctr">
              <a:defRPr sz="6000" b="1">
                <a:solidFill>
                  <a:srgbClr val="394A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DCCD8-336F-5B6E-3D7A-C197ADC4E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52840"/>
            <a:ext cx="582069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A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66868-B6E3-0C7F-2F98-44ABA83A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8A31D-2EA7-2D07-4E55-942D8EA0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91F7A-BA25-9C40-5147-632CDA97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B172-37AB-9C92-E2CC-164192D1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9AD25-74B4-0B23-D1B7-4CBC09AF6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BB94A-F3EB-BFBF-0786-30CF4020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AD872-9F34-8E29-3901-E7F41D58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52B0-F413-AEE1-65A4-72BC80A5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364E3-DEFE-384E-874E-CFE6BAB5B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3B02D-7CF6-A0EA-23CD-25518099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58812-845A-DBCA-0E6E-58A42D9F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A56FF-DD40-2CB9-0030-B9FBA70F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D17E0-69B1-A6AD-2312-C86F3657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B68-8F96-411F-AAE8-9EEC655B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9" y="365125"/>
            <a:ext cx="8489442" cy="1325563"/>
          </a:xfrm>
        </p:spPr>
        <p:txBody>
          <a:bodyPr/>
          <a:lstStyle>
            <a:lvl1pPr>
              <a:defRPr b="1">
                <a:solidFill>
                  <a:srgbClr val="394A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A2F1-E7B1-7893-5A19-AD14132A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9" y="1825624"/>
            <a:ext cx="5608589" cy="48958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DC211-E2B1-0E8A-9CDA-F7BF249D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0AE10-595B-BA4F-757F-0D952E49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7ECD9-62AD-2ED3-0DE8-5C33549B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97C7A0-64C4-EB1C-5404-5A77CEA772AE}"/>
              </a:ext>
            </a:extLst>
          </p:cNvPr>
          <p:cNvCxnSpPr>
            <a:cxnSpLocks/>
          </p:cNvCxnSpPr>
          <p:nvPr userDrawn="1"/>
        </p:nvCxnSpPr>
        <p:spPr>
          <a:xfrm>
            <a:off x="147320" y="1699343"/>
            <a:ext cx="5257800" cy="0"/>
          </a:xfrm>
          <a:prstGeom prst="line">
            <a:avLst/>
          </a:prstGeom>
          <a:ln w="31750">
            <a:solidFill>
              <a:srgbClr val="394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C622-07CE-1784-8746-BAEE04C6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0F502-C499-4611-3F82-6450B17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7542D-213D-02E1-AF6C-9E29A8C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D7B38-E6A4-7E3C-B690-CBC6DD3B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6065C-AD2A-D8F0-1E2D-D2CD813C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2446-78F4-64D9-3BCE-B9B91273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39EB-795F-5834-CDD8-29B155F00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D5F12-8ED9-32B4-BB3B-3E01DD80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E1BD5-5603-A051-14D1-A7C4B24E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FE315-FA80-84A9-E1B9-8416AA27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26ED5-2606-B40D-F5E5-77149B7C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1981-2075-0694-7437-B911A70A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CD91A-0078-E00B-DD0A-4AC86EE9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177F6-3FB6-7F47-4026-151E329E5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AFA44-ED3A-4C88-36DE-546D666C8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EF0E0-4204-8A2D-788E-8A68A484D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F9F21-2C53-54FC-954A-28888E02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40D8F-3FF1-B013-9E23-0F5CCA6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B5BFD-34E4-920A-D0E3-75F10FB1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150FF-7599-CC84-9385-2CE33961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BD902-BE9F-D468-C220-5A6EE243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1DB4D-98BF-AEC3-954C-FFA43138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4FB15E-4AB0-4586-2D83-9B029069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9" y="365125"/>
            <a:ext cx="11308840" cy="1325563"/>
          </a:xfrm>
        </p:spPr>
        <p:txBody>
          <a:bodyPr/>
          <a:lstStyle>
            <a:lvl1pPr>
              <a:defRPr b="1">
                <a:solidFill>
                  <a:srgbClr val="394A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2090FF6-24DE-C266-C125-FB7B9D6C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9" y="1825624"/>
            <a:ext cx="11308841" cy="48958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87DEC5-3C0A-17B7-9826-437FC600821F}"/>
              </a:ext>
            </a:extLst>
          </p:cNvPr>
          <p:cNvCxnSpPr>
            <a:cxnSpLocks/>
          </p:cNvCxnSpPr>
          <p:nvPr userDrawn="1"/>
        </p:nvCxnSpPr>
        <p:spPr>
          <a:xfrm>
            <a:off x="147320" y="1699343"/>
            <a:ext cx="5257800" cy="0"/>
          </a:xfrm>
          <a:prstGeom prst="line">
            <a:avLst/>
          </a:prstGeom>
          <a:ln w="31750">
            <a:solidFill>
              <a:srgbClr val="394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7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5A582-B8F3-D896-3894-4126EE55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BD34A-A509-1A8E-7751-54B78A86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B74E2-6255-3BF7-E53A-CF19F0B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4AF3-E71C-F0BC-1964-F4E4F97F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0028-AA70-4D34-B623-DCA42E476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5CAC5-73A4-6A14-2862-26B2F34F2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9F47A-338A-F9B4-C5BC-E36C588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6B6B3-E169-2693-1A50-7F8EF0E8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D5CC7-2DD3-61E1-014C-07FA3810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3ECE-CB5B-3F96-328B-747AA9D5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46DD8-16C2-0AB0-7CDB-92680FFCF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036F4-98F8-A308-233D-A211459D9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9AFC1-D75B-EA63-8936-6E709A93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98E78-E48C-49E2-1978-305BC5E9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84CEC-2C05-0F62-428F-0939AE6F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35E0D-0038-412F-7A8E-40CEC637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ABF78-79CA-46B4-C1B2-3891D2DC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C76DF-8B83-4025-02A8-3BE948E65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5384C-6B6C-EDC3-46C0-9BFB44D79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D001-6171-B71F-A678-1D1A06D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897A19B5-97F5-4E9A-1613-D5654B987D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svg"/><Relationship Id="rId4" Type="http://schemas.openxmlformats.org/officeDocument/2006/relationships/image" Target="../media/image24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ACC2-987C-EC31-7079-F1BA92032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34" y="743729"/>
            <a:ext cx="5707963" cy="23876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игровых приемов с прищепками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 дошкольников и младших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881EC-C179-DDA0-E966-5C8954177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34" y="4953880"/>
            <a:ext cx="8054236" cy="1108717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394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Коротенко Ольга Борисовна,</a:t>
            </a:r>
          </a:p>
          <a:p>
            <a:pPr algn="l"/>
            <a:r>
              <a:rPr lang="ru-RU" sz="2400" dirty="0" smtClean="0">
                <a:solidFill>
                  <a:srgbClr val="394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начальных классов МБОУ СОШ №3 «Пеликан»</a:t>
            </a:r>
            <a:endParaRPr lang="en-US" sz="2400" dirty="0">
              <a:solidFill>
                <a:srgbClr val="394A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9" y="125261"/>
            <a:ext cx="10364170" cy="11148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Конструируем игру с прищепкой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9" y="989556"/>
            <a:ext cx="3998286" cy="3875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20" y="1633974"/>
            <a:ext cx="3992165" cy="3882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960" y="2882649"/>
            <a:ext cx="3860299" cy="37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AEEA4-E604-4AE4-79AF-B005D980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E947-E493-AC52-E5FF-AA7F3CC4F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Бесплатные шаблоны с сайта </a:t>
            </a:r>
            <a:r>
              <a:rPr lang="en-US" dirty="0">
                <a:solidFill>
                  <a:srgbClr val="394ACE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en-US" dirty="0">
              <a:solidFill>
                <a:srgbClr val="394ACE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394ACE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5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CF524301-0F29-8713-43B3-29D2BC0D466D}"/>
              </a:ext>
            </a:extLst>
          </p:cNvPr>
          <p:cNvSpPr txBox="1">
            <a:spLocks/>
          </p:cNvSpPr>
          <p:nvPr/>
        </p:nvSpPr>
        <p:spPr>
          <a:xfrm>
            <a:off x="3334872" y="1548148"/>
            <a:ext cx="552225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rgbClr val="394ACE"/>
                </a:solidFill>
              </a:rPr>
              <a:t>СПАСИБО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B41D3D-0B99-929B-0528-8DC7783924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5373" y="4781407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82A15F-5EE6-00D1-176D-9ED66066D1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35373" y="4777336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739E8F-82BA-7C68-C051-23940D6107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35373" y="4777336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F4CD6C-BC33-6469-78E3-F5DB3E97905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35373" y="4777336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B9D6F153-234F-17BA-0F09-95BD5CC37120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394ACE"/>
                </a:solidFill>
              </a:rPr>
              <a:t>Lorem ipsum dolor sit </a:t>
            </a:r>
            <a:r>
              <a:rPr lang="en-US" sz="1600" dirty="0" err="1">
                <a:solidFill>
                  <a:srgbClr val="394ACE"/>
                </a:solidFill>
              </a:rPr>
              <a:t>amet</a:t>
            </a:r>
            <a:r>
              <a:rPr lang="en-US" sz="1600" dirty="0">
                <a:solidFill>
                  <a:srgbClr val="394ACE"/>
                </a:solidFill>
              </a:rPr>
              <a:t>, </a:t>
            </a:r>
            <a:r>
              <a:rPr lang="en-US" sz="1600" dirty="0" err="1">
                <a:solidFill>
                  <a:srgbClr val="394ACE"/>
                </a:solidFill>
              </a:rPr>
              <a:t>consectetur</a:t>
            </a:r>
            <a:r>
              <a:rPr lang="en-US" sz="1600" dirty="0">
                <a:solidFill>
                  <a:srgbClr val="394ACE"/>
                </a:solidFill>
              </a:rPr>
              <a:t> </a:t>
            </a:r>
            <a:r>
              <a:rPr lang="en-US" sz="1600" dirty="0" err="1">
                <a:solidFill>
                  <a:srgbClr val="394ACE"/>
                </a:solidFill>
              </a:rPr>
              <a:t>adipiscing</a:t>
            </a:r>
            <a:r>
              <a:rPr lang="en-US" sz="1600" dirty="0">
                <a:solidFill>
                  <a:srgbClr val="394ACE"/>
                </a:solidFill>
              </a:rPr>
              <a:t> </a:t>
            </a:r>
            <a:r>
              <a:rPr lang="en-US" sz="1600" dirty="0" err="1">
                <a:solidFill>
                  <a:srgbClr val="394ACE"/>
                </a:solidFill>
              </a:rPr>
              <a:t>elit</a:t>
            </a:r>
            <a:r>
              <a:rPr lang="en-US" sz="1600" dirty="0">
                <a:solidFill>
                  <a:srgbClr val="394ACE"/>
                </a:solidFill>
              </a:rPr>
              <a:t>, sed do </a:t>
            </a:r>
            <a:r>
              <a:rPr lang="en-US" sz="1600" dirty="0" err="1">
                <a:solidFill>
                  <a:srgbClr val="394ACE"/>
                </a:solidFill>
              </a:rPr>
              <a:t>eiusmod</a:t>
            </a:r>
            <a:r>
              <a:rPr lang="en-US" sz="1600" dirty="0">
                <a:solidFill>
                  <a:srgbClr val="394ACE"/>
                </a:solidFill>
              </a:rPr>
              <a:t> </a:t>
            </a:r>
            <a:r>
              <a:rPr lang="en-US" sz="1600" dirty="0" err="1">
                <a:solidFill>
                  <a:srgbClr val="394ACE"/>
                </a:solidFill>
              </a:rPr>
              <a:t>tempor</a:t>
            </a:r>
            <a:r>
              <a:rPr lang="en-US" sz="1600" dirty="0">
                <a:solidFill>
                  <a:srgbClr val="394ACE"/>
                </a:solidFill>
              </a:rPr>
              <a:t> </a:t>
            </a:r>
            <a:r>
              <a:rPr lang="en-US" sz="1600" dirty="0" err="1">
                <a:solidFill>
                  <a:srgbClr val="394ACE"/>
                </a:solidFill>
              </a:rPr>
              <a:t>incididunt</a:t>
            </a:r>
            <a:r>
              <a:rPr lang="en-US" sz="1600" dirty="0">
                <a:solidFill>
                  <a:srgbClr val="394ACE"/>
                </a:solidFill>
              </a:rPr>
              <a:t> </a:t>
            </a:r>
            <a:r>
              <a:rPr lang="en-US" sz="1600" dirty="0" err="1">
                <a:solidFill>
                  <a:srgbClr val="394ACE"/>
                </a:solidFill>
              </a:rPr>
              <a:t>ut</a:t>
            </a:r>
            <a:r>
              <a:rPr lang="en-US" sz="1600" dirty="0">
                <a:solidFill>
                  <a:srgbClr val="394ACE"/>
                </a:solidFill>
              </a:rPr>
              <a:t> </a:t>
            </a:r>
            <a:r>
              <a:rPr lang="en-US" sz="1600" dirty="0" err="1">
                <a:solidFill>
                  <a:srgbClr val="394ACE"/>
                </a:solidFill>
              </a:rPr>
              <a:t>labore</a:t>
            </a:r>
            <a:r>
              <a:rPr lang="en-US" sz="1600" dirty="0">
                <a:solidFill>
                  <a:srgbClr val="394ACE"/>
                </a:solidFill>
              </a:rPr>
              <a:t> et dolore magna </a:t>
            </a:r>
            <a:r>
              <a:rPr lang="en-US" sz="1600" dirty="0" err="1">
                <a:solidFill>
                  <a:srgbClr val="394ACE"/>
                </a:solidFill>
              </a:rPr>
              <a:t>aliqua</a:t>
            </a:r>
            <a:r>
              <a:rPr lang="en-US" sz="1600" dirty="0">
                <a:solidFill>
                  <a:srgbClr val="394ACE"/>
                </a:solidFill>
              </a:rPr>
              <a:t>. </a:t>
            </a:r>
            <a:endParaRPr lang="ru-RU" sz="1600" dirty="0">
              <a:solidFill>
                <a:srgbClr val="394ACE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394ACE"/>
                </a:solidFill>
              </a:rPr>
              <a:t>Ut </a:t>
            </a:r>
            <a:r>
              <a:rPr lang="en-US" sz="1600" dirty="0" err="1">
                <a:solidFill>
                  <a:srgbClr val="394ACE"/>
                </a:solidFill>
              </a:rPr>
              <a:t>enim</a:t>
            </a:r>
            <a:r>
              <a:rPr lang="en-US" sz="1600" dirty="0">
                <a:solidFill>
                  <a:srgbClr val="394ACE"/>
                </a:solidFill>
              </a:rPr>
              <a:t> ad minim </a:t>
            </a:r>
            <a:r>
              <a:rPr lang="en-US" sz="1600" dirty="0" err="1">
                <a:solidFill>
                  <a:srgbClr val="394ACE"/>
                </a:solidFill>
              </a:rPr>
              <a:t>veniam</a:t>
            </a:r>
            <a:r>
              <a:rPr lang="en-US" sz="1600" dirty="0">
                <a:solidFill>
                  <a:srgbClr val="394ACE"/>
                </a:solidFill>
              </a:rPr>
              <a:t>, </a:t>
            </a:r>
            <a:r>
              <a:rPr lang="en-US" sz="1600" dirty="0" err="1">
                <a:solidFill>
                  <a:srgbClr val="394ACE"/>
                </a:solidFill>
              </a:rPr>
              <a:t>quis</a:t>
            </a:r>
            <a:r>
              <a:rPr lang="en-US" sz="1600" dirty="0">
                <a:solidFill>
                  <a:srgbClr val="394ACE"/>
                </a:solidFill>
              </a:rPr>
              <a:t> </a:t>
            </a:r>
            <a:r>
              <a:rPr lang="en-US" sz="1600" dirty="0" err="1">
                <a:solidFill>
                  <a:srgbClr val="394ACE"/>
                </a:solidFill>
              </a:rPr>
              <a:t>nostrud</a:t>
            </a:r>
            <a:r>
              <a:rPr lang="en-US" sz="1600" dirty="0">
                <a:solidFill>
                  <a:srgbClr val="394ACE"/>
                </a:solidFill>
              </a:rPr>
              <a:t> exercitation </a:t>
            </a:r>
            <a:r>
              <a:rPr lang="en-US" sz="1600" dirty="0" err="1">
                <a:solidFill>
                  <a:srgbClr val="394ACE"/>
                </a:solidFill>
              </a:rPr>
              <a:t>ullamco</a:t>
            </a:r>
            <a:r>
              <a:rPr lang="en-US" sz="1600" dirty="0">
                <a:solidFill>
                  <a:srgbClr val="394ACE"/>
                </a:solidFill>
              </a:rPr>
              <a:t> </a:t>
            </a:r>
            <a:r>
              <a:rPr lang="en-US" sz="1600" dirty="0" err="1">
                <a:solidFill>
                  <a:srgbClr val="394ACE"/>
                </a:solidFill>
              </a:rPr>
              <a:t>laboris</a:t>
            </a:r>
            <a:r>
              <a:rPr lang="en-US" sz="1600" dirty="0">
                <a:solidFill>
                  <a:srgbClr val="394ACE"/>
                </a:solidFill>
              </a:rPr>
              <a:t> nisi </a:t>
            </a:r>
            <a:r>
              <a:rPr lang="en-US" sz="1600" dirty="0" err="1">
                <a:solidFill>
                  <a:srgbClr val="394ACE"/>
                </a:solidFill>
              </a:rPr>
              <a:t>ut</a:t>
            </a:r>
            <a:r>
              <a:rPr lang="en-US" sz="1600" dirty="0">
                <a:solidFill>
                  <a:srgbClr val="394ACE"/>
                </a:solidFill>
              </a:rPr>
              <a:t> </a:t>
            </a:r>
            <a:r>
              <a:rPr lang="en-US" sz="1600" dirty="0" err="1">
                <a:solidFill>
                  <a:srgbClr val="394ACE"/>
                </a:solidFill>
              </a:rPr>
              <a:t>aliquip</a:t>
            </a:r>
            <a:r>
              <a:rPr lang="en-US" sz="1600" dirty="0">
                <a:solidFill>
                  <a:srgbClr val="394ACE"/>
                </a:solidFill>
              </a:rPr>
              <a:t> ex </a:t>
            </a:r>
            <a:r>
              <a:rPr lang="en-US" sz="1600" dirty="0" err="1">
                <a:solidFill>
                  <a:srgbClr val="394ACE"/>
                </a:solidFill>
              </a:rPr>
              <a:t>ea</a:t>
            </a:r>
            <a:r>
              <a:rPr lang="en-US" sz="1600" dirty="0">
                <a:solidFill>
                  <a:srgbClr val="394ACE"/>
                </a:solidFill>
              </a:rPr>
              <a:t> </a:t>
            </a:r>
            <a:r>
              <a:rPr lang="en-US" sz="1600" dirty="0" err="1">
                <a:solidFill>
                  <a:srgbClr val="394ACE"/>
                </a:solidFill>
              </a:rPr>
              <a:t>commodo</a:t>
            </a:r>
            <a:r>
              <a:rPr lang="en-US" sz="1600" dirty="0">
                <a:solidFill>
                  <a:srgbClr val="394ACE"/>
                </a:solidFill>
              </a:rPr>
              <a:t> </a:t>
            </a:r>
            <a:r>
              <a:rPr lang="en-US" sz="1600" dirty="0" err="1">
                <a:solidFill>
                  <a:srgbClr val="394ACE"/>
                </a:solidFill>
              </a:rPr>
              <a:t>consequat</a:t>
            </a:r>
            <a:r>
              <a:rPr lang="en-US" sz="1600" dirty="0">
                <a:solidFill>
                  <a:srgbClr val="394ACE"/>
                </a:solidFill>
              </a:rPr>
              <a:t>. </a:t>
            </a:r>
            <a:endParaRPr lang="ru-RU" sz="1600" dirty="0">
              <a:solidFill>
                <a:srgbClr val="394A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BF54-EE4A-0FE5-D74E-6B5A7D21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 способствуют: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782BD-1D0D-29BE-0C71-6A5FBE94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9" y="1825624"/>
            <a:ext cx="6330789" cy="4895847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азвитию мелкой моторики;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ормированию пространственных представлений;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осваиванию навыков конструирования;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овершенствованию речи, пополнению словарного запаса;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азвитию памяти, логики, мышления;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ормированию умения считать, читать;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ормированию усидчивости и настойчивости.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DB01-98A0-1126-BAEF-EDFAD993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27" y="365125"/>
            <a:ext cx="7895574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D188264-A421-AAAD-3562-A6C78C240A6C}"/>
              </a:ext>
            </a:extLst>
          </p:cNvPr>
          <p:cNvSpPr/>
          <p:nvPr/>
        </p:nvSpPr>
        <p:spPr>
          <a:xfrm>
            <a:off x="638826" y="2116899"/>
            <a:ext cx="3707705" cy="425763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4">
            <a:extLst>
              <a:ext uri="{FF2B5EF4-FFF2-40B4-BE49-F238E27FC236}">
                <a16:creationId xmlns:a16="http://schemas.microsoft.com/office/drawing/2014/main" id="{EED208F2-AFA1-594B-A780-42C6F734EA6D}"/>
              </a:ext>
            </a:extLst>
          </p:cNvPr>
          <p:cNvSpPr/>
          <p:nvPr/>
        </p:nvSpPr>
        <p:spPr>
          <a:xfrm>
            <a:off x="1878557" y="2024532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4C12D-6D97-AA46-FEC1-73A70C4CE952}"/>
              </a:ext>
            </a:extLst>
          </p:cNvPr>
          <p:cNvSpPr txBox="1"/>
          <p:nvPr/>
        </p:nvSpPr>
        <p:spPr>
          <a:xfrm>
            <a:off x="1878558" y="193840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39922B81-B152-4647-DA2D-38DAC987A169}"/>
              </a:ext>
            </a:extLst>
          </p:cNvPr>
          <p:cNvSpPr/>
          <p:nvPr/>
        </p:nvSpPr>
        <p:spPr>
          <a:xfrm>
            <a:off x="4813817" y="2116899"/>
            <a:ext cx="3346307" cy="4250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BA876D1-4F7C-53F2-5298-4E292441278C}"/>
              </a:ext>
            </a:extLst>
          </p:cNvPr>
          <p:cNvSpPr txBox="1">
            <a:spLocks/>
          </p:cNvSpPr>
          <p:nvPr/>
        </p:nvSpPr>
        <p:spPr>
          <a:xfrm>
            <a:off x="5082032" y="2806425"/>
            <a:ext cx="2809876" cy="337501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Подходят для разных форм организации работы: индивидуальной, парной и групповой</a:t>
            </a: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F5517632-BBCA-CB91-AF9D-33468C633A8D}"/>
              </a:ext>
            </a:extLst>
          </p:cNvPr>
          <p:cNvSpPr/>
          <p:nvPr/>
        </p:nvSpPr>
        <p:spPr>
          <a:xfrm>
            <a:off x="5992975" y="2005702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0322-3DA3-6965-191B-5AB30F8EB235}"/>
              </a:ext>
            </a:extLst>
          </p:cNvPr>
          <p:cNvSpPr txBox="1"/>
          <p:nvPr/>
        </p:nvSpPr>
        <p:spPr>
          <a:xfrm>
            <a:off x="5992975" y="1938404"/>
            <a:ext cx="733425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2</a:t>
            </a:r>
            <a:r>
              <a:rPr lang="ru-RU" sz="4000" b="1" dirty="0" smtClean="0">
                <a:solidFill>
                  <a:schemeClr val="tx2"/>
                </a:solidFill>
              </a:rPr>
              <a:t>      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F2E71A0-F61C-E4E7-58F0-E764A14A61C3}"/>
              </a:ext>
            </a:extLst>
          </p:cNvPr>
          <p:cNvSpPr txBox="1">
            <a:spLocks/>
          </p:cNvSpPr>
          <p:nvPr/>
        </p:nvSpPr>
        <p:spPr>
          <a:xfrm>
            <a:off x="840331" y="2757958"/>
            <a:ext cx="3405992" cy="35411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игры, не требующие специальной подготовки и дополнительных материалов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Нужны только сами прищепки.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шаблонами и картонными заготовками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46C5-CB81-133A-7209-67F060B2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9" y="162838"/>
            <a:ext cx="11308840" cy="9519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игры с прищепками (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моторика, логика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7" y="1114816"/>
            <a:ext cx="5271783" cy="4869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13516" r="4073" b="16712"/>
          <a:stretch/>
        </p:blipFill>
        <p:spPr>
          <a:xfrm>
            <a:off x="6138539" y="1114816"/>
            <a:ext cx="5215260" cy="486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46C5-CB81-133A-7209-67F060B2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365"/>
            <a:ext cx="11912252" cy="8893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гры с прищепками на основе шаблонов и карточек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86" y="1064714"/>
            <a:ext cx="4070959" cy="5436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386" y="1064713"/>
            <a:ext cx="3708754" cy="5436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731" y="1064713"/>
            <a:ext cx="3871343" cy="54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4B5C-654E-4EFA-75E7-5F090565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66" y="225468"/>
            <a:ext cx="11829716" cy="13903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прищепок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прикрепляем 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солнцу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лучики, 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дождинки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тучке,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ракете- языки пламени. 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6" y="1615858"/>
            <a:ext cx="4602053" cy="4847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677" y="1615858"/>
            <a:ext cx="3169085" cy="4867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263" y="1615858"/>
            <a:ext cx="3486619" cy="48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4B5C-654E-4EFA-75E7-5F090565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66" y="225468"/>
            <a:ext cx="11829716" cy="989557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игр с прищепками изучаем окружающий мир.</a:t>
            </a:r>
            <a:endParaRPr lang="ru-RU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6" y="1384384"/>
            <a:ext cx="4915348" cy="5368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414" y="1390388"/>
            <a:ext cx="4797468" cy="5362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965" y="1384384"/>
            <a:ext cx="4622104" cy="53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4B5C-654E-4EFA-75E7-5F090565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66" y="225468"/>
            <a:ext cx="11829716" cy="9895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прищепок можно изучать цвета, счет, математические </a:t>
            </a:r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представления.</a:t>
            </a:r>
            <a:endParaRPr lang="ru-RU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7" y="1442323"/>
            <a:ext cx="5466494" cy="5254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277" y="1442323"/>
            <a:ext cx="4663605" cy="5254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6" y="1442323"/>
            <a:ext cx="11829716" cy="52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6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4B5C-654E-4EFA-75E7-5F090565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66" y="225468"/>
            <a:ext cx="11829716" cy="9895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прищепок можно изучать </a:t>
            </a:r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буквы, считать слоги и читать.</a:t>
            </a:r>
            <a:endParaRPr lang="ru-RU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957" y="1215025"/>
            <a:ext cx="4530362" cy="5511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66" y="1228841"/>
            <a:ext cx="6223364" cy="549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6" y="1228841"/>
            <a:ext cx="11668153" cy="55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213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Использование игровых приемов с прищепками  в обучении дошкольников и младших школьников  с ОВЗ</vt:lpstr>
      <vt:lpstr>Игры с прищепками способствуют:</vt:lpstr>
      <vt:lpstr>Игры с прищепками</vt:lpstr>
      <vt:lpstr>Простые игры с прищепками (мелкая моторика, логика)</vt:lpstr>
      <vt:lpstr> Игры с прищепками на основе шаблонов и карточек</vt:lpstr>
      <vt:lpstr>С помощью прищепок  прикрепляем солнцу лучики, дождинки тучке, ракете- языки пламени. </vt:lpstr>
      <vt:lpstr>С помощью игр с прищепками изучаем окружающий мир.</vt:lpstr>
      <vt:lpstr>С помощью прищепок можно изучать цвета, счет, математические представления.</vt:lpstr>
      <vt:lpstr>С помощью прищепок можно изучать буквы, считать слоги и читать.</vt:lpstr>
      <vt:lpstr>Конструируем игру с прищепкой</vt:lpstr>
      <vt:lpstr>РЕСУРСЫ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Запись в блокнот, шаблон презентации с сайта presentation-creation.ru</dc:title>
  <dc:creator>User Obstinate</dc:creator>
  <cp:lastModifiedBy>User</cp:lastModifiedBy>
  <cp:revision>31</cp:revision>
  <dcterms:created xsi:type="dcterms:W3CDTF">2023-08-23T11:31:43Z</dcterms:created>
  <dcterms:modified xsi:type="dcterms:W3CDTF">2023-12-27T14:16:39Z</dcterms:modified>
</cp:coreProperties>
</file>