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2" name="Picture 4" descr="https://www.freepptbackgrounds.net/wp-content/uploads/2013/06/Summer-Day-PPT-Templates-900x67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hoto.qip.ru/photo/videoediting/3205504/xlarge/6861609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5"/>
            <a:ext cx="2169666" cy="25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5fHWKyV6Jk4/U6KEcdaJOKI/AAAAAAAAOFw/afze0BDVP_c/s1600/j56918_1305740307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30027"/>
            <a:ext cx="2137313" cy="35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«Преданья старины глубокой»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r>
              <a:rPr lang="ru-RU" sz="3100" b="1" i="1" dirty="0">
                <a:solidFill>
                  <a:srgbClr val="C00000"/>
                </a:solidFill>
              </a:rPr>
              <a:t>Малые жанры фольклора</a:t>
            </a:r>
            <a:br>
              <a:rPr lang="ru-RU" sz="3100" b="1" i="1" dirty="0">
                <a:solidFill>
                  <a:srgbClr val="C00000"/>
                </a:solidFill>
              </a:rPr>
            </a:br>
            <a:r>
              <a:rPr lang="ru-RU" sz="3100" b="1" i="1" dirty="0">
                <a:solidFill>
                  <a:srgbClr val="C00000"/>
                </a:solidFill>
              </a:rPr>
              <a:t>Пословицы и поговорки о Родине, России, </a:t>
            </a:r>
            <a:r>
              <a:rPr lang="ru-RU" sz="3100" b="1" i="1" dirty="0" smtClean="0">
                <a:solidFill>
                  <a:srgbClr val="C00000"/>
                </a:solidFill>
              </a:rPr>
              <a:t>русском народе </a:t>
            </a:r>
            <a:r>
              <a:rPr lang="ru-RU" sz="3100" b="1" i="1" dirty="0">
                <a:solidFill>
                  <a:srgbClr val="C00000"/>
                </a:solidFill>
              </a:rPr>
              <a:t/>
            </a:r>
            <a:br>
              <a:rPr lang="ru-RU" sz="3100" b="1" i="1" dirty="0">
                <a:solidFill>
                  <a:srgbClr val="C00000"/>
                </a:solidFill>
              </a:rPr>
            </a:br>
            <a:endParaRPr lang="ru-RU" sz="31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МБОУ </a:t>
            </a:r>
            <a:r>
              <a:rPr lang="ru-RU" sz="2000" dirty="0" err="1" smtClean="0"/>
              <a:t>г.Горловки</a:t>
            </a:r>
            <a:endParaRPr lang="ru-RU" sz="2000" dirty="0" smtClean="0"/>
          </a:p>
          <a:p>
            <a:r>
              <a:rPr lang="ru-RU" sz="2000" dirty="0" smtClean="0"/>
              <a:t>Учитель русского языка и литературы</a:t>
            </a:r>
          </a:p>
          <a:p>
            <a:r>
              <a:rPr lang="ru-RU" sz="2000" dirty="0" smtClean="0"/>
              <a:t>Данилова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21024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ольклор </a:t>
            </a:r>
            <a:r>
              <a:rPr lang="ru-RU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народная мудрость.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0621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Фольклор - устное народное творчество  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коллективность,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устная форма,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747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548680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Малые жанры фольклора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41763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колыбельные песни,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пестушки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заклички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приговорки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считалки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дразнилки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скороговорки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небылицы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поговорки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4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1608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42" y="478762"/>
            <a:ext cx="4572000" cy="1782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Скачет галка по ельничку,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Бьёт хвостом по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березничку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Наехали на галочку разбойнички,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Сняли они с галки синь кафтан.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Не в чем галочке по городу гулять,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Плачет галка, да негде взять</a:t>
            </a: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224" y="2536088"/>
            <a:ext cx="457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Потягунчики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порастунчики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Роток –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говорунюшка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Руки –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хватунюшки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Ноги –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ходунюшки</a:t>
            </a:r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3534" y="1038563"/>
            <a:ext cx="4572000" cy="8903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Мышка, </a:t>
            </a:r>
            <a:r>
              <a:rPr lang="ru-RU" sz="1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мыша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На тебе зуб костяной,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А мне дай стальной.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194212"/>
            <a:ext cx="4572000" cy="17910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Раз, два – упала гора,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 Три, четыре – прицепило,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 Пять, шесть – бьют шерсть,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Семь, восемь – сено косим,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Девять, десять – деньги весить</a:t>
            </a: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 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39427" y="3796898"/>
            <a:ext cx="457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Матушка – репка,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Уродись крепка,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Капуста  -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виласта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Будь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пудаста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6" y="2081341"/>
            <a:ext cx="457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Киса, кисонька,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коток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Киса - серенький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хвосток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Приходи, киса, ночевать,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 Приди Васеньку качать…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1961" y="5209810"/>
            <a:ext cx="457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во дворе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Поросёнок рылся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И нечаянно хвостом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К небу прицепился.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672272"/>
            <a:ext cx="4572000" cy="118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Ехали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ехали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В лес за орехами,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По кочкам, по ямкам,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  Бух, и провалились</a:t>
            </a:r>
            <a:r>
              <a:rPr lang="ru-RU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Пословицы и поговорки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Поговорка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жанр фольклора, образное выражение, которое вошло в повседневную речь.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Пословица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малый жанр фольклора, краткое изречение, иносказание с нравоучительным уклоном. Пословица – народная мудрость, переходящая от поколения к поколению и поддерживающая уклад народной жизни, духовный и нравственный облик народа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Пословицы и поговорки – это меткие краткие </a:t>
            </a:r>
            <a:r>
              <a:rPr lang="ru-R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высказывания, заключающие 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себе народный опыт, народную мудрость.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7682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Поучительность </a:t>
            </a:r>
            <a:r>
              <a:rPr lang="ru-RU" sz="3200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русских пословиц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Глупа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птица, которой гнездо своё не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мило.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Где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кто родился, там и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пригодился.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Ищи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добра на стороне, а дом люби по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старине.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015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863" y="332656"/>
            <a:ext cx="6069360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i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  <a:t/>
            </a:r>
            <a:br>
              <a:rPr lang="ru-RU" sz="3200" i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</a:br>
            <a:r>
              <a:rPr lang="ru-RU" sz="3200" i="1" dirty="0" smtClean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  <a:t>Интеллектуальная </a:t>
            </a:r>
            <a:r>
              <a:rPr lang="ru-RU" sz="3200" i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  <a:t>игра «Собери </a:t>
            </a:r>
            <a:r>
              <a:rPr lang="ru-RU" sz="3200" i="1" dirty="0" smtClean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  <a:t>пословицу</a:t>
            </a:r>
            <a:r>
              <a:rPr lang="ru-RU" sz="3200" i="1" dirty="0">
                <a:solidFill>
                  <a:srgbClr val="FF0000"/>
                </a:solidFill>
                <a:latin typeface="Verdana" panose="020B0604030504040204" pitchFamily="34" charset="0"/>
                <a:ea typeface="+mn-ea"/>
                <a:cs typeface="+mn-cs"/>
              </a:rPr>
              <a:t>»</a:t>
            </a:r>
            <a:r>
              <a:rPr lang="ru-RU" sz="3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Землю</a:t>
            </a:r>
            <a:r>
              <a:rPr lang="ru-RU" b="1" dirty="0" smtClean="0"/>
              <a:t>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Кто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Герой</a:t>
            </a:r>
          </a:p>
          <a:p>
            <a:pPr marL="0" indent="0">
              <a:buNone/>
            </a:pPr>
            <a:r>
              <a:rPr lang="ru-RU" b="1" dirty="0" smtClean="0"/>
              <a:t>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Как</a:t>
            </a:r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00B050"/>
                </a:solidFill>
              </a:rPr>
              <a:t>За </a:t>
            </a:r>
          </a:p>
          <a:p>
            <a:pPr marL="0" indent="0">
              <a:buNone/>
            </a:pPr>
            <a:r>
              <a:rPr lang="ru-RU" dirty="0" smtClean="0"/>
              <a:t>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Родину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0070C0"/>
                </a:solidFill>
              </a:rPr>
              <a:t>Береги        Любимую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b="1" dirty="0" smtClean="0">
                <a:solidFill>
                  <a:srgbClr val="0070C0"/>
                </a:solidFill>
              </a:rPr>
              <a:t>Мать </a:t>
            </a:r>
            <a:r>
              <a:rPr lang="ru-RU" b="1" dirty="0" smtClean="0"/>
              <a:t>  </a:t>
            </a:r>
            <a:r>
              <a:rPr lang="ru-RU" dirty="0" smtClean="0"/>
              <a:t>   </a:t>
            </a:r>
            <a:r>
              <a:rPr lang="ru-RU" b="1" dirty="0" smtClean="0">
                <a:solidFill>
                  <a:srgbClr val="00B050"/>
                </a:solidFill>
              </a:rPr>
              <a:t>Горой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Истинный    </a:t>
            </a:r>
            <a:r>
              <a:rPr lang="ru-RU" b="1" dirty="0" smtClean="0">
                <a:solidFill>
                  <a:srgbClr val="0070C0"/>
                </a:solidFill>
              </a:rPr>
              <a:t>Родимую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  <a:r>
              <a:rPr lang="ru-RU" b="1" dirty="0" smtClean="0">
                <a:solidFill>
                  <a:srgbClr val="00B050"/>
                </a:solidFill>
              </a:rPr>
              <a:t>Тот 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63" y="1268760"/>
            <a:ext cx="4148916" cy="24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1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64294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libri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Calibri"/>
              </a:rPr>
            </a:br>
            <a:r>
              <a:rPr lang="ru-RU" b="1" i="1" dirty="0" smtClean="0">
                <a:solidFill>
                  <a:srgbClr val="FF0000"/>
                </a:solidFill>
                <a:latin typeface="Calibri"/>
              </a:rPr>
              <a:t>Интеллектуальная </a:t>
            </a:r>
            <a:r>
              <a:rPr lang="ru-RU" b="1" i="1" dirty="0">
                <a:solidFill>
                  <a:srgbClr val="FF0000"/>
                </a:solidFill>
                <a:latin typeface="Calibri"/>
              </a:rPr>
              <a:t>игра «Продолжи пословицу»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/>
            </a:r>
            <a:br>
              <a:rPr lang="ru-RU" b="1" dirty="0">
                <a:solidFill>
                  <a:srgbClr val="C00000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t">
              <a:buNone/>
            </a:pPr>
            <a:r>
              <a:rPr lang="ru-RU" sz="3000" b="1" dirty="0">
                <a:solidFill>
                  <a:srgbClr val="00B050"/>
                </a:solidFill>
              </a:rPr>
              <a:t>В родном краю </a:t>
            </a:r>
            <a:r>
              <a:rPr lang="ru-RU" sz="3000" b="1" dirty="0" smtClean="0">
                <a:solidFill>
                  <a:srgbClr val="00B050"/>
                </a:solidFill>
              </a:rPr>
              <a:t>сокол</a:t>
            </a:r>
            <a:r>
              <a:rPr lang="ru-RU" sz="3000" dirty="0">
                <a:solidFill>
                  <a:srgbClr val="00B050"/>
                </a:solidFill>
              </a:rPr>
              <a:t> </a:t>
            </a:r>
            <a:r>
              <a:rPr lang="ru-RU" sz="3000" dirty="0" smtClean="0">
                <a:solidFill>
                  <a:srgbClr val="00B050"/>
                </a:solidFill>
              </a:rPr>
              <a:t>- </a:t>
            </a:r>
            <a:r>
              <a:rPr lang="ru-RU" sz="3000" b="1" dirty="0" smtClean="0">
                <a:solidFill>
                  <a:srgbClr val="002060"/>
                </a:solidFill>
              </a:rPr>
              <a:t>и </a:t>
            </a:r>
            <a:r>
              <a:rPr lang="ru-RU" sz="3000" b="1" dirty="0">
                <a:solidFill>
                  <a:srgbClr val="002060"/>
                </a:solidFill>
              </a:rPr>
              <a:t>везде солнышко</a:t>
            </a:r>
            <a:endParaRPr lang="ru-RU" sz="30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ru-RU" sz="3000" b="1" dirty="0">
                <a:solidFill>
                  <a:schemeClr val="tx2"/>
                </a:solidFill>
              </a:rPr>
              <a:t>Где </a:t>
            </a:r>
            <a:r>
              <a:rPr lang="ru-RU" sz="3000" b="1" dirty="0" smtClean="0">
                <a:solidFill>
                  <a:schemeClr val="tx2"/>
                </a:solidFill>
              </a:rPr>
              <a:t>родился</a:t>
            </a:r>
            <a:r>
              <a:rPr lang="ru-RU" sz="3000" dirty="0">
                <a:solidFill>
                  <a:schemeClr val="tx2"/>
                </a:solidFill>
              </a:rPr>
              <a:t> </a:t>
            </a:r>
            <a:r>
              <a:rPr lang="ru-RU" sz="3000" dirty="0" smtClean="0">
                <a:solidFill>
                  <a:schemeClr val="tx2"/>
                </a:solidFill>
              </a:rPr>
              <a:t>                  - </a:t>
            </a:r>
            <a:r>
              <a:rPr lang="ru-RU" sz="3000" b="1" dirty="0" smtClean="0">
                <a:solidFill>
                  <a:srgbClr val="C00000"/>
                </a:solidFill>
              </a:rPr>
              <a:t>свое </a:t>
            </a:r>
            <a:r>
              <a:rPr lang="ru-RU" sz="3000" b="1" dirty="0">
                <a:solidFill>
                  <a:srgbClr val="C00000"/>
                </a:solidFill>
              </a:rPr>
              <a:t>болото хвалит</a:t>
            </a:r>
            <a:endParaRPr lang="ru-RU" sz="3000" dirty="0">
              <a:solidFill>
                <a:srgbClr val="C00000"/>
              </a:solidFill>
            </a:endParaRPr>
          </a:p>
          <a:p>
            <a:pPr marL="0" indent="0" fontAlgn="t">
              <a:buNone/>
            </a:pPr>
            <a:r>
              <a:rPr lang="ru-RU" sz="3000" b="1" dirty="0">
                <a:solidFill>
                  <a:srgbClr val="C00000"/>
                </a:solidFill>
              </a:rPr>
              <a:t>Всяк </a:t>
            </a:r>
            <a:r>
              <a:rPr lang="ru-RU" sz="3000" b="1" dirty="0" smtClean="0">
                <a:solidFill>
                  <a:srgbClr val="C00000"/>
                </a:solidFill>
              </a:rPr>
              <a:t>кулик</a:t>
            </a:r>
            <a:r>
              <a:rPr lang="ru-RU" sz="3000" dirty="0">
                <a:solidFill>
                  <a:srgbClr val="C00000"/>
                </a:solidFill>
              </a:rPr>
              <a:t> </a:t>
            </a:r>
            <a:r>
              <a:rPr lang="ru-RU" sz="3000" dirty="0" smtClean="0">
                <a:solidFill>
                  <a:srgbClr val="C00000"/>
                </a:solidFill>
              </a:rPr>
              <a:t>                      - </a:t>
            </a:r>
            <a:r>
              <a:rPr lang="ru-RU" sz="3000" b="1" dirty="0" smtClean="0">
                <a:solidFill>
                  <a:srgbClr val="7030A0"/>
                </a:solidFill>
              </a:rPr>
              <a:t>своя </a:t>
            </a:r>
            <a:r>
              <a:rPr lang="ru-RU" sz="3000" b="1" dirty="0">
                <a:solidFill>
                  <a:srgbClr val="7030A0"/>
                </a:solidFill>
              </a:rPr>
              <a:t>сторона</a:t>
            </a:r>
            <a:endParaRPr lang="ru-RU" sz="3000" dirty="0">
              <a:solidFill>
                <a:srgbClr val="7030A0"/>
              </a:solidFill>
            </a:endParaRPr>
          </a:p>
          <a:p>
            <a:pPr marL="0" indent="0" fontAlgn="t">
              <a:buNone/>
            </a:pPr>
            <a:r>
              <a:rPr lang="ru-RU" sz="3000" b="1" dirty="0">
                <a:solidFill>
                  <a:srgbClr val="7030A0"/>
                </a:solidFill>
              </a:rPr>
              <a:t>Всякому </a:t>
            </a:r>
            <a:r>
              <a:rPr lang="ru-RU" sz="3000" b="1" dirty="0" smtClean="0">
                <a:solidFill>
                  <a:srgbClr val="7030A0"/>
                </a:solidFill>
              </a:rPr>
              <a:t>мила</a:t>
            </a:r>
            <a:r>
              <a:rPr lang="ru-RU" sz="3000" dirty="0">
                <a:solidFill>
                  <a:srgbClr val="7030A0"/>
                </a:solidFill>
              </a:rPr>
              <a:t> </a:t>
            </a:r>
            <a:r>
              <a:rPr lang="ru-RU" sz="3000" dirty="0" smtClean="0">
                <a:solidFill>
                  <a:srgbClr val="7030A0"/>
                </a:solidFill>
              </a:rPr>
              <a:t>           -</a:t>
            </a:r>
            <a:r>
              <a:rPr lang="ru-RU" sz="3000" b="1" dirty="0" smtClean="0">
                <a:solidFill>
                  <a:srgbClr val="00B0F0"/>
                </a:solidFill>
              </a:rPr>
              <a:t>что </a:t>
            </a:r>
            <a:r>
              <a:rPr lang="ru-RU" sz="3000" b="1" dirty="0">
                <a:solidFill>
                  <a:srgbClr val="00B0F0"/>
                </a:solidFill>
              </a:rPr>
              <a:t>птица без крыльев</a:t>
            </a:r>
            <a:endParaRPr lang="ru-RU" sz="3000" dirty="0">
              <a:solidFill>
                <a:srgbClr val="00B0F0"/>
              </a:solidFill>
            </a:endParaRPr>
          </a:p>
          <a:p>
            <a:pPr marL="0" indent="0" fontAlgn="t">
              <a:buNone/>
            </a:pPr>
            <a:r>
              <a:rPr lang="ru-RU" sz="3000" b="1" dirty="0"/>
              <a:t>За Родину-мать </a:t>
            </a:r>
            <a:r>
              <a:rPr lang="ru-RU" sz="3000" dirty="0"/>
              <a:t> </a:t>
            </a:r>
            <a:r>
              <a:rPr lang="ru-RU" sz="3000" dirty="0" smtClean="0"/>
              <a:t>          - </a:t>
            </a:r>
            <a:r>
              <a:rPr lang="ru-RU" sz="3000" b="1" dirty="0" smtClean="0">
                <a:solidFill>
                  <a:srgbClr val="00B050"/>
                </a:solidFill>
              </a:rPr>
              <a:t>в </a:t>
            </a:r>
            <a:r>
              <a:rPr lang="ru-RU" sz="3000" b="1" dirty="0">
                <a:solidFill>
                  <a:srgbClr val="00B050"/>
                </a:solidFill>
              </a:rPr>
              <a:t>чужом – ворона</a:t>
            </a:r>
            <a:endParaRPr lang="ru-RU" sz="3000" dirty="0">
              <a:solidFill>
                <a:srgbClr val="00B050"/>
              </a:solidFill>
            </a:endParaRPr>
          </a:p>
          <a:p>
            <a:pPr marL="0" indent="0" fontAlgn="t">
              <a:buNone/>
            </a:pPr>
            <a:r>
              <a:rPr lang="ru-RU" sz="3000" b="1" dirty="0">
                <a:solidFill>
                  <a:srgbClr val="002060"/>
                </a:solidFill>
              </a:rPr>
              <a:t>Велика русская </a:t>
            </a:r>
            <a:r>
              <a:rPr lang="ru-RU" sz="3000" b="1" dirty="0" smtClean="0">
                <a:solidFill>
                  <a:srgbClr val="002060"/>
                </a:solidFill>
              </a:rPr>
              <a:t>земля</a:t>
            </a:r>
            <a:r>
              <a:rPr lang="ru-RU" sz="3000" dirty="0">
                <a:solidFill>
                  <a:srgbClr val="002060"/>
                </a:solidFill>
              </a:rPr>
              <a:t> </a:t>
            </a:r>
            <a:r>
              <a:rPr lang="ru-RU" sz="3000" dirty="0" smtClean="0">
                <a:solidFill>
                  <a:srgbClr val="92D050"/>
                </a:solidFill>
              </a:rPr>
              <a:t>- </a:t>
            </a:r>
            <a:r>
              <a:rPr lang="ru-RU" sz="3000" b="1" dirty="0" smtClean="0">
                <a:solidFill>
                  <a:schemeClr val="tx2"/>
                </a:solidFill>
              </a:rPr>
              <a:t>там </a:t>
            </a:r>
            <a:r>
              <a:rPr lang="ru-RU" sz="3000" b="1" dirty="0">
                <a:solidFill>
                  <a:schemeClr val="tx2"/>
                </a:solidFill>
              </a:rPr>
              <a:t>и пригодился</a:t>
            </a:r>
            <a:endParaRPr lang="ru-RU" sz="3000" dirty="0">
              <a:solidFill>
                <a:schemeClr val="tx2"/>
              </a:solidFill>
            </a:endParaRPr>
          </a:p>
          <a:p>
            <a:pPr fontAlgn="t"/>
            <a:r>
              <a:rPr lang="ru-RU" sz="3000" b="1" dirty="0">
                <a:solidFill>
                  <a:srgbClr val="00B0F0"/>
                </a:solidFill>
              </a:rPr>
              <a:t>Человек без </a:t>
            </a:r>
            <a:r>
              <a:rPr lang="ru-RU" sz="3000" b="1" dirty="0" smtClean="0">
                <a:solidFill>
                  <a:srgbClr val="00B0F0"/>
                </a:solidFill>
              </a:rPr>
              <a:t>родины-</a:t>
            </a:r>
            <a:r>
              <a:rPr lang="ru-RU" sz="3000" b="1" dirty="0" smtClean="0"/>
              <a:t>не страшно умирать</a:t>
            </a:r>
            <a:endParaRPr lang="ru-RU" sz="3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60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620688"/>
            <a:ext cx="5925344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Домашняя работа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Найти, выучить и записать  5 пословиц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Родине,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России, русском народе.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Нарисовать иллюстрацию к одной из пословиц или поговорок 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708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205</Words>
  <Application>Microsoft Office PowerPoint</Application>
  <PresentationFormat>Экран (4:3)</PresentationFormat>
  <Paragraphs>85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Book Antiqua</vt:lpstr>
      <vt:lpstr>Calibri</vt:lpstr>
      <vt:lpstr>Century Gothic</vt:lpstr>
      <vt:lpstr>Times New Roman</vt:lpstr>
      <vt:lpstr>Verdana</vt:lpstr>
      <vt:lpstr>Тема Office</vt:lpstr>
      <vt:lpstr>«Преданья старины глубокой» Малые жанры фольклора Пословицы и поговорки о Родине, России, русском народе  </vt:lpstr>
      <vt:lpstr>Фольклор  - народная мудрость. </vt:lpstr>
      <vt:lpstr>Малые жанры фольклора</vt:lpstr>
      <vt:lpstr>Презентация PowerPoint</vt:lpstr>
      <vt:lpstr>Пословицы и поговорки</vt:lpstr>
      <vt:lpstr>Поучительность русских пословиц</vt:lpstr>
      <vt:lpstr> Интеллектуальная игра «Собери пословицу» </vt:lpstr>
      <vt:lpstr> Интеллектуальная игра «Продолжи пословицу» </vt:lpstr>
      <vt:lpstr>Домашняя работа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Acer</cp:lastModifiedBy>
  <cp:revision>21</cp:revision>
  <dcterms:created xsi:type="dcterms:W3CDTF">2018-08-03T13:46:24Z</dcterms:created>
  <dcterms:modified xsi:type="dcterms:W3CDTF">2023-10-26T10:12:33Z</dcterms:modified>
</cp:coreProperties>
</file>