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8" r:id="rId2"/>
    <p:sldId id="278" r:id="rId3"/>
    <p:sldId id="274" r:id="rId4"/>
    <p:sldId id="313" r:id="rId5"/>
    <p:sldId id="302" r:id="rId6"/>
    <p:sldId id="276" r:id="rId7"/>
    <p:sldId id="273" r:id="rId8"/>
    <p:sldId id="28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-21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196809404087953E-2"/>
          <c:y val="3.7851928782015973E-2"/>
          <c:w val="0.82294436747752919"/>
          <c:h val="0.924296142435968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Лист1!$A$2:$A$10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Кв. 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 formatCode="d\-mmm">
                  <c:v>1.6</c:v>
                </c:pt>
                <c:pt idx="5" formatCode="d\-mmm">
                  <c:v>1.8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6392CB-A511-4916-B677-F62840DB4E1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55220B-2835-400A-BC09-C962E92087F9}">
      <dgm:prSet phldrT="[Текст]"/>
      <dgm:spPr/>
      <dgm:t>
        <a:bodyPr/>
        <a:lstStyle/>
        <a:p>
          <a:pPr algn="l"/>
          <a:r>
            <a:rPr lang="ru-RU" b="1" i="1" dirty="0" smtClean="0"/>
            <a:t>Название ситуационной задачи</a:t>
          </a:r>
          <a:endParaRPr lang="ru-RU" dirty="0"/>
        </a:p>
      </dgm:t>
    </dgm:pt>
    <dgm:pt modelId="{7F509C2F-965D-4950-9915-568575809054}" type="parTrans" cxnId="{CC333ABA-83DC-46B8-B40D-5CF760B6AEAB}">
      <dgm:prSet/>
      <dgm:spPr/>
      <dgm:t>
        <a:bodyPr/>
        <a:lstStyle/>
        <a:p>
          <a:endParaRPr lang="ru-RU"/>
        </a:p>
      </dgm:t>
    </dgm:pt>
    <dgm:pt modelId="{990E9825-4E71-4480-BB2A-DD07F0D04506}" type="sibTrans" cxnId="{CC333ABA-83DC-46B8-B40D-5CF760B6AEAB}">
      <dgm:prSet/>
      <dgm:spPr/>
      <dgm:t>
        <a:bodyPr/>
        <a:lstStyle/>
        <a:p>
          <a:endParaRPr lang="ru-RU"/>
        </a:p>
      </dgm:t>
    </dgm:pt>
    <dgm:pt modelId="{69F15D80-CF93-4C93-9878-6A77AB563655}">
      <dgm:prSet phldrT="[Текст]"/>
      <dgm:spPr/>
      <dgm:t>
        <a:bodyPr/>
        <a:lstStyle/>
        <a:p>
          <a:r>
            <a:rPr lang="ru-RU" b="1" i="1" dirty="0" smtClean="0"/>
            <a:t>Личностно-значимый познавательный вопрос</a:t>
          </a:r>
          <a:endParaRPr lang="ru-RU" dirty="0"/>
        </a:p>
      </dgm:t>
    </dgm:pt>
    <dgm:pt modelId="{DCBBB368-D57B-43E5-A453-E8A444CB0E6F}" type="parTrans" cxnId="{702DC48D-3B76-43D1-87D8-4A36307E9BA6}">
      <dgm:prSet/>
      <dgm:spPr/>
      <dgm:t>
        <a:bodyPr/>
        <a:lstStyle/>
        <a:p>
          <a:endParaRPr lang="ru-RU"/>
        </a:p>
      </dgm:t>
    </dgm:pt>
    <dgm:pt modelId="{9D46998F-A968-4C1D-87C0-869A17A64FD0}" type="sibTrans" cxnId="{702DC48D-3B76-43D1-87D8-4A36307E9BA6}">
      <dgm:prSet/>
      <dgm:spPr/>
      <dgm:t>
        <a:bodyPr/>
        <a:lstStyle/>
        <a:p>
          <a:endParaRPr lang="ru-RU"/>
        </a:p>
      </dgm:t>
    </dgm:pt>
    <dgm:pt modelId="{1D68DA00-3834-4BB4-8A19-FEDA84F72520}">
      <dgm:prSet phldrT="[Текст]"/>
      <dgm:spPr/>
      <dgm:t>
        <a:bodyPr/>
        <a:lstStyle/>
        <a:p>
          <a:r>
            <a:rPr lang="ru-RU" b="1" i="1" dirty="0" smtClean="0"/>
            <a:t>Задания к работе с данной информацией</a:t>
          </a:r>
          <a:endParaRPr lang="ru-RU" dirty="0"/>
        </a:p>
      </dgm:t>
    </dgm:pt>
    <dgm:pt modelId="{333FD414-B5DA-4FE0-AC44-33AD3780E8FA}" type="parTrans" cxnId="{B784CF79-641B-44BF-9330-E0894F9BEB19}">
      <dgm:prSet/>
      <dgm:spPr/>
      <dgm:t>
        <a:bodyPr/>
        <a:lstStyle/>
        <a:p>
          <a:endParaRPr lang="ru-RU"/>
        </a:p>
      </dgm:t>
    </dgm:pt>
    <dgm:pt modelId="{980640CD-31FE-499E-9EB5-B989AD2C0E2E}" type="sibTrans" cxnId="{B784CF79-641B-44BF-9330-E0894F9BEB19}">
      <dgm:prSet/>
      <dgm:spPr/>
      <dgm:t>
        <a:bodyPr/>
        <a:lstStyle/>
        <a:p>
          <a:endParaRPr lang="ru-RU"/>
        </a:p>
      </dgm:t>
    </dgm:pt>
    <dgm:pt modelId="{B1087A9B-89D8-47BD-818A-B6C4336373A7}">
      <dgm:prSet/>
      <dgm:spPr/>
      <dgm:t>
        <a:bodyPr/>
        <a:lstStyle/>
        <a:p>
          <a:r>
            <a:rPr lang="ru-RU" b="1" i="1" dirty="0" smtClean="0"/>
            <a:t>Информация по данному вопросу </a:t>
          </a:r>
          <a:endParaRPr lang="ru-RU" dirty="0"/>
        </a:p>
      </dgm:t>
    </dgm:pt>
    <dgm:pt modelId="{376CB2E8-D524-4893-9ADC-83A328BB5C74}" type="parTrans" cxnId="{343DEEE8-075F-4856-B269-9ED7C9458DAB}">
      <dgm:prSet/>
      <dgm:spPr/>
      <dgm:t>
        <a:bodyPr/>
        <a:lstStyle/>
        <a:p>
          <a:endParaRPr lang="ru-RU"/>
        </a:p>
      </dgm:t>
    </dgm:pt>
    <dgm:pt modelId="{2FE8EDB1-CBA0-4E9D-8018-AE2A246F8A13}" type="sibTrans" cxnId="{343DEEE8-075F-4856-B269-9ED7C9458DAB}">
      <dgm:prSet/>
      <dgm:spPr/>
      <dgm:t>
        <a:bodyPr/>
        <a:lstStyle/>
        <a:p>
          <a:endParaRPr lang="ru-RU"/>
        </a:p>
      </dgm:t>
    </dgm:pt>
    <dgm:pt modelId="{830F1ACB-5B0A-4C55-966F-793855B2126D}" type="pres">
      <dgm:prSet presAssocID="{B66392CB-A511-4916-B677-F62840DB4E1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1EF268-657D-4EFD-B124-B917DB83FFFD}" type="pres">
      <dgm:prSet presAssocID="{B66392CB-A511-4916-B677-F62840DB4E1E}" presName="dummyMaxCanvas" presStyleCnt="0">
        <dgm:presLayoutVars/>
      </dgm:prSet>
      <dgm:spPr/>
    </dgm:pt>
    <dgm:pt modelId="{48DA2683-0993-49C0-ADC0-0F759FD9A8F6}" type="pres">
      <dgm:prSet presAssocID="{B66392CB-A511-4916-B677-F62840DB4E1E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53809-1938-4150-B4DE-3CBB02DEA24C}" type="pres">
      <dgm:prSet presAssocID="{B66392CB-A511-4916-B677-F62840DB4E1E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19FFC7-E331-4045-BB72-88F6542415D4}" type="pres">
      <dgm:prSet presAssocID="{B66392CB-A511-4916-B677-F62840DB4E1E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AD25B-13AF-44C0-9734-C3D5F4ECFB25}" type="pres">
      <dgm:prSet presAssocID="{B66392CB-A511-4916-B677-F62840DB4E1E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4599C-5B67-44CB-A78F-EAEF3CAC1000}" type="pres">
      <dgm:prSet presAssocID="{B66392CB-A511-4916-B677-F62840DB4E1E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A91A8-B290-4A09-AA76-FBC88729241E}" type="pres">
      <dgm:prSet presAssocID="{B66392CB-A511-4916-B677-F62840DB4E1E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95CB9-1AEC-4145-A037-FB009158D1CD}" type="pres">
      <dgm:prSet presAssocID="{B66392CB-A511-4916-B677-F62840DB4E1E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17BC00-D0CF-4D1B-9F52-4B7CA276E451}" type="pres">
      <dgm:prSet presAssocID="{B66392CB-A511-4916-B677-F62840DB4E1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FBF5A-B7AD-4DF2-85BC-62F29AEA4744}" type="pres">
      <dgm:prSet presAssocID="{B66392CB-A511-4916-B677-F62840DB4E1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07056-4544-4207-9DF3-C6C118941614}" type="pres">
      <dgm:prSet presAssocID="{B66392CB-A511-4916-B677-F62840DB4E1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F76F9-7105-4CC0-B659-B16DB6EB2C12}" type="pres">
      <dgm:prSet presAssocID="{B66392CB-A511-4916-B677-F62840DB4E1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0AB888-B5F0-4CF1-9EDB-B124BC332D3C}" type="presOf" srcId="{B1087A9B-89D8-47BD-818A-B6C4336373A7}" destId="{0119FFC7-E331-4045-BB72-88F6542415D4}" srcOrd="0" destOrd="0" presId="urn:microsoft.com/office/officeart/2005/8/layout/vProcess5"/>
    <dgm:cxn modelId="{867C42C1-2A23-4AE4-9A08-324837CD8703}" type="presOf" srcId="{2FE8EDB1-CBA0-4E9D-8018-AE2A246F8A13}" destId="{5C695CB9-1AEC-4145-A037-FB009158D1CD}" srcOrd="0" destOrd="0" presId="urn:microsoft.com/office/officeart/2005/8/layout/vProcess5"/>
    <dgm:cxn modelId="{81ABD8BB-5231-4D8F-8DC4-3B3FB71E30CF}" type="presOf" srcId="{4355220B-2835-400A-BC09-C962E92087F9}" destId="{48DA2683-0993-49C0-ADC0-0F759FD9A8F6}" srcOrd="0" destOrd="0" presId="urn:microsoft.com/office/officeart/2005/8/layout/vProcess5"/>
    <dgm:cxn modelId="{343DEEE8-075F-4856-B269-9ED7C9458DAB}" srcId="{B66392CB-A511-4916-B677-F62840DB4E1E}" destId="{B1087A9B-89D8-47BD-818A-B6C4336373A7}" srcOrd="2" destOrd="0" parTransId="{376CB2E8-D524-4893-9ADC-83A328BB5C74}" sibTransId="{2FE8EDB1-CBA0-4E9D-8018-AE2A246F8A13}"/>
    <dgm:cxn modelId="{78B5FAEA-049C-4D15-8D2A-DBCB263F96CA}" type="presOf" srcId="{B1087A9B-89D8-47BD-818A-B6C4336373A7}" destId="{2BF07056-4544-4207-9DF3-C6C118941614}" srcOrd="1" destOrd="0" presId="urn:microsoft.com/office/officeart/2005/8/layout/vProcess5"/>
    <dgm:cxn modelId="{F800E689-CA1B-468E-A097-EF1314411A80}" type="presOf" srcId="{4355220B-2835-400A-BC09-C962E92087F9}" destId="{3417BC00-D0CF-4D1B-9F52-4B7CA276E451}" srcOrd="1" destOrd="0" presId="urn:microsoft.com/office/officeart/2005/8/layout/vProcess5"/>
    <dgm:cxn modelId="{46192E8B-B223-42BB-865C-4159393E52AA}" type="presOf" srcId="{69F15D80-CF93-4C93-9878-6A77AB563655}" destId="{64F53809-1938-4150-B4DE-3CBB02DEA24C}" srcOrd="0" destOrd="0" presId="urn:microsoft.com/office/officeart/2005/8/layout/vProcess5"/>
    <dgm:cxn modelId="{CC333ABA-83DC-46B8-B40D-5CF760B6AEAB}" srcId="{B66392CB-A511-4916-B677-F62840DB4E1E}" destId="{4355220B-2835-400A-BC09-C962E92087F9}" srcOrd="0" destOrd="0" parTransId="{7F509C2F-965D-4950-9915-568575809054}" sibTransId="{990E9825-4E71-4480-BB2A-DD07F0D04506}"/>
    <dgm:cxn modelId="{B784CF79-641B-44BF-9330-E0894F9BEB19}" srcId="{B66392CB-A511-4916-B677-F62840DB4E1E}" destId="{1D68DA00-3834-4BB4-8A19-FEDA84F72520}" srcOrd="3" destOrd="0" parTransId="{333FD414-B5DA-4FE0-AC44-33AD3780E8FA}" sibTransId="{980640CD-31FE-499E-9EB5-B989AD2C0E2E}"/>
    <dgm:cxn modelId="{856F5AB0-47D2-4CEB-88F8-67FA6038BD03}" type="presOf" srcId="{9D46998F-A968-4C1D-87C0-869A17A64FD0}" destId="{0C3A91A8-B290-4A09-AA76-FBC88729241E}" srcOrd="0" destOrd="0" presId="urn:microsoft.com/office/officeart/2005/8/layout/vProcess5"/>
    <dgm:cxn modelId="{702DC48D-3B76-43D1-87D8-4A36307E9BA6}" srcId="{B66392CB-A511-4916-B677-F62840DB4E1E}" destId="{69F15D80-CF93-4C93-9878-6A77AB563655}" srcOrd="1" destOrd="0" parTransId="{DCBBB368-D57B-43E5-A453-E8A444CB0E6F}" sibTransId="{9D46998F-A968-4C1D-87C0-869A17A64FD0}"/>
    <dgm:cxn modelId="{550ABD8C-2694-401B-AAE0-F5D3D3DEBB11}" type="presOf" srcId="{990E9825-4E71-4480-BB2A-DD07F0D04506}" destId="{0D54599C-5B67-44CB-A78F-EAEF3CAC1000}" srcOrd="0" destOrd="0" presId="urn:microsoft.com/office/officeart/2005/8/layout/vProcess5"/>
    <dgm:cxn modelId="{C484AF02-26A6-4551-98EF-E7E745F0BBB7}" type="presOf" srcId="{69F15D80-CF93-4C93-9878-6A77AB563655}" destId="{A4BFBF5A-B7AD-4DF2-85BC-62F29AEA4744}" srcOrd="1" destOrd="0" presId="urn:microsoft.com/office/officeart/2005/8/layout/vProcess5"/>
    <dgm:cxn modelId="{F0407D0A-8573-461F-81AC-050BC04143A9}" type="presOf" srcId="{B66392CB-A511-4916-B677-F62840DB4E1E}" destId="{830F1ACB-5B0A-4C55-966F-793855B2126D}" srcOrd="0" destOrd="0" presId="urn:microsoft.com/office/officeart/2005/8/layout/vProcess5"/>
    <dgm:cxn modelId="{B8A7A6B3-6092-457C-96E3-5C0E95274451}" type="presOf" srcId="{1D68DA00-3834-4BB4-8A19-FEDA84F72520}" destId="{EB6F76F9-7105-4CC0-B659-B16DB6EB2C12}" srcOrd="1" destOrd="0" presId="urn:microsoft.com/office/officeart/2005/8/layout/vProcess5"/>
    <dgm:cxn modelId="{A3F6F341-DD38-4FC5-AC07-24DC28370998}" type="presOf" srcId="{1D68DA00-3834-4BB4-8A19-FEDA84F72520}" destId="{4DEAD25B-13AF-44C0-9734-C3D5F4ECFB25}" srcOrd="0" destOrd="0" presId="urn:microsoft.com/office/officeart/2005/8/layout/vProcess5"/>
    <dgm:cxn modelId="{FE92B001-F64E-4087-A126-70AE70094AC5}" type="presParOf" srcId="{830F1ACB-5B0A-4C55-966F-793855B2126D}" destId="{641EF268-657D-4EFD-B124-B917DB83FFFD}" srcOrd="0" destOrd="0" presId="urn:microsoft.com/office/officeart/2005/8/layout/vProcess5"/>
    <dgm:cxn modelId="{632EDB6F-94B9-4077-A785-68DD52CC6196}" type="presParOf" srcId="{830F1ACB-5B0A-4C55-966F-793855B2126D}" destId="{48DA2683-0993-49C0-ADC0-0F759FD9A8F6}" srcOrd="1" destOrd="0" presId="urn:microsoft.com/office/officeart/2005/8/layout/vProcess5"/>
    <dgm:cxn modelId="{1C2F2DF0-7095-4307-B40A-A0CAA5684371}" type="presParOf" srcId="{830F1ACB-5B0A-4C55-966F-793855B2126D}" destId="{64F53809-1938-4150-B4DE-3CBB02DEA24C}" srcOrd="2" destOrd="0" presId="urn:microsoft.com/office/officeart/2005/8/layout/vProcess5"/>
    <dgm:cxn modelId="{B40CA567-8FCF-4A3C-954F-A1E066E5FC26}" type="presParOf" srcId="{830F1ACB-5B0A-4C55-966F-793855B2126D}" destId="{0119FFC7-E331-4045-BB72-88F6542415D4}" srcOrd="3" destOrd="0" presId="urn:microsoft.com/office/officeart/2005/8/layout/vProcess5"/>
    <dgm:cxn modelId="{AF05EF6D-AB4E-43D8-ABBE-5E3C455A1CE3}" type="presParOf" srcId="{830F1ACB-5B0A-4C55-966F-793855B2126D}" destId="{4DEAD25B-13AF-44C0-9734-C3D5F4ECFB25}" srcOrd="4" destOrd="0" presId="urn:microsoft.com/office/officeart/2005/8/layout/vProcess5"/>
    <dgm:cxn modelId="{FA69BA01-50C7-4DDC-AD34-67042679F4FF}" type="presParOf" srcId="{830F1ACB-5B0A-4C55-966F-793855B2126D}" destId="{0D54599C-5B67-44CB-A78F-EAEF3CAC1000}" srcOrd="5" destOrd="0" presId="urn:microsoft.com/office/officeart/2005/8/layout/vProcess5"/>
    <dgm:cxn modelId="{76A784A3-54E9-43FF-A413-B3966BCB8D28}" type="presParOf" srcId="{830F1ACB-5B0A-4C55-966F-793855B2126D}" destId="{0C3A91A8-B290-4A09-AA76-FBC88729241E}" srcOrd="6" destOrd="0" presId="urn:microsoft.com/office/officeart/2005/8/layout/vProcess5"/>
    <dgm:cxn modelId="{3AE78EB2-67D4-4345-8FD1-8DFDBA6D2B50}" type="presParOf" srcId="{830F1ACB-5B0A-4C55-966F-793855B2126D}" destId="{5C695CB9-1AEC-4145-A037-FB009158D1CD}" srcOrd="7" destOrd="0" presId="urn:microsoft.com/office/officeart/2005/8/layout/vProcess5"/>
    <dgm:cxn modelId="{CC98E51E-C7A7-43D5-86B9-FB1BA74D0BF6}" type="presParOf" srcId="{830F1ACB-5B0A-4C55-966F-793855B2126D}" destId="{3417BC00-D0CF-4D1B-9F52-4B7CA276E451}" srcOrd="8" destOrd="0" presId="urn:microsoft.com/office/officeart/2005/8/layout/vProcess5"/>
    <dgm:cxn modelId="{EDF64AD9-7057-4EC9-8E04-70A870042B95}" type="presParOf" srcId="{830F1ACB-5B0A-4C55-966F-793855B2126D}" destId="{A4BFBF5A-B7AD-4DF2-85BC-62F29AEA4744}" srcOrd="9" destOrd="0" presId="urn:microsoft.com/office/officeart/2005/8/layout/vProcess5"/>
    <dgm:cxn modelId="{82F8498D-52A7-43BF-9130-CF28D4A17212}" type="presParOf" srcId="{830F1ACB-5B0A-4C55-966F-793855B2126D}" destId="{2BF07056-4544-4207-9DF3-C6C118941614}" srcOrd="10" destOrd="0" presId="urn:microsoft.com/office/officeart/2005/8/layout/vProcess5"/>
    <dgm:cxn modelId="{A212C0AF-DF5A-4F15-827A-477A2F179FE0}" type="presParOf" srcId="{830F1ACB-5B0A-4C55-966F-793855B2126D}" destId="{EB6F76F9-7105-4CC0-B659-B16DB6EB2C1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A2683-0993-49C0-ADC0-0F759FD9A8F6}">
      <dsp:nvSpPr>
        <dsp:cNvPr id="0" name=""/>
        <dsp:cNvSpPr/>
      </dsp:nvSpPr>
      <dsp:spPr>
        <a:xfrm>
          <a:off x="0" y="0"/>
          <a:ext cx="5054227" cy="12421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Название ситуационной задачи</a:t>
          </a:r>
          <a:endParaRPr lang="ru-RU" sz="2400" kern="1200" dirty="0"/>
        </a:p>
      </dsp:txBody>
      <dsp:txXfrm>
        <a:off x="36383" y="36383"/>
        <a:ext cx="3608833" cy="1169430"/>
      </dsp:txXfrm>
    </dsp:sp>
    <dsp:sp modelId="{64F53809-1938-4150-B4DE-3CBB02DEA24C}">
      <dsp:nvSpPr>
        <dsp:cNvPr id="0" name=""/>
        <dsp:cNvSpPr/>
      </dsp:nvSpPr>
      <dsp:spPr>
        <a:xfrm>
          <a:off x="423291" y="1468050"/>
          <a:ext cx="5054227" cy="12421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Личностно-значимый познавательный вопрос</a:t>
          </a:r>
          <a:endParaRPr lang="ru-RU" sz="2400" kern="1200" dirty="0"/>
        </a:p>
      </dsp:txBody>
      <dsp:txXfrm>
        <a:off x="459674" y="1504433"/>
        <a:ext cx="3750741" cy="1169430"/>
      </dsp:txXfrm>
    </dsp:sp>
    <dsp:sp modelId="{0119FFC7-E331-4045-BB72-88F6542415D4}">
      <dsp:nvSpPr>
        <dsp:cNvPr id="0" name=""/>
        <dsp:cNvSpPr/>
      </dsp:nvSpPr>
      <dsp:spPr>
        <a:xfrm>
          <a:off x="840265" y="2936101"/>
          <a:ext cx="5054227" cy="12421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Информация по данному вопросу </a:t>
          </a:r>
          <a:endParaRPr lang="ru-RU" sz="2400" kern="1200" dirty="0"/>
        </a:p>
      </dsp:txBody>
      <dsp:txXfrm>
        <a:off x="876648" y="2972484"/>
        <a:ext cx="3757059" cy="1169430"/>
      </dsp:txXfrm>
    </dsp:sp>
    <dsp:sp modelId="{4DEAD25B-13AF-44C0-9734-C3D5F4ECFB25}">
      <dsp:nvSpPr>
        <dsp:cNvPr id="0" name=""/>
        <dsp:cNvSpPr/>
      </dsp:nvSpPr>
      <dsp:spPr>
        <a:xfrm>
          <a:off x="1263556" y="4404152"/>
          <a:ext cx="5054227" cy="12421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Задания к работе с данной информацией</a:t>
          </a:r>
          <a:endParaRPr lang="ru-RU" sz="2400" kern="1200" dirty="0"/>
        </a:p>
      </dsp:txBody>
      <dsp:txXfrm>
        <a:off x="1299939" y="4440535"/>
        <a:ext cx="3750741" cy="1169430"/>
      </dsp:txXfrm>
    </dsp:sp>
    <dsp:sp modelId="{0D54599C-5B67-44CB-A78F-EAEF3CAC1000}">
      <dsp:nvSpPr>
        <dsp:cNvPr id="0" name=""/>
        <dsp:cNvSpPr/>
      </dsp:nvSpPr>
      <dsp:spPr>
        <a:xfrm>
          <a:off x="4246799" y="951409"/>
          <a:ext cx="807427" cy="80742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428470" y="951409"/>
        <a:ext cx="444085" cy="607589"/>
      </dsp:txXfrm>
    </dsp:sp>
    <dsp:sp modelId="{0C3A91A8-B290-4A09-AA76-FBC88729241E}">
      <dsp:nvSpPr>
        <dsp:cNvPr id="0" name=""/>
        <dsp:cNvSpPr/>
      </dsp:nvSpPr>
      <dsp:spPr>
        <a:xfrm>
          <a:off x="4670090" y="2419460"/>
          <a:ext cx="807427" cy="80742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851761" y="2419460"/>
        <a:ext cx="444085" cy="607589"/>
      </dsp:txXfrm>
    </dsp:sp>
    <dsp:sp modelId="{5C695CB9-1AEC-4145-A037-FB009158D1CD}">
      <dsp:nvSpPr>
        <dsp:cNvPr id="0" name=""/>
        <dsp:cNvSpPr/>
      </dsp:nvSpPr>
      <dsp:spPr>
        <a:xfrm>
          <a:off x="5087064" y="3887511"/>
          <a:ext cx="807427" cy="80742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268735" y="3887511"/>
        <a:ext cx="444085" cy="607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FF23B-486E-43CF-99EA-CB1F68D0644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04413-0FC0-40E6-9164-F26C628C7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962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501A24-88EA-4195-BD0E-E92380767AE7}" type="slidenum">
              <a:rPr lang="en-US" altLang="ru-RU"/>
              <a:pPr/>
              <a:t>8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012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70C1-3D9F-4F38-9B83-A4793A16493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29.11.2023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C64C-2F0E-44E0-B8F4-11DAF110C5E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852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70C1-3D9F-4F38-9B83-A4793A16493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29.11.2023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C64C-2F0E-44E0-B8F4-11DAF110C5E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71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70C1-3D9F-4F38-9B83-A4793A16493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29.11.2023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C64C-2F0E-44E0-B8F4-11DAF110C5E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1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70C1-3D9F-4F38-9B83-A4793A16493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29.11.2023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C64C-2F0E-44E0-B8F4-11DAF110C5E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361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70C1-3D9F-4F38-9B83-A4793A16493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29.11.2023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C64C-2F0E-44E0-B8F4-11DAF110C5E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905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70C1-3D9F-4F38-9B83-A4793A16493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29.11.2023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C64C-2F0E-44E0-B8F4-11DAF110C5E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13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70C1-3D9F-4F38-9B83-A4793A16493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29.11.2023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C64C-2F0E-44E0-B8F4-11DAF110C5E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07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70C1-3D9F-4F38-9B83-A4793A16493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29.11.2023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C64C-2F0E-44E0-B8F4-11DAF110C5E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25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70C1-3D9F-4F38-9B83-A4793A16493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29.11.2023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C64C-2F0E-44E0-B8F4-11DAF110C5E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91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70C1-3D9F-4F38-9B83-A4793A16493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29.11.2023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C64C-2F0E-44E0-B8F4-11DAF110C5E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4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70C1-3D9F-4F38-9B83-A4793A16493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29.11.2023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C64C-2F0E-44E0-B8F4-11DAF110C5E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01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4670C1-3D9F-4F38-9B83-A4793A16493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29.11.2023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21C64C-2F0E-44E0-B8F4-11DAF110C5E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09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 rot="10800000">
            <a:off x="-12315" y="6276047"/>
            <a:ext cx="12193931" cy="581953"/>
            <a:chOff x="0" y="-9236"/>
            <a:chExt cx="9145448" cy="708778"/>
          </a:xfrm>
        </p:grpSpPr>
        <p:sp>
          <p:nvSpPr>
            <p:cNvPr id="10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84D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5727032" y="4686673"/>
            <a:ext cx="58117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solidFill>
                  <a:srgbClr val="212745">
                    <a:lumMod val="75000"/>
                  </a:srgbClr>
                </a:solidFill>
              </a:rPr>
              <a:t>Кузнецова </a:t>
            </a:r>
            <a:r>
              <a:rPr lang="ru-RU" sz="2000" dirty="0">
                <a:solidFill>
                  <a:srgbClr val="212745">
                    <a:lumMod val="75000"/>
                  </a:srgbClr>
                </a:solidFill>
              </a:rPr>
              <a:t>Яна Геннадьевна</a:t>
            </a:r>
            <a:r>
              <a:rPr lang="ru-RU" sz="2000" dirty="0" smtClean="0">
                <a:solidFill>
                  <a:srgbClr val="212745">
                    <a:lumMod val="75000"/>
                  </a:srgbClr>
                </a:solidFill>
              </a:rPr>
              <a:t>,</a:t>
            </a:r>
          </a:p>
          <a:p>
            <a:pPr algn="r"/>
            <a:r>
              <a:rPr lang="ru-RU" sz="2000" dirty="0" err="1" smtClean="0">
                <a:solidFill>
                  <a:srgbClr val="212745">
                    <a:lumMod val="75000"/>
                  </a:srgbClr>
                </a:solidFill>
              </a:rPr>
              <a:t>Рейза</a:t>
            </a:r>
            <a:r>
              <a:rPr lang="ru-RU" sz="2000" dirty="0" smtClean="0">
                <a:solidFill>
                  <a:srgbClr val="212745">
                    <a:lumMod val="75000"/>
                  </a:srgbClr>
                </a:solidFill>
              </a:rPr>
              <a:t> Юлия Альбертовна</a:t>
            </a:r>
            <a:endParaRPr lang="ru-RU" sz="2000" dirty="0">
              <a:solidFill>
                <a:srgbClr val="212745">
                  <a:lumMod val="75000"/>
                </a:srgbClr>
              </a:solidFill>
            </a:endParaRPr>
          </a:p>
          <a:p>
            <a:pPr algn="r"/>
            <a:r>
              <a:rPr lang="ru-RU" sz="2000" dirty="0">
                <a:solidFill>
                  <a:srgbClr val="212745">
                    <a:lumMod val="75000"/>
                  </a:srgbClr>
                </a:solidFill>
              </a:rPr>
              <a:t>учителя изобразительного искусства </a:t>
            </a:r>
          </a:p>
          <a:p>
            <a:pPr algn="r"/>
            <a:r>
              <a:rPr lang="ru-RU" sz="2000" dirty="0">
                <a:solidFill>
                  <a:srgbClr val="212745">
                    <a:lumMod val="75000"/>
                  </a:srgbClr>
                </a:solidFill>
              </a:rPr>
              <a:t>ГБОУ школа  № 54  Красносельского района</a:t>
            </a:r>
          </a:p>
        </p:txBody>
      </p:sp>
      <p:pic>
        <p:nvPicPr>
          <p:cNvPr id="13" name="Picture 3" descr="C:\Users\GM\Desktop\палитры\Logomkh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99" y="1744134"/>
            <a:ext cx="2851910" cy="2584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071903" y="2251597"/>
            <a:ext cx="81644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 smtClean="0"/>
          </a:p>
          <a:p>
            <a:pPr algn="ctr"/>
            <a:r>
              <a:rPr lang="ru-RU" sz="2400" dirty="0" smtClean="0"/>
              <a:t>Статья </a:t>
            </a:r>
            <a:endParaRPr lang="ru-RU" sz="2400" dirty="0" smtClean="0"/>
          </a:p>
          <a:p>
            <a:pPr algn="ctr"/>
            <a:r>
              <a:rPr lang="ru-RU" sz="2400" dirty="0" smtClean="0"/>
              <a:t>«Использование ситуационных задач как средство</a:t>
            </a:r>
          </a:p>
          <a:p>
            <a:pPr algn="ctr"/>
            <a:r>
              <a:rPr lang="ru-RU" sz="2400" dirty="0" smtClean="0"/>
              <a:t>  формирования  ключевых компетенций обучающихся </a:t>
            </a:r>
          </a:p>
          <a:p>
            <a:pPr algn="ctr"/>
            <a:r>
              <a:rPr lang="ru-RU" sz="2400" dirty="0" smtClean="0"/>
              <a:t>на уроках ИЗО»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24007782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4294967295"/>
          </p:nvPr>
        </p:nvSpPr>
        <p:spPr>
          <a:xfrm>
            <a:off x="804546" y="3305491"/>
            <a:ext cx="10670976" cy="42813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+mj-lt"/>
                <a:cs typeface="Times New Roman" pitchFamily="18" charset="0"/>
              </a:rPr>
              <a:t>компетенция</a:t>
            </a:r>
            <a:r>
              <a:rPr lang="ru-RU" sz="2200" dirty="0" smtClean="0">
                <a:latin typeface="+mj-lt"/>
                <a:cs typeface="Times New Roman" pitchFamily="18" charset="0"/>
              </a:rPr>
              <a:t>  рассматривается как  «готовность  действовать на основе имеющихся знаний, умений, навыков при решении  задач общих  для  многих  видов деятельности».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 smtClean="0">
                <a:latin typeface="+mj-lt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+mj-lt"/>
                <a:cs typeface="Times New Roman" pitchFamily="18" charset="0"/>
              </a:rPr>
              <a:t>Общие  компетенции</a:t>
            </a:r>
            <a:r>
              <a:rPr lang="ru-RU" sz="2200" dirty="0" smtClean="0">
                <a:latin typeface="+mj-lt"/>
                <a:cs typeface="Times New Roman" pitchFamily="18" charset="0"/>
              </a:rPr>
              <a:t>  означают  совокупность социально  –  личностных    качеств    выпускника, обеспечивающих осуществление деятельности на определенном    квалификационном     уровне.  </a:t>
            </a:r>
          </a:p>
          <a:p>
            <a:pPr marL="0" indent="457200" algn="ctr">
              <a:spcBef>
                <a:spcPts val="0"/>
              </a:spcBef>
              <a:buNone/>
            </a:pPr>
            <a:r>
              <a:rPr lang="ru-RU" sz="2200" dirty="0" smtClean="0">
                <a:latin typeface="+mj-lt"/>
                <a:cs typeface="Times New Roman" pitchFamily="18" charset="0"/>
              </a:rPr>
              <a:t>	 </a:t>
            </a:r>
            <a:r>
              <a:rPr lang="ru-RU" sz="2200" b="1" dirty="0" smtClean="0">
                <a:latin typeface="+mj-lt"/>
                <a:cs typeface="Times New Roman" pitchFamily="18" charset="0"/>
              </a:rPr>
              <a:t>Основное назначение общих компетенций </a:t>
            </a:r>
            <a:r>
              <a:rPr lang="ru-RU" sz="2200" dirty="0" smtClean="0">
                <a:latin typeface="+mj-lt"/>
                <a:cs typeface="Times New Roman" pitchFamily="18" charset="0"/>
              </a:rPr>
              <a:t>– обеспечить   успешную социализацию выпускника</a:t>
            </a:r>
            <a:endParaRPr lang="ru-RU" sz="2200" dirty="0">
              <a:latin typeface="+mj-lt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370" y="190004"/>
            <a:ext cx="6624369" cy="216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7517" y="2486438"/>
            <a:ext cx="11432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В ФЗ №273 «Об образовании в Российской Федерации» 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6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03446" y="1752600"/>
            <a:ext cx="9985109" cy="4124672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b="1" dirty="0" smtClean="0"/>
              <a:t>	</a:t>
            </a:r>
          </a:p>
          <a:p>
            <a:pPr marL="0" indent="45720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3300" b="1" dirty="0" smtClean="0">
                <a:solidFill>
                  <a:srgbClr val="800000"/>
                </a:solidFill>
                <a:latin typeface="+mj-lt"/>
                <a:cs typeface="Times New Roman" pitchFamily="18" charset="0"/>
              </a:rPr>
              <a:t>Ситуационные задачи</a:t>
            </a:r>
            <a:r>
              <a:rPr lang="ru-RU" sz="3300" b="1" dirty="0" smtClean="0">
                <a:latin typeface="+mj-lt"/>
                <a:cs typeface="Times New Roman" pitchFamily="18" charset="0"/>
              </a:rPr>
              <a:t> – </a:t>
            </a:r>
            <a:r>
              <a:rPr lang="ru-RU" sz="3300" dirty="0" smtClean="0">
                <a:latin typeface="+mj-lt"/>
                <a:cs typeface="Times New Roman" pitchFamily="18" charset="0"/>
              </a:rPr>
              <a:t>это методический прием, позволяющий ученику осваивать интеллектуальные операции последовательно в процессе работы с информацией: </a:t>
            </a:r>
          </a:p>
          <a:p>
            <a:pPr marL="0" indent="457200"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33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ознакомление – понимание – применение – анализ – синтез – оценка</a:t>
            </a:r>
          </a:p>
          <a:p>
            <a:pPr marL="0" indent="457200" algn="ctr" eaLnBrk="1" hangingPunct="1">
              <a:spcBef>
                <a:spcPts val="0"/>
              </a:spcBef>
              <a:buFont typeface="Wingdings" pitchFamily="2" charset="2"/>
              <a:buNone/>
            </a:pPr>
            <a:endParaRPr lang="ru-RU" sz="3300" b="1" dirty="0" smtClean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  <a:p>
            <a:pPr marL="0" indent="457200"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3300" dirty="0" smtClean="0">
                <a:latin typeface="+mj-lt"/>
                <a:cs typeface="Times New Roman" pitchFamily="18" charset="0"/>
              </a:rPr>
              <a:t>(по «Таксономии образовательных целей» </a:t>
            </a:r>
            <a:r>
              <a:rPr lang="ru-RU" sz="3300" dirty="0" err="1" smtClean="0">
                <a:latin typeface="+mj-lt"/>
                <a:cs typeface="Times New Roman" pitchFamily="18" charset="0"/>
              </a:rPr>
              <a:t>Бенджамина</a:t>
            </a:r>
            <a:r>
              <a:rPr lang="ru-RU" sz="3300" dirty="0" smtClean="0">
                <a:latin typeface="+mj-lt"/>
                <a:cs typeface="Times New Roman" pitchFamily="18" charset="0"/>
              </a:rPr>
              <a:t> </a:t>
            </a:r>
            <a:r>
              <a:rPr lang="ru-RU" sz="3300" dirty="0" err="1" smtClean="0">
                <a:latin typeface="+mj-lt"/>
                <a:cs typeface="Times New Roman" pitchFamily="18" charset="0"/>
              </a:rPr>
              <a:t>Блума</a:t>
            </a:r>
            <a:r>
              <a:rPr lang="ru-RU" sz="3300" dirty="0" smtClean="0">
                <a:latin typeface="+mj-lt"/>
                <a:cs typeface="Times New Roman" pitchFamily="18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5101" y="553430"/>
            <a:ext cx="62279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Ситуационная задача </a:t>
            </a:r>
            <a:endParaRPr lang="ru-RU" sz="4400" b="1" dirty="0">
              <a:solidFill>
                <a:srgbClr val="00B0F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417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65738" y="77849"/>
            <a:ext cx="99357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F0"/>
                </a:solidFill>
                <a:latin typeface="+mj-lt"/>
              </a:rPr>
              <a:t>Основные подходы к проектированию </a:t>
            </a:r>
          </a:p>
          <a:p>
            <a:pPr algn="ctr"/>
            <a:r>
              <a:rPr lang="ru-RU" sz="4000" b="1" dirty="0" smtClean="0">
                <a:solidFill>
                  <a:srgbClr val="00B0F0"/>
                </a:solidFill>
                <a:latin typeface="+mj-lt"/>
              </a:rPr>
              <a:t>ситуационной задачи</a:t>
            </a:r>
            <a:endParaRPr lang="ru-RU" sz="4000" b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888" y="1401288"/>
            <a:ext cx="11079678" cy="5058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Первый подход – построение задачи на основе соответствующих вопросов учебника. </a:t>
            </a:r>
          </a:p>
          <a:p>
            <a:pPr algn="ctr"/>
            <a:r>
              <a:rPr lang="ru-RU" dirty="0"/>
              <a:t>Второй подход основан на выделенных типах практико-ориентированных задач, которые необходимо научиться решать каждому ученику.</a:t>
            </a:r>
          </a:p>
          <a:p>
            <a:pPr algn="ctr"/>
            <a:r>
              <a:rPr lang="ru-RU" dirty="0"/>
              <a:t>Третий подход основан на проблемах реальной жизни, познавательная база решения которых закладывается в соответствующих учебных дисциплинах.</a:t>
            </a:r>
          </a:p>
          <a:p>
            <a:pPr algn="ctr"/>
            <a:r>
              <a:rPr lang="ru-RU" dirty="0"/>
              <a:t>Четвертый подход обусловлен необходимостью отработки предметных знаний и умений, но не на абстрактном учебном материале, а на материале, значимом для ученика.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6904" y="1757547"/>
            <a:ext cx="101534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ru-RU" sz="2400" b="1" dirty="0"/>
              <a:t>Первый подход </a:t>
            </a:r>
            <a:r>
              <a:rPr lang="ru-RU" sz="2400" dirty="0"/>
              <a:t>– построение задачи </a:t>
            </a:r>
            <a:r>
              <a:rPr lang="ru-RU" sz="2400" dirty="0">
                <a:solidFill>
                  <a:srgbClr val="C00000"/>
                </a:solidFill>
              </a:rPr>
              <a:t>на основе соответствующих вопросов учебника.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b="1" dirty="0"/>
              <a:t>Второй подход </a:t>
            </a:r>
            <a:r>
              <a:rPr lang="ru-RU" sz="2400" dirty="0"/>
              <a:t>основан </a:t>
            </a:r>
            <a:r>
              <a:rPr lang="ru-RU" sz="2400" dirty="0">
                <a:solidFill>
                  <a:srgbClr val="C00000"/>
                </a:solidFill>
              </a:rPr>
              <a:t>на выделенных </a:t>
            </a:r>
            <a:r>
              <a:rPr lang="ru-RU" sz="2400" dirty="0"/>
              <a:t>типах </a:t>
            </a:r>
            <a:r>
              <a:rPr lang="ru-RU" sz="2400" dirty="0">
                <a:solidFill>
                  <a:srgbClr val="C00000"/>
                </a:solidFill>
              </a:rPr>
              <a:t>практико-ориентированных задач</a:t>
            </a:r>
            <a:r>
              <a:rPr lang="ru-RU" sz="2400" dirty="0"/>
              <a:t>, которые необходимо научиться решать каждому ученику.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b="1" dirty="0"/>
              <a:t>Третий подход </a:t>
            </a:r>
            <a:r>
              <a:rPr lang="ru-RU" sz="2400" dirty="0"/>
              <a:t>основан на </a:t>
            </a:r>
            <a:r>
              <a:rPr lang="ru-RU" sz="2400" dirty="0">
                <a:solidFill>
                  <a:srgbClr val="C00000"/>
                </a:solidFill>
              </a:rPr>
              <a:t>проблемах реальной жизни</a:t>
            </a:r>
            <a:r>
              <a:rPr lang="ru-RU" sz="2400" dirty="0"/>
              <a:t>, познавательная база решения которых закладывается в соответствующих учебных дисциплинах.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b="1" dirty="0"/>
              <a:t>Четвертый подход </a:t>
            </a:r>
            <a:r>
              <a:rPr lang="ru-RU" sz="2400" dirty="0"/>
              <a:t>обусловлен </a:t>
            </a:r>
            <a:r>
              <a:rPr lang="ru-RU" sz="2400" dirty="0">
                <a:solidFill>
                  <a:srgbClr val="C00000"/>
                </a:solidFill>
              </a:rPr>
              <a:t>необходимостью отработки предметных знаний и умений,</a:t>
            </a:r>
            <a:r>
              <a:rPr lang="ru-RU" sz="2400" dirty="0"/>
              <a:t> но не на абстрактном учебном материале, а на материале, значимом для ученика.</a:t>
            </a:r>
          </a:p>
        </p:txBody>
      </p:sp>
    </p:spTree>
    <p:extLst>
      <p:ext uri="{BB962C8B-B14F-4D97-AF65-F5344CB8AC3E}">
        <p14:creationId xmlns:p14="http://schemas.microsoft.com/office/powerpoint/2010/main" val="259977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Рисунок 6"/>
          <p:cNvSpPr>
            <a:spLocks noGrp="1" noTextEdit="1"/>
          </p:cNvSpPr>
          <p:nvPr>
            <p:ph type="pic" idx="1"/>
          </p:nvPr>
        </p:nvSpPr>
        <p:spPr>
          <a:xfrm>
            <a:off x="5532438" y="0"/>
            <a:ext cx="6659562" cy="6858000"/>
          </a:xfrm>
        </p:spPr>
      </p:sp>
      <p:sp>
        <p:nvSpPr>
          <p:cNvPr id="10244" name="Текст 7"/>
          <p:cNvSpPr>
            <a:spLocks noGrp="1"/>
          </p:cNvSpPr>
          <p:nvPr>
            <p:ph type="body" sz="half" idx="2"/>
          </p:nvPr>
        </p:nvSpPr>
        <p:spPr>
          <a:xfrm>
            <a:off x="271760" y="1830347"/>
            <a:ext cx="4972050" cy="4827587"/>
          </a:xfrm>
        </p:spPr>
        <p:txBody>
          <a:bodyPr>
            <a:noAutofit/>
          </a:bodyPr>
          <a:lstStyle/>
          <a:p>
            <a:pPr indent="363538" algn="just" eaLnBrk="1" hangingPunct="1">
              <a:spcBef>
                <a:spcPct val="50000"/>
              </a:spcBef>
              <a:buFont typeface="Franklin Gothic Book" panose="020B0503020102020204" pitchFamily="34" charset="0"/>
              <a:buAutoNum type="arabicPeriod"/>
            </a:pPr>
            <a:r>
              <a:rPr lang="ru-RU" altLang="ru-RU" sz="1800" b="1" i="1" dirty="0" smtClean="0"/>
              <a:t>Название ситуационной задачи - </a:t>
            </a:r>
            <a:r>
              <a:rPr lang="ru-RU" altLang="ru-RU" sz="1800" dirty="0" smtClean="0"/>
              <a:t>красивое и привлекательное название, отражающее её смысл. </a:t>
            </a:r>
          </a:p>
          <a:p>
            <a:pPr indent="363538" algn="just" eaLnBrk="1" hangingPunct="1">
              <a:spcBef>
                <a:spcPct val="50000"/>
              </a:spcBef>
              <a:buFont typeface="Franklin Gothic Book" panose="020B0503020102020204" pitchFamily="34" charset="0"/>
              <a:buAutoNum type="arabicPeriod"/>
            </a:pPr>
            <a:r>
              <a:rPr lang="ru-RU" altLang="ru-RU" sz="1800" b="1" i="1" dirty="0" smtClean="0"/>
              <a:t>Личностно-значимый познавательный вопрос - </a:t>
            </a:r>
            <a:r>
              <a:rPr lang="ru-RU" altLang="ru-RU" sz="1800" dirty="0" smtClean="0"/>
              <a:t>формулируется вначале задачи и обращен непосредственно к личности ученика. </a:t>
            </a:r>
          </a:p>
          <a:p>
            <a:pPr indent="363538" algn="just" eaLnBrk="1" hangingPunct="1">
              <a:spcBef>
                <a:spcPct val="50000"/>
              </a:spcBef>
              <a:buFont typeface="Franklin Gothic Book" panose="020B0503020102020204" pitchFamily="34" charset="0"/>
              <a:buAutoNum type="arabicPeriod"/>
            </a:pPr>
            <a:r>
              <a:rPr lang="ru-RU" altLang="ru-RU" sz="1800" b="1" dirty="0" smtClean="0"/>
              <a:t>Информация по данному вопросу</a:t>
            </a:r>
            <a:r>
              <a:rPr lang="ru-RU" altLang="ru-RU" sz="1800" b="1" i="1" dirty="0" smtClean="0"/>
              <a:t> - </a:t>
            </a:r>
            <a:r>
              <a:rPr lang="ru-RU" altLang="ru-RU" sz="1800" dirty="0" smtClean="0"/>
              <a:t>предназначена для ответа на личностно значимый познавательный вопрос. Представляется в виде: текста, выдержка из статьи в газете, таблица, график, схема, рисунок.</a:t>
            </a:r>
          </a:p>
          <a:p>
            <a:pPr indent="363538" algn="just" eaLnBrk="1" hangingPunct="1">
              <a:spcBef>
                <a:spcPct val="50000"/>
              </a:spcBef>
              <a:buFont typeface="Franklin Gothic Book" panose="020B0503020102020204" pitchFamily="34" charset="0"/>
              <a:buAutoNum type="arabicPeriod"/>
            </a:pPr>
            <a:r>
              <a:rPr lang="ru-RU" altLang="ru-RU" sz="1800" b="1" i="1" dirty="0" smtClean="0"/>
              <a:t>Задания к работе с данной информацией - </a:t>
            </a:r>
            <a:r>
              <a:rPr lang="ru-RU" altLang="ru-RU" sz="1800" dirty="0" smtClean="0"/>
              <a:t>составлены согласно таксономии целей полного усвоения знаний  Б. </a:t>
            </a:r>
            <a:r>
              <a:rPr lang="ru-RU" altLang="ru-RU" sz="1800" dirty="0" err="1" smtClean="0"/>
              <a:t>Блума</a:t>
            </a:r>
            <a:endParaRPr lang="ru-RU" altLang="ru-RU" sz="1800" dirty="0" smtClean="0"/>
          </a:p>
        </p:txBody>
      </p:sp>
      <p:graphicFrame>
        <p:nvGraphicFramePr>
          <p:cNvPr id="9" name="Схема 8"/>
          <p:cNvGraphicFramePr/>
          <p:nvPr/>
        </p:nvGraphicFramePr>
        <p:xfrm>
          <a:off x="5703168" y="991518"/>
          <a:ext cx="6317784" cy="5646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1268" y="225631"/>
            <a:ext cx="46025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       </a:t>
            </a:r>
            <a:r>
              <a:rPr lang="ru-RU" sz="3200" b="1" dirty="0" smtClean="0">
                <a:solidFill>
                  <a:srgbClr val="00B0F0"/>
                </a:solidFill>
              </a:rPr>
              <a:t>Модель </a:t>
            </a:r>
          </a:p>
          <a:p>
            <a:r>
              <a:rPr lang="ru-RU" sz="3200" b="1" dirty="0" smtClean="0">
                <a:solidFill>
                  <a:srgbClr val="00B0F0"/>
                </a:solidFill>
              </a:rPr>
              <a:t>ситуационной задачи </a:t>
            </a:r>
            <a:endParaRPr lang="ru-RU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65167"/>
      </p:ext>
    </p:extLst>
  </p:cSld>
  <p:clrMapOvr>
    <a:masterClrMapping/>
  </p:clrMapOvr>
  <p:transition spd="slow" advTm="16864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"/>
          <p:cNvSpPr>
            <a:spLocks noChangeArrowheads="1"/>
          </p:cNvSpPr>
          <p:nvPr/>
        </p:nvSpPr>
        <p:spPr bwMode="auto">
          <a:xfrm>
            <a:off x="1852550" y="990600"/>
            <a:ext cx="8930246" cy="54458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3199" y="381000"/>
            <a:ext cx="770577" cy="6172200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К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С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О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Н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О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М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Ц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Л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Й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Б.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Б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Л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У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М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500" b="1" dirty="0" smtClean="0">
              <a:solidFill>
                <a:srgbClr val="C00000"/>
              </a:solidFill>
            </a:endParaRP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3447803" y="1124198"/>
            <a:ext cx="5588000" cy="685800"/>
          </a:xfrm>
          <a:prstGeom prst="downArrowCallout">
            <a:avLst>
              <a:gd name="adj1" fmla="val 152778"/>
              <a:gd name="adj2" fmla="val 152778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Ознакомление</a:t>
            </a: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3352800" y="2057400"/>
            <a:ext cx="5588000" cy="685800"/>
          </a:xfrm>
          <a:prstGeom prst="downArrowCallout">
            <a:avLst>
              <a:gd name="adj1" fmla="val 152778"/>
              <a:gd name="adj2" fmla="val 152778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Понимание</a:t>
            </a: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3352800" y="2819400"/>
            <a:ext cx="5588000" cy="685800"/>
          </a:xfrm>
          <a:prstGeom prst="downArrowCallout">
            <a:avLst>
              <a:gd name="adj1" fmla="val 152778"/>
              <a:gd name="adj2" fmla="val 152778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Применение</a:t>
            </a:r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3352800" y="3733800"/>
            <a:ext cx="5588000" cy="685800"/>
          </a:xfrm>
          <a:prstGeom prst="downArrowCallout">
            <a:avLst>
              <a:gd name="adj1" fmla="val 152778"/>
              <a:gd name="adj2" fmla="val 152778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Анализ</a:t>
            </a: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3352800" y="4572000"/>
            <a:ext cx="5588000" cy="685800"/>
          </a:xfrm>
          <a:prstGeom prst="downArrowCallout">
            <a:avLst>
              <a:gd name="adj1" fmla="val 152778"/>
              <a:gd name="adj2" fmla="val 152778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Синтез</a:t>
            </a:r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3352800" y="5410200"/>
            <a:ext cx="5588000" cy="685800"/>
          </a:xfrm>
          <a:prstGeom prst="downArrowCallout">
            <a:avLst>
              <a:gd name="adj1" fmla="val 152778"/>
              <a:gd name="adj2" fmla="val 152778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Оценка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87584" y="190005"/>
            <a:ext cx="6830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</a:rPr>
              <a:t>Способы работы с информацией </a:t>
            </a:r>
            <a:endParaRPr lang="ru-RU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935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07" y="566092"/>
            <a:ext cx="7291449" cy="629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" y="690970"/>
            <a:ext cx="6632370" cy="604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071261" y="213316"/>
            <a:ext cx="3954483" cy="54512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274" y="4048634"/>
            <a:ext cx="2885519" cy="111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507" y="431522"/>
            <a:ext cx="3316288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14716" y="46110"/>
            <a:ext cx="6264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Конструктор задач </a:t>
            </a:r>
            <a:r>
              <a:rPr lang="ru-RU" sz="2800" b="1" dirty="0" err="1" smtClean="0">
                <a:solidFill>
                  <a:srgbClr val="00B0F0"/>
                </a:solidFill>
              </a:rPr>
              <a:t>Л.С.Ильюшина</a:t>
            </a:r>
            <a:r>
              <a:rPr lang="ru-RU" sz="2800" b="1" dirty="0" smtClean="0">
                <a:solidFill>
                  <a:srgbClr val="00B0F0"/>
                </a:solidFill>
              </a:rPr>
              <a:t> </a:t>
            </a:r>
            <a:endParaRPr lang="ru-RU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18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70" y="1365662"/>
            <a:ext cx="10790712" cy="502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1409" y="1985815"/>
            <a:ext cx="9744405" cy="4464496"/>
          </a:xfrm>
          <a:prstGeom prst="rect">
            <a:avLst/>
          </a:prstGeom>
        </p:spPr>
        <p:txBody>
          <a:bodyPr/>
          <a:lstStyle/>
          <a:p>
            <a:pPr marL="560070" indent="-514350">
              <a:buFont typeface="+mj-lt"/>
              <a:buAutoNum type="arabicPeriod"/>
            </a:pPr>
            <a:r>
              <a:rPr lang="ru-RU" alt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новой информации</a:t>
            </a:r>
          </a:p>
          <a:p>
            <a:pPr marL="560070" indent="-514350">
              <a:buFont typeface="+mj-lt"/>
              <a:buAutoNum type="arabicPeriod"/>
            </a:pPr>
            <a:r>
              <a:rPr lang="ru-RU" alt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методов сбора данных</a:t>
            </a:r>
          </a:p>
          <a:p>
            <a:pPr marL="560070" indent="-514350">
              <a:buFont typeface="+mj-lt"/>
              <a:buAutoNum type="arabicPeriod"/>
            </a:pPr>
            <a:r>
              <a:rPr lang="ru-RU" alt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методов анализа</a:t>
            </a:r>
          </a:p>
          <a:p>
            <a:pPr marL="560070" indent="-514350">
              <a:buFont typeface="+mj-lt"/>
              <a:buAutoNum type="arabicPeriod"/>
            </a:pPr>
            <a:r>
              <a:rPr lang="ru-RU" alt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умения работы с текстом</a:t>
            </a:r>
          </a:p>
          <a:p>
            <a:pPr marL="560070" indent="-514350">
              <a:buFont typeface="+mj-lt"/>
              <a:buAutoNum type="arabicPeriod"/>
            </a:pPr>
            <a:r>
              <a:rPr lang="ru-RU" alt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авторского продукта</a:t>
            </a:r>
          </a:p>
          <a:p>
            <a:pPr marL="560070" indent="-514350">
              <a:buFont typeface="+mj-lt"/>
              <a:buAutoNum type="arabicPeriod"/>
            </a:pPr>
            <a:r>
              <a:rPr lang="ru-RU" alt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ключевых компетентностей</a:t>
            </a:r>
          </a:p>
          <a:p>
            <a:pPr marL="560070" indent="-514350">
              <a:buFont typeface="+mj-lt"/>
              <a:buAutoNum type="arabicPeriod"/>
            </a:pPr>
            <a:r>
              <a:rPr lang="ru-RU" alt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опыта принятия решений, действий в новой ситуации, решение пробле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587894197"/>
              </p:ext>
            </p:extLst>
          </p:nvPr>
        </p:nvGraphicFramePr>
        <p:xfrm>
          <a:off x="6721433" y="1213811"/>
          <a:ext cx="4465122" cy="3690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9382" y="199458"/>
            <a:ext cx="115726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</a:rPr>
              <a:t>Результативность использования ситуационных задач </a:t>
            </a:r>
          </a:p>
          <a:p>
            <a:pPr algn="ctr"/>
            <a:r>
              <a:rPr lang="ru-RU" sz="3200" b="1" dirty="0" smtClean="0">
                <a:solidFill>
                  <a:srgbClr val="00B0F0"/>
                </a:solidFill>
              </a:rPr>
              <a:t> на уроках ИЗО </a:t>
            </a:r>
            <a:endParaRPr lang="ru-RU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94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</TotalTime>
  <Words>409</Words>
  <Application>Microsoft Office PowerPoint</Application>
  <PresentationFormat>Произвольный</PresentationFormat>
  <Paragraphs>81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JaVaD</cp:lastModifiedBy>
  <cp:revision>43</cp:revision>
  <dcterms:created xsi:type="dcterms:W3CDTF">2023-04-18T08:27:51Z</dcterms:created>
  <dcterms:modified xsi:type="dcterms:W3CDTF">2023-11-29T19:08:35Z</dcterms:modified>
</cp:coreProperties>
</file>