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60" r:id="rId4"/>
    <p:sldId id="258" r:id="rId5"/>
    <p:sldId id="259" r:id="rId6"/>
    <p:sldId id="300" r:id="rId7"/>
    <p:sldId id="301" r:id="rId8"/>
    <p:sldId id="302" r:id="rId9"/>
    <p:sldId id="305" r:id="rId10"/>
    <p:sldId id="309" r:id="rId11"/>
    <p:sldId id="308" r:id="rId12"/>
    <p:sldId id="307" r:id="rId13"/>
    <p:sldId id="306" r:id="rId14"/>
    <p:sldId id="303" r:id="rId15"/>
    <p:sldId id="299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83" d="100"/>
          <a:sy n="83" d="100"/>
        </p:scale>
        <p:origin x="105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8329" r="-2919"/>
          <a:stretch/>
        </p:blipFill>
        <p:spPr bwMode="auto">
          <a:xfrm>
            <a:off x="0" y="49188"/>
            <a:ext cx="9420781" cy="5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179512" y="2318657"/>
            <a:ext cx="3467596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31" y="510718"/>
            <a:ext cx="7013567" cy="28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234892"/>
            <a:ext cx="50257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Good morning, boys and girls!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How are you?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Who’s away today?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5536" y="124131"/>
            <a:ext cx="8352928" cy="713665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Guess the cuisine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107504" y="1345332"/>
            <a:ext cx="3404703" cy="33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Традиционные русские блюда, которые должен попробовать кажд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5332"/>
            <a:ext cx="4360032" cy="2906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8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5536" y="124131"/>
            <a:ext cx="8352928" cy="713665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Guess the cuisine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107504" y="1345332"/>
            <a:ext cx="3404703" cy="33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Рис - рецепт приготовления, фото-инструкция, ингредиен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9308"/>
            <a:ext cx="4032448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5536" y="124131"/>
            <a:ext cx="8352928" cy="713665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Guess the cuisine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107504" y="1345332"/>
            <a:ext cx="3404703" cy="33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Италия дома: 5 оригинальных рецептов пиццы | MARIECL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78336"/>
            <a:ext cx="4612938" cy="3434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0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5536" y="124131"/>
            <a:ext cx="8352928" cy="713665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Guess the cuisine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107504" y="1345332"/>
            <a:ext cx="3404703" cy="33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Почему суши вредны для фигуры и как их сделать полезными? Разбор  ингредиентов - Чемпиона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5332"/>
            <a:ext cx="4138019" cy="2758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3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962" t="22439" r="12367" b="5703"/>
          <a:stretch/>
        </p:blipFill>
        <p:spPr>
          <a:xfrm>
            <a:off x="179512" y="193204"/>
            <a:ext cx="3600401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3433564"/>
            <a:ext cx="384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6</a:t>
            </a:r>
            <a:r>
              <a:rPr lang="en-US" sz="2000" dirty="0" smtClean="0">
                <a:latin typeface="Comic Sans MS" pitchFamily="66" charset="0"/>
              </a:rPr>
              <a:t>.There aren’t many tomatoes.</a:t>
            </a:r>
          </a:p>
          <a:p>
            <a:r>
              <a:rPr lang="en-US" sz="2000" dirty="0" smtClean="0">
                <a:latin typeface="Comic Sans MS" pitchFamily="66" charset="0"/>
              </a:rPr>
              <a:t>7.There aren’t any eggs.</a:t>
            </a:r>
          </a:p>
          <a:p>
            <a:r>
              <a:rPr lang="en-US" sz="2000" dirty="0" smtClean="0">
                <a:latin typeface="Comic Sans MS" pitchFamily="66" charset="0"/>
              </a:rPr>
              <a:t>8.There isn’t any olive oil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 flipH="1">
            <a:off x="6263680" y="1410928"/>
            <a:ext cx="2880320" cy="282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2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1907704" y="193204"/>
            <a:ext cx="7191344" cy="1944216"/>
          </a:xfrm>
          <a:prstGeom prst="wedgeRoundRectCallout">
            <a:avLst>
              <a:gd name="adj1" fmla="val -45177"/>
              <a:gd name="adj2" fmla="val 960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We’ll </a:t>
            </a:r>
            <a:r>
              <a:rPr lang="en-US" sz="2800" dirty="0">
                <a:latin typeface="Comic Sans MS" pitchFamily="66" charset="0"/>
              </a:rPr>
              <a:t>finish for today. Bye-Bye</a:t>
            </a:r>
            <a:r>
              <a:rPr lang="en-US" sz="2800" dirty="0" smtClean="0">
                <a:latin typeface="Comic Sans MS" pitchFamily="66" charset="0"/>
              </a:rPr>
              <a:t>!</a:t>
            </a:r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Your homework: WB p.50, ex. </a:t>
            </a:r>
            <a:r>
              <a:rPr lang="ru-RU" sz="2800" dirty="0" smtClean="0">
                <a:latin typeface="Comic Sans MS" pitchFamily="66" charset="0"/>
              </a:rPr>
              <a:t>№1-4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0" y="2320552"/>
            <a:ext cx="3478222" cy="340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5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ive Teaching Press Chart How are You Feeling Today? Emoji Chart (5385)  : Amazon.co.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1882" r="1598" b="56710"/>
          <a:stretch/>
        </p:blipFill>
        <p:spPr bwMode="auto">
          <a:xfrm>
            <a:off x="1763688" y="121196"/>
            <a:ext cx="57606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eative Teaching Press Chart How are You Feeling Today? Emoji Chart (5385)  : Amazon.co.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46497" r="5047" b="30152"/>
          <a:stretch/>
        </p:blipFill>
        <p:spPr bwMode="auto">
          <a:xfrm>
            <a:off x="1931106" y="3577580"/>
            <a:ext cx="5425803" cy="18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1" t="18344" r="36567" b="10228"/>
          <a:stretch/>
        </p:blipFill>
        <p:spPr bwMode="auto">
          <a:xfrm>
            <a:off x="3923928" y="121196"/>
            <a:ext cx="3834439" cy="54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26866" y="2283114"/>
            <a:ext cx="3467596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8664" y="98387"/>
            <a:ext cx="8352928" cy="598874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Open your books at page 41. This is Module 3.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48664" y="98387"/>
            <a:ext cx="8352928" cy="598874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What does the word ‘</a:t>
            </a:r>
            <a:r>
              <a:rPr lang="en-US" sz="2800" b="1" dirty="0" smtClean="0">
                <a:latin typeface="Comic Sans MS" pitchFamily="66" charset="0"/>
              </a:rPr>
              <a:t>tasty</a:t>
            </a:r>
            <a:r>
              <a:rPr lang="en-US" sz="2800" dirty="0" smtClean="0">
                <a:latin typeface="Comic Sans MS" pitchFamily="66" charset="0"/>
              </a:rPr>
              <a:t>’ mean? </a:t>
            </a:r>
            <a:endParaRPr lang="ru-RU" sz="2800" dirty="0">
              <a:latin typeface="Comic Sans MS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8664" y="98387"/>
            <a:ext cx="8415223" cy="5533319"/>
            <a:chOff x="248664" y="98387"/>
            <a:chExt cx="8415223" cy="553331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79912" y="747731"/>
              <a:ext cx="4883975" cy="488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64" y="98387"/>
              <a:ext cx="4283400" cy="22502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483768" y="841276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0364" y="195457"/>
            <a:ext cx="6473794" cy="5311518"/>
            <a:chOff x="2390364" y="279408"/>
            <a:chExt cx="6473794" cy="5311518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" t="5471" r="10617" b="18915"/>
            <a:stretch/>
          </p:blipFill>
          <p:spPr bwMode="auto">
            <a:xfrm>
              <a:off x="3579639" y="279408"/>
              <a:ext cx="5284519" cy="531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Скругленная прямоугольная выноска 6"/>
            <p:cNvSpPr/>
            <p:nvPr/>
          </p:nvSpPr>
          <p:spPr>
            <a:xfrm>
              <a:off x="2390364" y="397824"/>
              <a:ext cx="3545856" cy="1368152"/>
            </a:xfrm>
            <a:prstGeom prst="wedgeRoundRectCallout">
              <a:avLst>
                <a:gd name="adj1" fmla="val 47671"/>
                <a:gd name="adj2" fmla="val 87671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latin typeface="Comic Sans MS" pitchFamily="66" charset="0"/>
                </a:rPr>
                <a:t>Let’s go!</a:t>
              </a:r>
              <a:endParaRPr lang="ru-RU" sz="60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5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228"/>
            <a:ext cx="8091657" cy="48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0" y="2137419"/>
            <a:ext cx="3643231" cy="356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51520" y="98387"/>
            <a:ext cx="8352928" cy="598874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Look at the phonetic sign. What sound is it for?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3014" y="841276"/>
            <a:ext cx="1029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Comic Sans MS" pitchFamily="66" charset="0"/>
              </a:rPr>
              <a:t>[ɔ:]</a:t>
            </a:r>
            <a:endParaRPr lang="ru-RU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696" y="1614197"/>
            <a:ext cx="540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b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al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l, f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ou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r, h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or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se, d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au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ghter, 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3696" y="2370478"/>
            <a:ext cx="540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al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l, b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ou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ght, l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or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d, w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ar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m, 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or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,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307352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al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l, dr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aw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, sm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al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l, 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al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l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4" t="22962" r="7782" b="21515"/>
          <a:stretch/>
        </p:blipFill>
        <p:spPr bwMode="auto">
          <a:xfrm>
            <a:off x="0" y="2292492"/>
            <a:ext cx="2915816" cy="34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315" y="0"/>
            <a:ext cx="889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Tongue Twister Challenge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217865"/>
            <a:ext cx="6175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D</a:t>
            </a:r>
            <a:r>
              <a:rPr lang="en-US" sz="3600" u="sng" dirty="0">
                <a:latin typeface="Comic Sans MS" pitchFamily="66" charset="0"/>
              </a:rPr>
              <a:t>o</a:t>
            </a:r>
            <a:r>
              <a:rPr lang="en-US" sz="3600" dirty="0">
                <a:latin typeface="Comic Sans MS" pitchFamily="66" charset="0"/>
              </a:rPr>
              <a:t>ra’s d</a:t>
            </a:r>
            <a:r>
              <a:rPr lang="en-US" sz="3600" u="sng" dirty="0">
                <a:latin typeface="Comic Sans MS" pitchFamily="66" charset="0"/>
              </a:rPr>
              <a:t>au</a:t>
            </a:r>
            <a:r>
              <a:rPr lang="en-US" sz="3600" dirty="0">
                <a:latin typeface="Comic Sans MS" pitchFamily="66" charset="0"/>
              </a:rPr>
              <a:t>ghter is </a:t>
            </a:r>
            <a:r>
              <a:rPr lang="en-US" sz="3600" dirty="0" smtClean="0">
                <a:latin typeface="Comic Sans MS" pitchFamily="66" charset="0"/>
              </a:rPr>
              <a:t>t</a:t>
            </a:r>
            <a:r>
              <a:rPr lang="en-US" sz="3600" u="sng" dirty="0" smtClean="0">
                <a:latin typeface="Comic Sans MS" pitchFamily="66" charset="0"/>
              </a:rPr>
              <a:t>al</a:t>
            </a:r>
            <a:r>
              <a:rPr lang="en-US" sz="3600" dirty="0" smtClean="0">
                <a:latin typeface="Comic Sans MS" pitchFamily="66" charset="0"/>
              </a:rPr>
              <a:t>ler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than </a:t>
            </a:r>
            <a:r>
              <a:rPr lang="en-US" sz="3600" dirty="0">
                <a:latin typeface="Comic Sans MS" pitchFamily="66" charset="0"/>
              </a:rPr>
              <a:t>N</a:t>
            </a:r>
            <a:r>
              <a:rPr lang="en-US" sz="3600" u="sng" dirty="0">
                <a:latin typeface="Comic Sans MS" pitchFamily="66" charset="0"/>
              </a:rPr>
              <a:t>o</a:t>
            </a:r>
            <a:r>
              <a:rPr lang="en-US" sz="3600" dirty="0">
                <a:latin typeface="Comic Sans MS" pitchFamily="66" charset="0"/>
              </a:rPr>
              <a:t>ra’s d</a:t>
            </a:r>
            <a:r>
              <a:rPr lang="en-US" sz="3600" u="sng" dirty="0">
                <a:latin typeface="Comic Sans MS" pitchFamily="66" charset="0"/>
              </a:rPr>
              <a:t>au</a:t>
            </a:r>
            <a:r>
              <a:rPr lang="en-US" sz="3600" dirty="0">
                <a:latin typeface="Comic Sans MS" pitchFamily="66" charset="0"/>
              </a:rPr>
              <a:t>ghter,</a:t>
            </a:r>
          </a:p>
          <a:p>
            <a:pPr algn="ctr"/>
            <a:endParaRPr lang="en-US" sz="3600" dirty="0">
              <a:latin typeface="Comic Sans MS" pitchFamily="66" charset="0"/>
            </a:endParaRPr>
          </a:p>
          <a:p>
            <a:pPr algn="ctr"/>
            <a:r>
              <a:rPr lang="en-US" sz="3600" dirty="0">
                <a:latin typeface="Comic Sans MS" pitchFamily="66" charset="0"/>
              </a:rPr>
              <a:t>N</a:t>
            </a:r>
            <a:r>
              <a:rPr lang="en-US" sz="3600" u="sng" dirty="0">
                <a:latin typeface="Comic Sans MS" pitchFamily="66" charset="0"/>
              </a:rPr>
              <a:t>o</a:t>
            </a:r>
            <a:r>
              <a:rPr lang="en-US" sz="3600" dirty="0">
                <a:latin typeface="Comic Sans MS" pitchFamily="66" charset="0"/>
              </a:rPr>
              <a:t>ra’s d</a:t>
            </a:r>
            <a:r>
              <a:rPr lang="en-US" sz="3600" u="sng" dirty="0">
                <a:latin typeface="Comic Sans MS" pitchFamily="66" charset="0"/>
              </a:rPr>
              <a:t>au</a:t>
            </a:r>
            <a:r>
              <a:rPr lang="en-US" sz="3600" dirty="0">
                <a:latin typeface="Comic Sans MS" pitchFamily="66" charset="0"/>
              </a:rPr>
              <a:t>ghter is </a:t>
            </a:r>
            <a:r>
              <a:rPr lang="en-US" sz="3600" dirty="0" smtClean="0">
                <a:latin typeface="Comic Sans MS" pitchFamily="66" charset="0"/>
              </a:rPr>
              <a:t>sh</a:t>
            </a:r>
            <a:r>
              <a:rPr lang="en-US" sz="3600" u="sng" dirty="0" smtClean="0">
                <a:latin typeface="Comic Sans MS" pitchFamily="66" charset="0"/>
              </a:rPr>
              <a:t>or</a:t>
            </a:r>
            <a:r>
              <a:rPr lang="en-US" sz="3600" dirty="0" smtClean="0">
                <a:latin typeface="Comic Sans MS" pitchFamily="66" charset="0"/>
              </a:rPr>
              <a:t>ter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than </a:t>
            </a:r>
            <a:r>
              <a:rPr lang="en-US" sz="3600" dirty="0">
                <a:latin typeface="Comic Sans MS" pitchFamily="66" charset="0"/>
              </a:rPr>
              <a:t>D</a:t>
            </a:r>
            <a:r>
              <a:rPr lang="en-US" sz="3600" u="sng" dirty="0">
                <a:latin typeface="Comic Sans MS" pitchFamily="66" charset="0"/>
              </a:rPr>
              <a:t>o</a:t>
            </a:r>
            <a:r>
              <a:rPr lang="en-US" sz="3600" dirty="0">
                <a:latin typeface="Comic Sans MS" pitchFamily="66" charset="0"/>
              </a:rPr>
              <a:t>ra’s d</a:t>
            </a:r>
            <a:r>
              <a:rPr lang="en-US" sz="3600" u="sng" dirty="0">
                <a:latin typeface="Comic Sans MS" pitchFamily="66" charset="0"/>
              </a:rPr>
              <a:t>au</a:t>
            </a:r>
            <a:r>
              <a:rPr lang="en-US" sz="3600" dirty="0">
                <a:latin typeface="Comic Sans MS" pitchFamily="66" charset="0"/>
              </a:rPr>
              <a:t>ghter.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228"/>
            <a:ext cx="8091657" cy="48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0" y="2137419"/>
            <a:ext cx="3643231" cy="356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95536" y="124131"/>
            <a:ext cx="8352928" cy="713665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omic Sans MS" pitchFamily="66" charset="0"/>
              </a:rPr>
              <a:t>Look at the nouns. Which of them are countable or uncountable?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489348"/>
            <a:ext cx="5502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Milk, a mango, salt, a lemon, olive oil, sugar, chocolate, jam, an apple, a tomato, a coconut. 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000" t="24195" r="38442" b="13589"/>
          <a:stretch/>
        </p:blipFill>
        <p:spPr>
          <a:xfrm>
            <a:off x="3923928" y="182579"/>
            <a:ext cx="4176464" cy="5500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323528" y="2137420"/>
            <a:ext cx="3478222" cy="340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000" t="24195" r="38442" b="13589"/>
          <a:stretch/>
        </p:blipFill>
        <p:spPr>
          <a:xfrm>
            <a:off x="3923928" y="214291"/>
            <a:ext cx="4176464" cy="5500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323528" y="2137420"/>
            <a:ext cx="3478222" cy="340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300192" y="1821305"/>
            <a:ext cx="864096" cy="36004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00192" y="2497460"/>
            <a:ext cx="864096" cy="36004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18085" y="3226278"/>
            <a:ext cx="864096" cy="36004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02232" y="3902433"/>
            <a:ext cx="1362055" cy="36004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68242" y="4578588"/>
            <a:ext cx="864096" cy="36004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5536" y="124131"/>
            <a:ext cx="8352928" cy="713665"/>
          </a:xfrm>
          <a:prstGeom prst="wedgeRoundRectCallout">
            <a:avLst>
              <a:gd name="adj1" fmla="val -34016"/>
              <a:gd name="adj2" fmla="val 2890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Guess the cuisine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64" b="85026" l="32504" r="61054">
                        <a14:foregroundMark x1="35212" y1="69792" x2="38580" y2="61589"/>
                        <a14:foregroundMark x1="42753" y1="58984" x2="45827" y2="59115"/>
                        <a14:foregroundMark x1="38287" y1="62500" x2="34919" y2="6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7886" r="39595" b="15686"/>
          <a:stretch/>
        </p:blipFill>
        <p:spPr bwMode="auto">
          <a:xfrm>
            <a:off x="107504" y="1345332"/>
            <a:ext cx="3404703" cy="33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ast Fish &amp; Chips Recipe | Woolworth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7340"/>
            <a:ext cx="4033548" cy="3568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49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189</Words>
  <Application>Microsoft Office PowerPoint</Application>
  <PresentationFormat>Экран (16:10)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Лиза</cp:lastModifiedBy>
  <cp:revision>46</cp:revision>
  <dcterms:created xsi:type="dcterms:W3CDTF">2021-10-28T21:27:55Z</dcterms:created>
  <dcterms:modified xsi:type="dcterms:W3CDTF">2022-12-03T16:04:49Z</dcterms:modified>
</cp:coreProperties>
</file>