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media/image9.png" ContentType="image/png"/>
  <Override PartName="/ppt/media/image13.jpeg" ContentType="image/jpeg"/>
  <Override PartName="/ppt/media/image8.jpeg" ContentType="image/jpeg"/>
  <Override PartName="/ppt/media/image7.png" ContentType="image/png"/>
  <Override PartName="/ppt/media/image1.jpeg" ContentType="image/jpeg"/>
  <Override PartName="/ppt/media/image12.jpeg" ContentType="image/jpeg"/>
  <Override PartName="/ppt/media/image11.png" ContentType="image/png"/>
  <Override PartName="/ppt/media/image19.jpeg" ContentType="image/jpeg"/>
  <Override PartName="/ppt/media/image6.png" ContentType="image/png"/>
  <Override PartName="/ppt/media/image5.jpeg" ContentType="image/jpeg"/>
  <Override PartName="/ppt/media/image26.jpeg" ContentType="image/jpeg"/>
  <Override PartName="/ppt/media/image4.jpeg" ContentType="image/jpeg"/>
  <Override PartName="/ppt/media/image25.png" ContentType="image/png"/>
  <Override PartName="/ppt/media/image3.jpeg" ContentType="image/jpeg"/>
  <Override PartName="/ppt/media/image24.png" ContentType="image/png"/>
  <Override PartName="/ppt/media/image22.png" ContentType="image/png"/>
  <Override PartName="/ppt/media/image21.png" ContentType="image/png"/>
  <Override PartName="/ppt/media/image20.jpeg" ContentType="image/jpeg"/>
  <Override PartName="/ppt/media/image18.png" ContentType="image/png"/>
  <Override PartName="/ppt/media/image15.jpeg" ContentType="image/jpeg"/>
  <Override PartName="/ppt/media/image17.png" ContentType="image/png"/>
  <Override PartName="/ppt/media/image10.png" ContentType="image/png"/>
  <Override PartName="/ppt/media/image27.jpeg" ContentType="image/jpeg"/>
  <Override PartName="/ppt/media/image16.png" ContentType="image/png"/>
  <Override PartName="/ppt/media/image14.jpeg" ContentType="image/jpeg"/>
  <Override PartName="/ppt/media/image23.jpeg" ContentType="image/jpeg"/>
  <Override PartName="/ppt/media/image2.jpeg" ContentType="image/jpe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76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</a:t>
            </a:r>
            <a:r>
              <a:rPr b="0" lang="ru-RU" sz="4400" spc="-1" strike="noStrike">
                <a:latin typeface="Arial"/>
              </a:rPr>
              <a:t>правки </a:t>
            </a:r>
            <a:r>
              <a:rPr b="0" lang="ru-RU" sz="4400" spc="-1" strike="noStrike">
                <a:latin typeface="Arial"/>
              </a:rPr>
              <a:t>текста </a:t>
            </a:r>
            <a:r>
              <a:rPr b="0" lang="ru-RU" sz="4400" spc="-1" strike="noStrike">
                <a:latin typeface="Arial"/>
              </a:rPr>
              <a:t>заглави</a:t>
            </a:r>
            <a:r>
              <a:rPr b="0" lang="ru-RU" sz="4400" spc="-1" strike="noStrike">
                <a:latin typeface="Arial"/>
              </a:rPr>
              <a:t>я </a:t>
            </a:r>
            <a:r>
              <a:rPr b="0" lang="ru-RU" sz="4400" spc="-1" strike="noStrike">
                <a:latin typeface="Arial"/>
              </a:rPr>
              <a:t>щёлкни</a:t>
            </a:r>
            <a:r>
              <a:rPr b="0" lang="ru-RU" sz="4400" spc="-1" strike="noStrike">
                <a:latin typeface="Arial"/>
              </a:rPr>
              <a:t>те </a:t>
            </a:r>
            <a:r>
              <a:rPr b="0" lang="ru-RU" sz="4400" spc="-1" strike="noStrike">
                <a:latin typeface="Arial"/>
              </a:rPr>
              <a:t>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</a:t>
            </a:r>
            <a:r>
              <a:rPr b="0" lang="ru-RU" sz="4400" spc="-1" strike="noStrike">
                <a:latin typeface="Arial"/>
              </a:rPr>
              <a:t>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0960" cy="1468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slideLayout" Target="../slideLayouts/slideLayout2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2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2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2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slideLayout" Target="../slideLayouts/slideLayout2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2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811440" y="1196640"/>
            <a:ext cx="7770960" cy="90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</a:pPr>
            <a:br/>
            <a:r>
              <a:rPr b="1" lang="ru-RU" sz="15470" spc="-1" strike="noStrike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b="1" lang="ru-RU" sz="27410" spc="-1" strike="noStrike">
                <a:solidFill>
                  <a:srgbClr val="ffffff"/>
                </a:solidFill>
                <a:latin typeface="Century"/>
                <a:ea typeface="DejaVu Sans"/>
              </a:rPr>
              <a:t>«Куклы на ложках»</a:t>
            </a:r>
            <a:br/>
            <a:r>
              <a:rPr b="1" lang="ru-RU" sz="20590" spc="-1" strike="noStrike">
                <a:solidFill>
                  <a:srgbClr val="ffffff"/>
                </a:solidFill>
                <a:latin typeface="Century"/>
                <a:ea typeface="DejaVu Sans"/>
              </a:rPr>
              <a:t>Проект группы № 5 </a:t>
            </a:r>
            <a:br/>
            <a:r>
              <a:rPr b="1" lang="ru-RU" sz="20590" spc="-1" strike="noStrike">
                <a:solidFill>
                  <a:srgbClr val="ffffff"/>
                </a:solidFill>
                <a:latin typeface="Century"/>
                <a:ea typeface="DejaVu Sans"/>
              </a:rPr>
              <a:t>по художественному  ручному труду</a:t>
            </a:r>
            <a:br/>
            <a:endParaRPr b="0" lang="ru-RU" sz="2059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4428000" y="3076200"/>
            <a:ext cx="4570560" cy="9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entury"/>
                <a:ea typeface="DejaVu Sans"/>
              </a:rPr>
              <a:t>Авторы: Кочеткова И.Е.</a:t>
            </a: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entury"/>
                <a:ea typeface="DejaVu Sans"/>
              </a:rPr>
              <a:t>Жукова Г.И. </a:t>
            </a:r>
            <a:endParaRPr b="0" lang="ru-RU" sz="1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entury"/>
                <a:ea typeface="DejaVu Sans"/>
              </a:rPr>
              <a:t>Новикова Ю.С. 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755640" y="2781000"/>
            <a:ext cx="4858560" cy="339336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>
              <a:fillRect l="0" t="6834" r="0" b="0"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343080" y="421200"/>
            <a:ext cx="2536560" cy="245844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>
              <a:fillRect l="23924" t="10486" r="12105" b="13720"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41" name="CustomShape 2"/>
          <p:cNvSpPr/>
          <p:nvPr/>
        </p:nvSpPr>
        <p:spPr>
          <a:xfrm>
            <a:off x="3456000" y="313920"/>
            <a:ext cx="1982520" cy="270972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 l="0" t="0" r="0" b="13106"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42" name="" descr=""/>
          <p:cNvPicPr/>
          <p:nvPr/>
        </p:nvPicPr>
        <p:blipFill>
          <a:blip r:embed="rId3"/>
          <a:stretch/>
        </p:blipFill>
        <p:spPr>
          <a:xfrm>
            <a:off x="5766120" y="234360"/>
            <a:ext cx="1937520" cy="2861280"/>
          </a:xfrm>
          <a:prstGeom prst="rect">
            <a:avLst/>
          </a:prstGeom>
          <a:ln>
            <a:noFill/>
          </a:ln>
        </p:spPr>
      </p:pic>
      <p:pic>
        <p:nvPicPr>
          <p:cNvPr id="143" name="" descr=""/>
          <p:cNvPicPr/>
          <p:nvPr/>
        </p:nvPicPr>
        <p:blipFill>
          <a:blip r:embed="rId4"/>
          <a:stretch/>
        </p:blipFill>
        <p:spPr>
          <a:xfrm>
            <a:off x="3024000" y="3762000"/>
            <a:ext cx="3094920" cy="2213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" dur="indefinite" restart="never" nodeType="tmRoot">
          <p:childTnLst>
            <p:seq>
              <p:cTn id="35" dur="indefinite" nodeType="mainSeq"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395640" y="908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20000"/>
          </a:bodyPr>
          <a:p>
            <a:pPr algn="ctr">
              <a:lnSpc>
                <a:spcPct val="100000"/>
              </a:lnSpc>
            </a:pPr>
            <a:r>
              <a:rPr b="0" lang="ru-RU" sz="3600" spc="-1" strike="noStrike">
                <a:solidFill>
                  <a:srgbClr val="ffffff"/>
                </a:solidFill>
                <a:latin typeface="Century"/>
                <a:ea typeface="DejaVu Sans"/>
              </a:rPr>
              <a:t> </a:t>
            </a:r>
            <a:r>
              <a:rPr b="1" lang="ru-RU" sz="3600" spc="-1" strike="noStrike">
                <a:solidFill>
                  <a:srgbClr val="ffffff"/>
                </a:solidFill>
                <a:latin typeface="Century"/>
                <a:ea typeface="DejaVu Sans"/>
              </a:rPr>
              <a:t>Заключительный этап: </a:t>
            </a:r>
            <a:br/>
            <a:r>
              <a:rPr b="0" lang="ru-RU" sz="3600" spc="-1" strike="noStrike">
                <a:solidFill>
                  <a:srgbClr val="ffffff"/>
                </a:solidFill>
                <a:latin typeface="Century"/>
                <a:ea typeface="DejaVu Sans"/>
              </a:rPr>
              <a:t>Показ сказки «Заюшкина избушка» детям младшего возраста </a:t>
            </a:r>
            <a:br/>
            <a:r>
              <a:rPr b="1" i="1" lang="ru-RU" sz="4400" spc="-1" strike="noStrike">
                <a:solidFill>
                  <a:srgbClr val="000000"/>
                </a:solidFill>
                <a:latin typeface="Century"/>
                <a:ea typeface="DejaVu Sans"/>
              </a:rPr>
              <a:t> </a:t>
            </a:r>
            <a:br/>
            <a:endParaRPr b="0" lang="ru-RU" sz="4400" spc="-1" strike="noStrike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606960" y="1532880"/>
            <a:ext cx="2920680" cy="264276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>
              <a:fillRect l="0" t="5034" r="0" b="14326"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4706640" y="1440000"/>
            <a:ext cx="3717000" cy="261684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3"/>
          <a:stretch/>
        </p:blipFill>
        <p:spPr>
          <a:xfrm>
            <a:off x="2520000" y="3888000"/>
            <a:ext cx="3743640" cy="2595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4" dur="indefinite" restart="never" nodeType="tmRoot">
          <p:childTnLst>
            <p:seq>
              <p:cTn id="45" dur="indefinite" nodeType="mainSeq"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539640" y="1628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                                   </a:t>
            </a:r>
            <a:r>
              <a:rPr b="1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Полученные результаты: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Пополнена предметно-развивающая среда группы новым видом театра.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Демонстрация ложечного театра родителям через выставку.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Дети овладели практическими навыками и знаниями по художественному ручному труду.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Дети приобрели знания о видах театра. </a:t>
            </a:r>
            <a:br/>
            <a:r>
              <a:rPr b="1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 </a:t>
            </a:r>
            <a:br/>
            <a:r>
              <a:rPr b="1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                                     Продукты проекта: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Деревянные куклы для ложечного театра, избушки для зайца и лисы. </a:t>
            </a:r>
            <a:br/>
            <a:endParaRPr b="0" lang="ru-RU" sz="2000" spc="-1" strike="noStrike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1100880" y="3672000"/>
            <a:ext cx="4226760" cy="263412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>
              <a:fillRect l="0" t="4824" r="0" b="3811"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0" dur="indefinite" restart="never" nodeType="tmRoot">
          <p:childTnLst>
            <p:seq>
              <p:cTn id="51" dur="indefinite" nodeType="mainSeq"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629280" y="2039400"/>
            <a:ext cx="7770960" cy="2233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br/>
            <a:endParaRPr b="0" lang="ru-RU" sz="1800" spc="-1" strike="noStrike"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611640" y="188640"/>
            <a:ext cx="7991280" cy="228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r>
              <a:rPr b="1" i="1" lang="ru-RU" sz="2800" spc="-1" strike="noStrike">
                <a:solidFill>
                  <a:srgbClr val="ffffff"/>
                </a:solidFill>
                <a:latin typeface="Century"/>
                <a:ea typeface="DejaVu Sans"/>
              </a:rPr>
              <a:t>«Мир будет счастлив только тогда, когда у каждого человека будет душа художника. Иначе говоря, когда каждый будет находить радость в своем труде» </a:t>
            </a:r>
            <a:endParaRPr b="0" lang="ru-RU" sz="2800" spc="-1" strike="noStrike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ffffff"/>
                </a:solidFill>
                <a:latin typeface="Century"/>
                <a:ea typeface="DejaVu Sans"/>
              </a:rPr>
              <a:t>Роден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2" name="CustomShape 3"/>
          <p:cNvSpPr/>
          <p:nvPr/>
        </p:nvSpPr>
        <p:spPr>
          <a:xfrm>
            <a:off x="669240" y="2304000"/>
            <a:ext cx="6530400" cy="417636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>
              <a:fillRect l="1498" t="8464" r="8922" b="15133"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53" name="CustomShape 4"/>
          <p:cNvSpPr/>
          <p:nvPr/>
        </p:nvSpPr>
        <p:spPr>
          <a:xfrm>
            <a:off x="1512000" y="3168000"/>
            <a:ext cx="935640" cy="64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CustomShape 5"/>
          <p:cNvSpPr/>
          <p:nvPr/>
        </p:nvSpPr>
        <p:spPr>
          <a:xfrm>
            <a:off x="3096000" y="2736000"/>
            <a:ext cx="935640" cy="64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CustomShape 6"/>
          <p:cNvSpPr/>
          <p:nvPr/>
        </p:nvSpPr>
        <p:spPr>
          <a:xfrm>
            <a:off x="5256000" y="3456000"/>
            <a:ext cx="935640" cy="64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648000" y="1001520"/>
            <a:ext cx="7770960" cy="319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latin typeface="Arial"/>
              </a:rPr>
              <a:t>           </a:t>
            </a:r>
            <a:br/>
            <a:r>
              <a:rPr b="0" lang="ru-RU" sz="1800" spc="-1" strike="noStrike">
                <a:latin typeface="Arial"/>
              </a:rPr>
              <a:t>  </a:t>
            </a:r>
            <a:r>
              <a:rPr b="0" lang="ru-RU" sz="2200" spc="-1" strike="noStrike">
                <a:latin typeface="Times New Roman"/>
              </a:rPr>
              <a:t>Литература </a:t>
            </a:r>
            <a:br/>
            <a:r>
              <a:rPr b="0" lang="ru-RU" sz="2200" spc="-1" strike="noStrike">
                <a:latin typeface="Times New Roman"/>
              </a:rPr>
              <a:t>Хазенбанк Вера, Хэниш Эдит. «Сделай сам». Берлин. 1990 г.</a:t>
            </a:r>
            <a:br/>
            <a:r>
              <a:rPr b="0" lang="ru-RU" sz="2200" spc="-1" strike="noStrike">
                <a:latin typeface="Arial"/>
              </a:rPr>
              <a:t>   </a:t>
            </a:r>
            <a:r>
              <a:rPr b="0" lang="ru-RU" sz="1800" spc="-1" strike="noStrike">
                <a:latin typeface="Arial"/>
              </a:rPr>
              <a:t>    </a:t>
            </a:r>
            <a:br/>
            <a:br/>
            <a:r>
              <a:rPr b="0" lang="ru-RU" sz="2000" spc="-1" strike="noStrike">
                <a:latin typeface="Arial"/>
              </a:rPr>
              <a:t>  </a:t>
            </a:r>
            <a:br/>
            <a:br/>
            <a:br/>
            <a:br/>
            <a:endParaRPr b="0" lang="ru-RU" sz="2000" spc="-1" strike="noStrike"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536000" y="1800000"/>
            <a:ext cx="2375640" cy="1113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800" spc="-1" strike="noStrike">
                <a:latin typeface="Arial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457200" y="274680"/>
            <a:ext cx="8228160" cy="533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br/>
            <a:endParaRPr b="0" lang="ru-RU" sz="1800" spc="-1" strike="noStrike">
              <a:latin typeface="Arial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899640" y="836640"/>
            <a:ext cx="7199280" cy="335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Century"/>
                <a:ea typeface="DejaVu Sans"/>
              </a:rPr>
              <a:t>Проект реализовывался нами в течение двух месяцев. </a:t>
            </a:r>
            <a:br/>
            <a:r>
              <a:rPr b="1" lang="ru-RU" sz="2800" spc="-1" strike="noStrike">
                <a:solidFill>
                  <a:srgbClr val="ffffff"/>
                </a:solidFill>
                <a:latin typeface="Century"/>
                <a:ea typeface="DejaVu Sans"/>
              </a:rPr>
              <a:t>В проекте участвовали дети 6 - 7 лет. </a:t>
            </a:r>
            <a:br/>
            <a:br/>
            <a:r>
              <a:rPr b="1" lang="ru-RU" sz="2800" spc="-1" strike="noStrike">
                <a:solidFill>
                  <a:srgbClr val="ffffff"/>
                </a:solidFill>
                <a:latin typeface="Century"/>
                <a:ea typeface="DejaVu Sans"/>
              </a:rPr>
              <a:t> Участниками проекта были  педагоги, дети и их родители. </a:t>
            </a:r>
            <a:br/>
            <a:br/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ustomShape 1"/>
          <p:cNvSpPr/>
          <p:nvPr/>
        </p:nvSpPr>
        <p:spPr>
          <a:xfrm>
            <a:off x="467640" y="1052640"/>
            <a:ext cx="8228160" cy="158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just">
              <a:lnSpc>
                <a:spcPct val="100000"/>
              </a:lnSpc>
            </a:pPr>
            <a:r>
              <a:rPr b="1" lang="ru-RU" sz="2000" spc="-1" strike="noStrike">
                <a:solidFill>
                  <a:srgbClr val="ffffff"/>
                </a:solidFill>
                <a:latin typeface="Calibri"/>
                <a:ea typeface="DejaVu Sans"/>
              </a:rPr>
              <a:t>    </a:t>
            </a:r>
            <a:r>
              <a:rPr b="1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За время пребывания в ДОУ дети планомерно осваивали работу по художественному ручному труду во время НОД часто через традиционные техники. Со временем знакомые техники потеряли для детей новизну. Поэтому было решено  повысить интерес детей к данному виду труда через использование различного нетрадиционного  материала (дерево, фетр, ткань, нитки) для создания поделки (атрибут кукольного театра), которая будет использоваться не только в театрализованной деятельности, но и в самостоятельной игровой деятельности</a:t>
            </a:r>
            <a:r>
              <a:rPr b="1" lang="ru-RU" sz="1800" spc="-1" strike="noStrike">
                <a:solidFill>
                  <a:srgbClr val="ffffff"/>
                </a:solidFill>
                <a:latin typeface="Century"/>
                <a:ea typeface="DejaVu Sans"/>
              </a:rPr>
              <a:t>.</a:t>
            </a:r>
            <a:br/>
            <a:endParaRPr b="0" lang="ru-RU" sz="1800" spc="-1" strike="noStrike"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3132000" y="3096000"/>
            <a:ext cx="2706120" cy="354204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21" name="" descr=""/>
          <p:cNvPicPr/>
          <p:nvPr/>
        </p:nvPicPr>
        <p:blipFill>
          <a:blip r:embed="rId2"/>
          <a:stretch/>
        </p:blipFill>
        <p:spPr>
          <a:xfrm>
            <a:off x="360000" y="3096000"/>
            <a:ext cx="2447640" cy="3383640"/>
          </a:xfrm>
          <a:prstGeom prst="rect">
            <a:avLst/>
          </a:prstGeom>
          <a:ln>
            <a:noFill/>
          </a:ln>
        </p:spPr>
      </p:pic>
      <p:pic>
        <p:nvPicPr>
          <p:cNvPr id="122" name="" descr=""/>
          <p:cNvPicPr/>
          <p:nvPr/>
        </p:nvPicPr>
        <p:blipFill>
          <a:blip r:embed="rId3"/>
          <a:stretch/>
        </p:blipFill>
        <p:spPr>
          <a:xfrm>
            <a:off x="6256080" y="3096000"/>
            <a:ext cx="2449080" cy="345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717120" y="1196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11000"/>
          </a:bodyPr>
          <a:p>
            <a:pPr algn="ctr">
              <a:lnSpc>
                <a:spcPct val="100000"/>
              </a:lnSpc>
            </a:pPr>
            <a:r>
              <a:rPr b="1" lang="ru-RU" sz="4000" spc="-1" strike="noStrike">
                <a:solidFill>
                  <a:srgbClr val="ffffff"/>
                </a:solidFill>
                <a:latin typeface="Century"/>
                <a:ea typeface="DejaVu Sans"/>
              </a:rPr>
              <a:t>Цель проекта: </a:t>
            </a:r>
            <a:br/>
            <a:r>
              <a:rPr b="0" lang="ru-RU" sz="4000" spc="-1" strike="noStrike">
                <a:solidFill>
                  <a:srgbClr val="ffffff"/>
                </a:solidFill>
                <a:latin typeface="Century"/>
                <a:ea typeface="DejaVu Sans"/>
              </a:rPr>
              <a:t>приобщение детей к художественному ручному труду с развитием творческих способностей и приобретение ручной умелости</a:t>
            </a:r>
            <a:br/>
            <a:endParaRPr b="0" lang="ru-RU" sz="4000" spc="-1" strike="noStrike">
              <a:latin typeface="Arial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3314160" y="3014640"/>
            <a:ext cx="2590920" cy="342756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>
              <a:fillRect l="6320" t="16134" r="0" b="0"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6139440" y="3024000"/>
            <a:ext cx="2572200" cy="336348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3"/>
          <a:stretch/>
        </p:blipFill>
        <p:spPr>
          <a:xfrm>
            <a:off x="432000" y="3019680"/>
            <a:ext cx="2519640" cy="3315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432000" y="936000"/>
            <a:ext cx="8351640" cy="42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37000"/>
          </a:bodyPr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ffffff"/>
                </a:solidFill>
                <a:latin typeface="Century"/>
                <a:ea typeface="DejaVu Sans"/>
              </a:rPr>
              <a:t>Задачи:</a:t>
            </a:r>
            <a:r>
              <a:rPr b="0" i="1" lang="ru-RU" sz="2200" spc="-1" strike="noStrike">
                <a:solidFill>
                  <a:srgbClr val="ffffff"/>
                </a:solidFill>
                <a:latin typeface="Century"/>
                <a:ea typeface="DejaVu Sans"/>
              </a:rPr>
              <a:t> </a:t>
            </a:r>
            <a:br/>
            <a:r>
              <a:rPr b="0" lang="ru-RU" sz="2200" spc="-1" strike="noStrike">
                <a:solidFill>
                  <a:srgbClr val="ffffff"/>
                </a:solidFill>
                <a:latin typeface="Century"/>
                <a:ea typeface="DejaVu Sans"/>
              </a:rPr>
              <a:t>- вызвать у детей интерес к театрализованной деятельности; </a:t>
            </a:r>
            <a:br/>
            <a:r>
              <a:rPr b="0" lang="ru-RU" sz="2200" spc="-1" strike="noStrike">
                <a:solidFill>
                  <a:srgbClr val="ffffff"/>
                </a:solidFill>
                <a:latin typeface="Century"/>
                <a:ea typeface="DejaVu Sans"/>
              </a:rPr>
              <a:t>- познакомить детей с разными видами театральных кукол; </a:t>
            </a:r>
            <a:br/>
            <a:r>
              <a:rPr b="0" lang="ru-RU" sz="2200" spc="-1" strike="noStrike">
                <a:solidFill>
                  <a:srgbClr val="ffffff"/>
                </a:solidFill>
                <a:latin typeface="Century"/>
                <a:ea typeface="DejaVu Sans"/>
              </a:rPr>
              <a:t>- заинтересовать и побудить детей к изготовлению театральных кукол, с последующим их использованием к театрализованной деятельности; </a:t>
            </a:r>
            <a:br/>
            <a:r>
              <a:rPr b="0" lang="ru-RU" sz="2200" spc="-1" strike="noStrike">
                <a:solidFill>
                  <a:srgbClr val="ffffff"/>
                </a:solidFill>
                <a:latin typeface="Century"/>
                <a:ea typeface="DejaVu Sans"/>
              </a:rPr>
              <a:t>- дать практические знания и умения по изготовлению театральных кукол – деревянных ложек; </a:t>
            </a:r>
            <a:br/>
            <a:r>
              <a:rPr b="0" lang="ru-RU" sz="2200" spc="-1" strike="noStrike">
                <a:solidFill>
                  <a:srgbClr val="ffffff"/>
                </a:solidFill>
                <a:latin typeface="Century"/>
                <a:ea typeface="DejaVu Sans"/>
              </a:rPr>
              <a:t>- развивать познавательную деятельность через исследовательскую деятельность (познание материалов, их свойств: мягкий войлок, твёрдая деревянная ложка, которую можно раскрашивать); </a:t>
            </a:r>
            <a:br/>
            <a:r>
              <a:rPr b="0" lang="ru-RU" sz="2200" spc="-1" strike="noStrike">
                <a:solidFill>
                  <a:srgbClr val="ffffff"/>
                </a:solidFill>
                <a:latin typeface="Century"/>
                <a:ea typeface="DejaVu Sans"/>
              </a:rPr>
              <a:t>- закреплять разнообразные способы различных действий (работа с шаблоном, раскрашивание, наклеивание, вырезание, дополнение образа отдельными деталями и т.д.); </a:t>
            </a:r>
            <a:br/>
            <a:r>
              <a:rPr b="0" lang="ru-RU" sz="2200" spc="-1" strike="noStrike">
                <a:solidFill>
                  <a:srgbClr val="ffffff"/>
                </a:solidFill>
                <a:latin typeface="Century"/>
                <a:ea typeface="DejaVu Sans"/>
              </a:rPr>
              <a:t>- формировать умение работать коллективно, сотрудничать со взрослым;</a:t>
            </a:r>
            <a:br/>
            <a:r>
              <a:rPr b="0" lang="ru-RU" sz="2200" spc="-1" strike="noStrike">
                <a:solidFill>
                  <a:srgbClr val="ffffff"/>
                </a:solidFill>
                <a:latin typeface="Century"/>
                <a:ea typeface="DejaVu Sans"/>
              </a:rPr>
              <a:t>- познакомить родителей с целью проекта;</a:t>
            </a:r>
            <a:br/>
            <a:r>
              <a:rPr b="0" lang="ru-RU" sz="2200" spc="-1" strike="noStrike">
                <a:solidFill>
                  <a:srgbClr val="ffffff"/>
                </a:solidFill>
                <a:latin typeface="Century"/>
                <a:ea typeface="DejaVu Sans"/>
              </a:rPr>
              <a:t>- побудить родителей к участию (приобретение материала для изготовления кукол) и привлечь их к творчеству совместно с детьми. </a:t>
            </a:r>
            <a:br/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467640" y="227700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                                    </a:t>
            </a:r>
            <a:r>
              <a:rPr b="1" lang="ru-RU" sz="1800" spc="-1" strike="noStrike">
                <a:solidFill>
                  <a:srgbClr val="ffffff"/>
                </a:solidFill>
                <a:latin typeface="Century"/>
                <a:ea typeface="DejaVu Sans"/>
              </a:rPr>
              <a:t>Этапы реализации проекта</a:t>
            </a:r>
            <a:br/>
            <a:r>
              <a:rPr b="0" lang="ru-RU" sz="1800" spc="-1" strike="noStrike">
                <a:solidFill>
                  <a:srgbClr val="ffffff"/>
                </a:solidFill>
                <a:latin typeface="Century"/>
                <a:ea typeface="DejaVu Sans"/>
              </a:rPr>
              <a:t>                                          </a:t>
            </a:r>
            <a:r>
              <a:rPr b="1" lang="ru-RU" sz="1800" spc="-1" strike="noStrike">
                <a:solidFill>
                  <a:srgbClr val="ffffff"/>
                </a:solidFill>
                <a:latin typeface="Century"/>
                <a:ea typeface="DejaVu Sans"/>
              </a:rPr>
              <a:t>Подготовительный этап:</a:t>
            </a:r>
            <a:br/>
            <a:br/>
            <a:r>
              <a:rPr b="0" lang="ru-RU" sz="20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   Выбор темы и её актуальность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   Формулировка цели и определение задач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   Изучение литературы по теме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   Ознакомление с передовым опытом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   Выбор сказки, подбор необходимого материала для изготовления ложечных     кукол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   Подбор информации для родительского уголка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 </a:t>
            </a:r>
            <a:br/>
            <a:r>
              <a:rPr b="0" lang="ru-RU" sz="2000" spc="-1" strike="noStrike" u="sng">
                <a:solidFill>
                  <a:srgbClr val="ffffff"/>
                </a:solidFill>
                <a:uFillTx/>
                <a:latin typeface="Century"/>
                <a:ea typeface="DejaVu Sans"/>
              </a:rPr>
              <a:t>Работа с родителями: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• Консультация для родителей о предстоящей работе над проектом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• Объявление о начале работы проекта и его задачах </a:t>
            </a:r>
            <a:br/>
            <a:r>
              <a:rPr b="0" lang="ru-RU" sz="2000" spc="-1" strike="noStrike">
                <a:solidFill>
                  <a:srgbClr val="ffffff"/>
                </a:solidFill>
                <a:latin typeface="Century"/>
                <a:ea typeface="DejaVu Sans"/>
              </a:rPr>
              <a:t>• Привлечение родителей к приобретению необходимого материала</a:t>
            </a:r>
            <a:br/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483480" y="720000"/>
            <a:ext cx="8228160" cy="453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38000"/>
          </a:bodyPr>
          <a:p>
            <a:pPr>
              <a:lnSpc>
                <a:spcPct val="100000"/>
              </a:lnSpc>
            </a:pPr>
            <a:r>
              <a:rPr b="1" i="1" lang="ru-RU" sz="22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                                 </a:t>
            </a:r>
            <a:br/>
            <a:br/>
            <a:br/>
            <a:r>
              <a:rPr b="1" lang="ru-RU" sz="2700" spc="-1" strike="noStrike">
                <a:solidFill>
                  <a:srgbClr val="ffffff"/>
                </a:solidFill>
                <a:latin typeface="Calibri"/>
                <a:ea typeface="DejaVu Sans"/>
              </a:rPr>
              <a:t>                                                               </a:t>
            </a:r>
            <a:r>
              <a:rPr b="1" lang="ru-RU" sz="2700" spc="-1" strike="noStrike">
                <a:solidFill>
                  <a:srgbClr val="ffffff"/>
                </a:solidFill>
                <a:latin typeface="Century"/>
                <a:ea typeface="DejaVu Sans"/>
              </a:rPr>
              <a:t>Основной этап:</a:t>
            </a:r>
            <a:br/>
            <a:r>
              <a:rPr b="0" lang="ru-RU" sz="27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700" spc="-1" strike="noStrike">
                <a:solidFill>
                  <a:srgbClr val="ffffff"/>
                </a:solidFill>
                <a:latin typeface="Century"/>
                <a:ea typeface="DejaVu Sans"/>
              </a:rPr>
              <a:t> Знакомство детей с различными видами театров</a:t>
            </a:r>
            <a:br/>
            <a:r>
              <a:rPr b="0" lang="ru-RU" sz="27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700" spc="-1" strike="noStrike">
                <a:solidFill>
                  <a:srgbClr val="ffffff"/>
                </a:solidFill>
                <a:latin typeface="Century"/>
                <a:ea typeface="DejaVu Sans"/>
              </a:rPr>
              <a:t> Беседа по содержанию прочитанной русской народной сказки «Заюшкина избушка»</a:t>
            </a:r>
            <a:br/>
            <a:r>
              <a:rPr b="0" lang="ru-RU" sz="27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700" spc="-1" strike="noStrike">
                <a:solidFill>
                  <a:srgbClr val="ffffff"/>
                </a:solidFill>
                <a:latin typeface="Century"/>
                <a:ea typeface="DejaVu Sans"/>
              </a:rPr>
              <a:t> Рассматривание иллюстраций к сказке, рисование и лепка героев сказки</a:t>
            </a:r>
            <a:br/>
            <a:r>
              <a:rPr b="0" lang="ru-RU" sz="27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700" spc="-1" strike="noStrike">
                <a:solidFill>
                  <a:srgbClr val="ffffff"/>
                </a:solidFill>
                <a:latin typeface="Century"/>
                <a:ea typeface="DejaVu Sans"/>
              </a:rPr>
              <a:t> Предложение детям о создании театра на деревянных ложках</a:t>
            </a:r>
            <a:br/>
            <a:r>
              <a:rPr b="0" lang="ru-RU" sz="27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700" spc="-1" strike="noStrike">
                <a:solidFill>
                  <a:srgbClr val="ffffff"/>
                </a:solidFill>
                <a:latin typeface="Century"/>
                <a:ea typeface="DejaVu Sans"/>
              </a:rPr>
              <a:t>  Знакомство с материалами, необходимыми для изготовления кукол </a:t>
            </a:r>
            <a:br/>
            <a:r>
              <a:rPr b="0" lang="ru-RU" sz="27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700" spc="-1" strike="noStrike">
                <a:solidFill>
                  <a:srgbClr val="ffffff"/>
                </a:solidFill>
                <a:latin typeface="Century"/>
                <a:ea typeface="DejaVu Sans"/>
              </a:rPr>
              <a:t> Обучение приёмам изготовления </a:t>
            </a:r>
            <a:br/>
            <a:r>
              <a:rPr b="0" lang="ru-RU" sz="2700" spc="-1" strike="noStrike">
                <a:solidFill>
                  <a:srgbClr val="ffffff"/>
                </a:solidFill>
                <a:latin typeface="Symbol"/>
                <a:ea typeface="DejaVu Sans"/>
              </a:rPr>
              <a:t></a:t>
            </a:r>
            <a:r>
              <a:rPr b="0" lang="ru-RU" sz="2700" spc="-1" strike="noStrike">
                <a:solidFill>
                  <a:srgbClr val="ffffff"/>
                </a:solidFill>
                <a:latin typeface="Century"/>
                <a:ea typeface="DejaVu Sans"/>
              </a:rPr>
              <a:t> Изготовление родителями совместно с детьми декораций и платьев для готовых поделок</a:t>
            </a:r>
            <a:br/>
            <a:r>
              <a:rPr b="0" lang="ru-RU" sz="2000" spc="-1" strike="noStrike">
                <a:solidFill>
                  <a:srgbClr val="000000"/>
                </a:solidFill>
                <a:latin typeface="Century"/>
                <a:ea typeface="DejaVu Sans"/>
              </a:rPr>
              <a:t> </a:t>
            </a:r>
            <a:br/>
            <a:r>
              <a:rPr b="0" lang="ru-RU" sz="4900" spc="-1" strike="noStrike">
                <a:solidFill>
                  <a:srgbClr val="000000"/>
                </a:solidFill>
                <a:latin typeface="Calibri"/>
                <a:ea typeface="DejaVu Sans"/>
              </a:rPr>
              <a:t> </a:t>
            </a:r>
            <a:br/>
            <a:endParaRPr b="0" lang="ru-RU" sz="4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" descr=""/>
          <p:cNvPicPr/>
          <p:nvPr/>
        </p:nvPicPr>
        <p:blipFill>
          <a:blip r:embed="rId1"/>
          <a:stretch/>
        </p:blipFill>
        <p:spPr>
          <a:xfrm>
            <a:off x="1026720" y="1504440"/>
            <a:ext cx="3220920" cy="454320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CustomShape 2"/>
          <p:cNvSpPr/>
          <p:nvPr/>
        </p:nvSpPr>
        <p:spPr>
          <a:xfrm>
            <a:off x="4248000" y="1584000"/>
            <a:ext cx="3362400" cy="4483800"/>
          </a:xfrm>
          <a:prstGeom prst="roundRect">
            <a:avLst>
              <a:gd name="adj" fmla="val 16667"/>
            </a:avLst>
          </a:prstGeom>
          <a:blipFill rotWithShape="0">
            <a:blip r:embed="rId2"/>
            <a:stretch>
              <a:fillRect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3" name="CustomShape 3"/>
          <p:cNvSpPr/>
          <p:nvPr/>
        </p:nvSpPr>
        <p:spPr>
          <a:xfrm>
            <a:off x="1440720" y="2376000"/>
            <a:ext cx="6622920" cy="3526920"/>
          </a:xfrm>
          <a:prstGeom prst="roundRect">
            <a:avLst>
              <a:gd name="adj" fmla="val 16667"/>
            </a:avLst>
          </a:prstGeom>
          <a:blipFill rotWithShape="0">
            <a:blip r:embed="rId3"/>
            <a:stretch>
              <a:fillRect l="0" t="22681" r="0" b="18567"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4" name="CustomShape 4"/>
          <p:cNvSpPr/>
          <p:nvPr/>
        </p:nvSpPr>
        <p:spPr>
          <a:xfrm>
            <a:off x="3492720" y="792720"/>
            <a:ext cx="5218920" cy="4030920"/>
          </a:xfrm>
          <a:prstGeom prst="roundRect">
            <a:avLst>
              <a:gd name="adj" fmla="val 16667"/>
            </a:avLst>
          </a:prstGeom>
          <a:blipFill rotWithShape="0">
            <a:blip r:embed="rId4"/>
            <a:stretch>
              <a:fillRect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" dur="indefinite" restart="never" nodeType="tmRoot">
          <p:childTnLst>
            <p:seq>
              <p:cTn id="15" dur="indefinite" nodeType="mainSeq">
                <p:childTnLst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88000" y="1080000"/>
            <a:ext cx="2519640" cy="2555280"/>
          </a:xfrm>
          <a:prstGeom prst="roundRect">
            <a:avLst>
              <a:gd name="adj" fmla="val 16667"/>
            </a:avLst>
          </a:pr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dir="7800819" dist="38073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36" name="CustomShape 2"/>
          <p:cNvSpPr/>
          <p:nvPr/>
        </p:nvSpPr>
        <p:spPr>
          <a:xfrm>
            <a:off x="467640" y="33264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 u="sng">
                <a:solidFill>
                  <a:srgbClr val="ffffff"/>
                </a:solidFill>
                <a:uFillTx/>
                <a:latin typeface="Century"/>
                <a:ea typeface="DejaVu Sans"/>
              </a:rPr>
              <a:t>Работа с родителями: </a:t>
            </a:r>
            <a:br/>
            <a:endParaRPr b="0" lang="ru-RU" sz="3200" spc="-1" strike="noStrike">
              <a:latin typeface="Arial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2"/>
          <a:stretch/>
        </p:blipFill>
        <p:spPr>
          <a:xfrm>
            <a:off x="3096000" y="1130760"/>
            <a:ext cx="3023640" cy="297288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3"/>
          <a:stretch/>
        </p:blipFill>
        <p:spPr>
          <a:xfrm>
            <a:off x="3384000" y="4176000"/>
            <a:ext cx="2416320" cy="237564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4"/>
          <a:stretch/>
        </p:blipFill>
        <p:spPr>
          <a:xfrm>
            <a:off x="6336000" y="1202040"/>
            <a:ext cx="2171880" cy="2685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" dur="indefinite" restart="never" nodeType="tmRoot">
          <p:childTnLst>
            <p:seq>
              <p:cTn id="29" dur="indefinite" nodeType="mainSeq"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</TotalTime>
  <Application>LibreOffice/6.4.7.2$Linux_X86_64 LibreOffice_project/40$Build-2</Application>
  <Company>Reanimator Extreme Edition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2019-02-18T16:11:57Z</dcterms:created>
  <dc:creator>Пользователь</dc:creator>
  <dc:description/>
  <dc:language>ru-RU</dc:language>
  <cp:lastModifiedBy/>
  <dcterms:modified xsi:type="dcterms:W3CDTF">2023-11-26T17:31:29Z</dcterms:modified>
  <cp:revision>27</cp:revision>
  <dc:subject/>
  <dc:title>ТРУДОВОЕ ВОСПИТАНИЕ ДОШКОЛЬНИКОВ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Reanimator Extreme Edition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13</vt:i4>
  </property>
</Properties>
</file>