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60" r:id="rId2"/>
    <p:sldId id="373" r:id="rId3"/>
    <p:sldId id="390" r:id="rId4"/>
    <p:sldId id="375" r:id="rId5"/>
    <p:sldId id="362" r:id="rId6"/>
    <p:sldId id="368" r:id="rId7"/>
    <p:sldId id="377" r:id="rId8"/>
    <p:sldId id="379" r:id="rId9"/>
    <p:sldId id="367" r:id="rId10"/>
    <p:sldId id="369" r:id="rId11"/>
    <p:sldId id="370" r:id="rId12"/>
    <p:sldId id="381" r:id="rId13"/>
    <p:sldId id="371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1" r:id="rId23"/>
    <p:sldId id="393" r:id="rId24"/>
    <p:sldId id="394" r:id="rId25"/>
    <p:sldId id="395" r:id="rId26"/>
    <p:sldId id="392" r:id="rId27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8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92" autoAdjust="0"/>
    <p:restoredTop sz="84007" autoAdjust="0"/>
  </p:normalViewPr>
  <p:slideViewPr>
    <p:cSldViewPr>
      <p:cViewPr varScale="1">
        <p:scale>
          <a:sx n="57" d="100"/>
          <a:sy n="57" d="100"/>
        </p:scale>
        <p:origin x="14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F7E256-DCC8-45EE-9321-F4D53681D314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40065188-D9B0-4D37-9110-C8152C751D42}">
      <dgm:prSet phldrT="[Текст]" phldr="1"/>
      <dgm:spPr/>
      <dgm:t>
        <a:bodyPr/>
        <a:lstStyle/>
        <a:p>
          <a:endParaRPr lang="ru-RU"/>
        </a:p>
      </dgm:t>
    </dgm:pt>
    <dgm:pt modelId="{0A8E0D37-B654-4EE3-AFFF-217C64A97DBD}" type="parTrans" cxnId="{5D17B429-D350-4CA7-BC26-E885E65673E7}">
      <dgm:prSet/>
      <dgm:spPr/>
      <dgm:t>
        <a:bodyPr/>
        <a:lstStyle/>
        <a:p>
          <a:endParaRPr lang="ru-RU"/>
        </a:p>
      </dgm:t>
    </dgm:pt>
    <dgm:pt modelId="{A0B3C127-4738-4D65-9FBA-5B396768B56D}" type="sibTrans" cxnId="{5D17B429-D350-4CA7-BC26-E885E65673E7}">
      <dgm:prSet/>
      <dgm:spPr/>
      <dgm:t>
        <a:bodyPr/>
        <a:lstStyle/>
        <a:p>
          <a:endParaRPr lang="ru-RU"/>
        </a:p>
      </dgm:t>
    </dgm:pt>
    <dgm:pt modelId="{1FD722D7-4A11-4144-BD09-25CFEEE0F66B}">
      <dgm:prSet phldrT="[Текст]" phldr="1"/>
      <dgm:spPr/>
      <dgm:t>
        <a:bodyPr/>
        <a:lstStyle/>
        <a:p>
          <a:endParaRPr lang="ru-RU"/>
        </a:p>
      </dgm:t>
    </dgm:pt>
    <dgm:pt modelId="{5B794356-A025-4626-A1A7-A759B868C24F}" type="parTrans" cxnId="{54CF0B7E-C42C-419B-A44B-867A459EFC26}">
      <dgm:prSet/>
      <dgm:spPr/>
      <dgm:t>
        <a:bodyPr/>
        <a:lstStyle/>
        <a:p>
          <a:endParaRPr lang="ru-RU"/>
        </a:p>
      </dgm:t>
    </dgm:pt>
    <dgm:pt modelId="{68FEE05D-5586-491E-B808-95FB17D9DEB5}" type="sibTrans" cxnId="{54CF0B7E-C42C-419B-A44B-867A459EFC26}">
      <dgm:prSet/>
      <dgm:spPr/>
      <dgm:t>
        <a:bodyPr/>
        <a:lstStyle/>
        <a:p>
          <a:endParaRPr lang="ru-RU"/>
        </a:p>
      </dgm:t>
    </dgm:pt>
    <dgm:pt modelId="{1A42D835-0863-48FE-9B6D-62CA49B4F7E6}">
      <dgm:prSet phldrT="[Текст]" phldr="1"/>
      <dgm:spPr/>
      <dgm:t>
        <a:bodyPr/>
        <a:lstStyle/>
        <a:p>
          <a:endParaRPr lang="ru-RU"/>
        </a:p>
      </dgm:t>
    </dgm:pt>
    <dgm:pt modelId="{F156463F-1ED4-495C-9CB4-3744E58E97C7}" type="parTrans" cxnId="{7FAFD139-8DA3-4664-96FE-008A43806B93}">
      <dgm:prSet/>
      <dgm:spPr/>
      <dgm:t>
        <a:bodyPr/>
        <a:lstStyle/>
        <a:p>
          <a:endParaRPr lang="ru-RU"/>
        </a:p>
      </dgm:t>
    </dgm:pt>
    <dgm:pt modelId="{6DF37022-C194-478F-954D-A2E34793E9DB}" type="sibTrans" cxnId="{7FAFD139-8DA3-4664-96FE-008A43806B93}">
      <dgm:prSet/>
      <dgm:spPr/>
      <dgm:t>
        <a:bodyPr/>
        <a:lstStyle/>
        <a:p>
          <a:endParaRPr lang="ru-RU"/>
        </a:p>
      </dgm:t>
    </dgm:pt>
    <dgm:pt modelId="{0B1CE1FE-83BE-47BE-9096-A3B31FA3540F}" type="pres">
      <dgm:prSet presAssocID="{A5F7E256-DCC8-45EE-9321-F4D53681D3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64200BB5-63AC-4005-A86A-916D1312B6FA}" type="pres">
      <dgm:prSet presAssocID="{40065188-D9B0-4D37-9110-C8152C751D42}" presName="root" presStyleCnt="0">
        <dgm:presLayoutVars>
          <dgm:chMax/>
          <dgm:chPref val="4"/>
        </dgm:presLayoutVars>
      </dgm:prSet>
      <dgm:spPr/>
    </dgm:pt>
    <dgm:pt modelId="{C96A7ABF-443F-4D6F-B3AB-8700CD5A3DFA}" type="pres">
      <dgm:prSet presAssocID="{40065188-D9B0-4D37-9110-C8152C751D42}" presName="rootComposite" presStyleCnt="0">
        <dgm:presLayoutVars/>
      </dgm:prSet>
      <dgm:spPr/>
    </dgm:pt>
    <dgm:pt modelId="{84ACDF8A-794A-47D9-92BE-FFBE00FC9788}" type="pres">
      <dgm:prSet presAssocID="{40065188-D9B0-4D37-9110-C8152C751D42}" presName="rootText" presStyleLbl="node0" presStyleIdx="0" presStyleCnt="1">
        <dgm:presLayoutVars>
          <dgm:chMax/>
          <dgm:chPref val="4"/>
        </dgm:presLayoutVars>
      </dgm:prSet>
      <dgm:spPr/>
    </dgm:pt>
    <dgm:pt modelId="{801F1142-A072-4FF2-ABB3-CE76C07BA475}" type="pres">
      <dgm:prSet presAssocID="{40065188-D9B0-4D37-9110-C8152C751D42}" presName="childShape" presStyleCnt="0">
        <dgm:presLayoutVars>
          <dgm:chMax val="0"/>
          <dgm:chPref val="0"/>
        </dgm:presLayoutVars>
      </dgm:prSet>
      <dgm:spPr/>
    </dgm:pt>
    <dgm:pt modelId="{9DA3F2B9-63D1-4368-9BC7-F7F3939D116D}" type="pres">
      <dgm:prSet presAssocID="{1FD722D7-4A11-4144-BD09-25CFEEE0F66B}" presName="childComposite" presStyleCnt="0">
        <dgm:presLayoutVars>
          <dgm:chMax val="0"/>
          <dgm:chPref val="0"/>
        </dgm:presLayoutVars>
      </dgm:prSet>
      <dgm:spPr/>
    </dgm:pt>
    <dgm:pt modelId="{04C35BB4-4550-45CE-B9B7-51F45D1F3F3A}" type="pres">
      <dgm:prSet presAssocID="{1FD722D7-4A11-4144-BD09-25CFEEE0F66B}" presName="Image" presStyleLbl="node1" presStyleIdx="0" presStyleCnt="2"/>
      <dgm:spPr/>
    </dgm:pt>
    <dgm:pt modelId="{B7C57F3E-C425-4A19-9DC4-13C31C232C49}" type="pres">
      <dgm:prSet presAssocID="{1FD722D7-4A11-4144-BD09-25CFEEE0F66B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01D5B7E0-6237-4491-BBE5-8EF95FAD1EA3}" type="pres">
      <dgm:prSet presAssocID="{1A42D835-0863-48FE-9B6D-62CA49B4F7E6}" presName="childComposite" presStyleCnt="0">
        <dgm:presLayoutVars>
          <dgm:chMax val="0"/>
          <dgm:chPref val="0"/>
        </dgm:presLayoutVars>
      </dgm:prSet>
      <dgm:spPr/>
    </dgm:pt>
    <dgm:pt modelId="{7588F094-1DD5-4B7B-85BF-16A0ACFC9174}" type="pres">
      <dgm:prSet presAssocID="{1A42D835-0863-48FE-9B6D-62CA49B4F7E6}" presName="Image" presStyleLbl="node1" presStyleIdx="1" presStyleCnt="2"/>
      <dgm:spPr/>
    </dgm:pt>
    <dgm:pt modelId="{5D3FC654-CD8A-4542-80B9-4F0C9CB6AC52}" type="pres">
      <dgm:prSet presAssocID="{1A42D835-0863-48FE-9B6D-62CA49B4F7E6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5D17B429-D350-4CA7-BC26-E885E65673E7}" srcId="{A5F7E256-DCC8-45EE-9321-F4D53681D314}" destId="{40065188-D9B0-4D37-9110-C8152C751D42}" srcOrd="0" destOrd="0" parTransId="{0A8E0D37-B654-4EE3-AFFF-217C64A97DBD}" sibTransId="{A0B3C127-4738-4D65-9FBA-5B396768B56D}"/>
    <dgm:cxn modelId="{60921C35-D16A-4371-8806-6E8355AE2BFA}" type="presOf" srcId="{1A42D835-0863-48FE-9B6D-62CA49B4F7E6}" destId="{5D3FC654-CD8A-4542-80B9-4F0C9CB6AC52}" srcOrd="0" destOrd="0" presId="urn:microsoft.com/office/officeart/2008/layout/PictureAccentList"/>
    <dgm:cxn modelId="{7FAFD139-8DA3-4664-96FE-008A43806B93}" srcId="{40065188-D9B0-4D37-9110-C8152C751D42}" destId="{1A42D835-0863-48FE-9B6D-62CA49B4F7E6}" srcOrd="1" destOrd="0" parTransId="{F156463F-1ED4-495C-9CB4-3744E58E97C7}" sibTransId="{6DF37022-C194-478F-954D-A2E34793E9DB}"/>
    <dgm:cxn modelId="{0B9ED239-9DC2-4393-9E31-0559525FE439}" type="presOf" srcId="{40065188-D9B0-4D37-9110-C8152C751D42}" destId="{84ACDF8A-794A-47D9-92BE-FFBE00FC9788}" srcOrd="0" destOrd="0" presId="urn:microsoft.com/office/officeart/2008/layout/PictureAccentList"/>
    <dgm:cxn modelId="{E0E06055-B6FA-4A1A-9DB5-D43AECF3FCAB}" type="presOf" srcId="{A5F7E256-DCC8-45EE-9321-F4D53681D314}" destId="{0B1CE1FE-83BE-47BE-9096-A3B31FA3540F}" srcOrd="0" destOrd="0" presId="urn:microsoft.com/office/officeart/2008/layout/PictureAccentList"/>
    <dgm:cxn modelId="{54CF0B7E-C42C-419B-A44B-867A459EFC26}" srcId="{40065188-D9B0-4D37-9110-C8152C751D42}" destId="{1FD722D7-4A11-4144-BD09-25CFEEE0F66B}" srcOrd="0" destOrd="0" parTransId="{5B794356-A025-4626-A1A7-A759B868C24F}" sibTransId="{68FEE05D-5586-491E-B808-95FB17D9DEB5}"/>
    <dgm:cxn modelId="{8AB31CD1-09F7-4090-AB41-AD0C1BAA0904}" type="presOf" srcId="{1FD722D7-4A11-4144-BD09-25CFEEE0F66B}" destId="{B7C57F3E-C425-4A19-9DC4-13C31C232C49}" srcOrd="0" destOrd="0" presId="urn:microsoft.com/office/officeart/2008/layout/PictureAccentList"/>
    <dgm:cxn modelId="{D744E9B6-2E9F-4D30-8416-2257581B80C3}" type="presParOf" srcId="{0B1CE1FE-83BE-47BE-9096-A3B31FA3540F}" destId="{64200BB5-63AC-4005-A86A-916D1312B6FA}" srcOrd="0" destOrd="0" presId="urn:microsoft.com/office/officeart/2008/layout/PictureAccentList"/>
    <dgm:cxn modelId="{D30BF404-F2A1-4D6C-99BB-A10323076230}" type="presParOf" srcId="{64200BB5-63AC-4005-A86A-916D1312B6FA}" destId="{C96A7ABF-443F-4D6F-B3AB-8700CD5A3DFA}" srcOrd="0" destOrd="0" presId="urn:microsoft.com/office/officeart/2008/layout/PictureAccentList"/>
    <dgm:cxn modelId="{47AF0574-3566-4D12-BAE9-F202DC7FD961}" type="presParOf" srcId="{C96A7ABF-443F-4D6F-B3AB-8700CD5A3DFA}" destId="{84ACDF8A-794A-47D9-92BE-FFBE00FC9788}" srcOrd="0" destOrd="0" presId="urn:microsoft.com/office/officeart/2008/layout/PictureAccentList"/>
    <dgm:cxn modelId="{4D1E8A70-6B65-4E24-ABC6-5466A43E9ADE}" type="presParOf" srcId="{64200BB5-63AC-4005-A86A-916D1312B6FA}" destId="{801F1142-A072-4FF2-ABB3-CE76C07BA475}" srcOrd="1" destOrd="0" presId="urn:microsoft.com/office/officeart/2008/layout/PictureAccentList"/>
    <dgm:cxn modelId="{916BCEBF-4CAD-4A5B-9DBF-2A235E206C0C}" type="presParOf" srcId="{801F1142-A072-4FF2-ABB3-CE76C07BA475}" destId="{9DA3F2B9-63D1-4368-9BC7-F7F3939D116D}" srcOrd="0" destOrd="0" presId="urn:microsoft.com/office/officeart/2008/layout/PictureAccentList"/>
    <dgm:cxn modelId="{63DD3C69-FF94-4B27-8B31-A64C190DD8F8}" type="presParOf" srcId="{9DA3F2B9-63D1-4368-9BC7-F7F3939D116D}" destId="{04C35BB4-4550-45CE-B9B7-51F45D1F3F3A}" srcOrd="0" destOrd="0" presId="urn:microsoft.com/office/officeart/2008/layout/PictureAccentList"/>
    <dgm:cxn modelId="{F9EDEFE6-AB98-4F93-8343-B4AEF173B77A}" type="presParOf" srcId="{9DA3F2B9-63D1-4368-9BC7-F7F3939D116D}" destId="{B7C57F3E-C425-4A19-9DC4-13C31C232C49}" srcOrd="1" destOrd="0" presId="urn:microsoft.com/office/officeart/2008/layout/PictureAccentList"/>
    <dgm:cxn modelId="{417E80D9-B053-492C-ADCB-9A3B0F5473E9}" type="presParOf" srcId="{801F1142-A072-4FF2-ABB3-CE76C07BA475}" destId="{01D5B7E0-6237-4491-BBE5-8EF95FAD1EA3}" srcOrd="1" destOrd="0" presId="urn:microsoft.com/office/officeart/2008/layout/PictureAccentList"/>
    <dgm:cxn modelId="{59F460ED-1FFA-4B2A-A2C7-23AF440FCDC3}" type="presParOf" srcId="{01D5B7E0-6237-4491-BBE5-8EF95FAD1EA3}" destId="{7588F094-1DD5-4B7B-85BF-16A0ACFC9174}" srcOrd="0" destOrd="0" presId="urn:microsoft.com/office/officeart/2008/layout/PictureAccentList"/>
    <dgm:cxn modelId="{277AD507-F29B-4D6D-A3CD-3DEF4CFA1549}" type="presParOf" srcId="{01D5B7E0-6237-4491-BBE5-8EF95FAD1EA3}" destId="{5D3FC654-CD8A-4542-80B9-4F0C9CB6AC5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83D52D-2ED0-4901-BFC0-9C738E64E831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DA0AD03-D2A8-4AA7-829B-2597E9CEF4B3}">
      <dgm:prSet phldrT="[Текст]"/>
      <dgm:spPr/>
      <dgm:t>
        <a:bodyPr/>
        <a:lstStyle/>
        <a:p>
          <a:r>
            <a:rPr lang="ru-RU" b="1" i="1" dirty="0">
              <a:latin typeface="Century Schoolbook" panose="02040604050505020304" pitchFamily="18" charset="0"/>
            </a:rPr>
            <a:t>Ортопедический коврик «Дорожка здоровья»</a:t>
          </a:r>
        </a:p>
      </dgm:t>
    </dgm:pt>
    <dgm:pt modelId="{3AC22F66-04A6-4C8B-AF95-4A2E6D633B08}" type="parTrans" cxnId="{534E3356-09C5-4175-91CE-0A491FB2068F}">
      <dgm:prSet/>
      <dgm:spPr/>
      <dgm:t>
        <a:bodyPr/>
        <a:lstStyle/>
        <a:p>
          <a:endParaRPr lang="ru-RU"/>
        </a:p>
      </dgm:t>
    </dgm:pt>
    <dgm:pt modelId="{E4DF2D20-CA7E-4B2E-AD88-40FEFA1F86DF}" type="sibTrans" cxnId="{534E3356-09C5-4175-91CE-0A491FB2068F}">
      <dgm:prSet/>
      <dgm:spPr/>
      <dgm:t>
        <a:bodyPr/>
        <a:lstStyle/>
        <a:p>
          <a:endParaRPr lang="ru-RU"/>
        </a:p>
      </dgm:t>
    </dgm:pt>
    <dgm:pt modelId="{2BEFA4E7-401F-4287-A4CE-36D2B8A74C97}">
      <dgm:prSet phldrT="[Текст]"/>
      <dgm:spPr/>
      <dgm:t>
        <a:bodyPr/>
        <a:lstStyle/>
        <a:p>
          <a:r>
            <a:rPr lang="ru-RU" b="1" i="1" dirty="0">
              <a:solidFill>
                <a:srgbClr val="7030A0"/>
              </a:solidFill>
              <a:latin typeface="Century Schoolbook" panose="02040604050505020304" pitchFamily="18" charset="0"/>
            </a:rPr>
            <a:t>Тренажёр «Волшебные стопы»</a:t>
          </a:r>
        </a:p>
      </dgm:t>
    </dgm:pt>
    <dgm:pt modelId="{11762AE9-F07E-453A-A27C-DA81B3F3CC05}" type="sibTrans" cxnId="{704FF706-4213-40E3-953C-F5E7E0DA71BD}">
      <dgm:prSet/>
      <dgm:spPr/>
      <dgm:t>
        <a:bodyPr/>
        <a:lstStyle/>
        <a:p>
          <a:endParaRPr lang="ru-RU"/>
        </a:p>
      </dgm:t>
    </dgm:pt>
    <dgm:pt modelId="{5FE2689C-8C98-42AF-9E21-BF60D055FFEA}" type="parTrans" cxnId="{704FF706-4213-40E3-953C-F5E7E0DA71BD}">
      <dgm:prSet/>
      <dgm:spPr/>
      <dgm:t>
        <a:bodyPr/>
        <a:lstStyle/>
        <a:p>
          <a:endParaRPr lang="ru-RU"/>
        </a:p>
      </dgm:t>
    </dgm:pt>
    <dgm:pt modelId="{BD930CFC-1315-447C-80BE-29FA2E37F5CE}">
      <dgm:prSet phldrT="[Текст]" custT="1"/>
      <dgm:spPr/>
      <dgm:t>
        <a:bodyPr/>
        <a:lstStyle/>
        <a:p>
          <a:r>
            <a:rPr lang="ru-RU" sz="1500" b="1" i="1" dirty="0">
              <a:solidFill>
                <a:srgbClr val="7030A0"/>
              </a:solidFill>
              <a:latin typeface="Century Schoolbook" panose="02040604050505020304" pitchFamily="18" charset="0"/>
            </a:rPr>
            <a:t>Тренажёр для бега  «Лестница ловкости»</a:t>
          </a:r>
        </a:p>
      </dgm:t>
    </dgm:pt>
    <dgm:pt modelId="{4656E4B9-C134-4EB1-A8CD-496210E49794}" type="sibTrans" cxnId="{C8DA12EC-CCFB-40E0-9982-E4BECB88BE69}">
      <dgm:prSet/>
      <dgm:spPr/>
      <dgm:t>
        <a:bodyPr/>
        <a:lstStyle/>
        <a:p>
          <a:endParaRPr lang="ru-RU"/>
        </a:p>
      </dgm:t>
    </dgm:pt>
    <dgm:pt modelId="{28C3247A-5375-42AD-8A51-B25891192A48}" type="parTrans" cxnId="{C8DA12EC-CCFB-40E0-9982-E4BECB88BE69}">
      <dgm:prSet/>
      <dgm:spPr/>
      <dgm:t>
        <a:bodyPr/>
        <a:lstStyle/>
        <a:p>
          <a:endParaRPr lang="ru-RU"/>
        </a:p>
      </dgm:t>
    </dgm:pt>
    <dgm:pt modelId="{2D1BC5EF-E4D0-4DBF-ACEE-1D4A47A7595D}">
      <dgm:prSet phldrT="[Текст]" custT="1"/>
      <dgm:spPr/>
      <dgm:t>
        <a:bodyPr/>
        <a:lstStyle/>
        <a:p>
          <a:r>
            <a:rPr lang="ru-RU" sz="1400" b="1" i="1" dirty="0">
              <a:solidFill>
                <a:srgbClr val="7030A0"/>
              </a:solidFill>
              <a:latin typeface="Century Schoolbook" panose="02040604050505020304" pitchFamily="18" charset="0"/>
            </a:rPr>
            <a:t>Гантели «Сильные руки», </a:t>
          </a:r>
          <a:r>
            <a:rPr lang="ru-RU" sz="1400" b="1" i="1" dirty="0" err="1">
              <a:solidFill>
                <a:srgbClr val="7030A0"/>
              </a:solidFill>
              <a:latin typeface="Century Schoolbook" panose="02040604050505020304" pitchFamily="18" charset="0"/>
            </a:rPr>
            <a:t>тркнажёр</a:t>
          </a:r>
          <a:r>
            <a:rPr lang="ru-RU" sz="1400" b="1" i="1" dirty="0">
              <a:solidFill>
                <a:srgbClr val="7030A0"/>
              </a:solidFill>
              <a:latin typeface="Century Schoolbook" panose="02040604050505020304" pitchFamily="18" charset="0"/>
            </a:rPr>
            <a:t> «Миражи»</a:t>
          </a:r>
        </a:p>
      </dgm:t>
    </dgm:pt>
    <dgm:pt modelId="{E678242C-A32A-43D7-BAFD-82358468EB9F}" type="sibTrans" cxnId="{8A5B0BA2-3236-4CCA-B9B4-8051055E3D50}">
      <dgm:prSet/>
      <dgm:spPr/>
      <dgm:t>
        <a:bodyPr/>
        <a:lstStyle/>
        <a:p>
          <a:endParaRPr lang="ru-RU"/>
        </a:p>
      </dgm:t>
    </dgm:pt>
    <dgm:pt modelId="{3D8257C9-9161-4781-AE0C-FFD575C2AD21}" type="parTrans" cxnId="{8A5B0BA2-3236-4CCA-B9B4-8051055E3D50}">
      <dgm:prSet/>
      <dgm:spPr/>
      <dgm:t>
        <a:bodyPr/>
        <a:lstStyle/>
        <a:p>
          <a:endParaRPr lang="ru-RU"/>
        </a:p>
      </dgm:t>
    </dgm:pt>
    <dgm:pt modelId="{6EF2A48D-EF18-46EC-A5EF-1323F965523F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uk-UA" b="1" i="1" dirty="0">
              <a:ln>
                <a:solidFill>
                  <a:srgbClr val="7030A0"/>
                </a:solidFill>
              </a:ln>
              <a:solidFill>
                <a:sysClr val="windowText" lastClr="000000"/>
              </a:solidFill>
              <a:latin typeface="Century Schoolbook" panose="02040604050505020304" pitchFamily="18" charset="0"/>
            </a:rPr>
            <a:t>Тренажёр «</a:t>
          </a:r>
          <a:r>
            <a:rPr lang="uk-UA" b="1" i="1" dirty="0" err="1">
              <a:ln>
                <a:solidFill>
                  <a:srgbClr val="7030A0"/>
                </a:solidFill>
              </a:ln>
              <a:solidFill>
                <a:sysClr val="windowText" lastClr="000000"/>
              </a:solidFill>
              <a:latin typeface="Century Schoolbook" panose="02040604050505020304" pitchFamily="18" charset="0"/>
            </a:rPr>
            <a:t>Дыхание</a:t>
          </a:r>
          <a:r>
            <a:rPr lang="uk-UA" b="1" i="1" dirty="0">
              <a:ln>
                <a:solidFill>
                  <a:srgbClr val="7030A0"/>
                </a:solidFill>
              </a:ln>
              <a:solidFill>
                <a:sysClr val="windowText" lastClr="000000"/>
              </a:solidFill>
              <a:latin typeface="Century Schoolbook" panose="02040604050505020304" pitchFamily="18" charset="0"/>
            </a:rPr>
            <a:t> моря»</a:t>
          </a:r>
        </a:p>
      </dgm:t>
    </dgm:pt>
    <dgm:pt modelId="{B256E6E0-618E-45E4-862E-9EE05C1B6D6E}" type="sibTrans" cxnId="{F0ECD568-C1CB-4754-BC51-FDCB3A94F6FE}">
      <dgm:prSet/>
      <dgm:spPr/>
      <dgm:t>
        <a:bodyPr/>
        <a:lstStyle/>
        <a:p>
          <a:endParaRPr lang="ru-RU"/>
        </a:p>
      </dgm:t>
    </dgm:pt>
    <dgm:pt modelId="{1CE299C1-7C19-4822-A83D-DFCFB7AEB07D}" type="parTrans" cxnId="{F0ECD568-C1CB-4754-BC51-FDCB3A94F6FE}">
      <dgm:prSet/>
      <dgm:spPr/>
      <dgm:t>
        <a:bodyPr/>
        <a:lstStyle/>
        <a:p>
          <a:endParaRPr lang="ru-RU"/>
        </a:p>
      </dgm:t>
    </dgm:pt>
    <dgm:pt modelId="{B4ECE195-0304-4E46-B04D-624698200F17}" type="pres">
      <dgm:prSet presAssocID="{A683D52D-2ED0-4901-BFC0-9C738E64E831}" presName="Name0" presStyleCnt="0">
        <dgm:presLayoutVars>
          <dgm:dir/>
          <dgm:animLvl val="lvl"/>
          <dgm:resizeHandles/>
        </dgm:presLayoutVars>
      </dgm:prSet>
      <dgm:spPr/>
    </dgm:pt>
    <dgm:pt modelId="{46107079-E13F-4BDC-B533-7E639EF3E31C}" type="pres">
      <dgm:prSet presAssocID="{8DA0AD03-D2A8-4AA7-829B-2597E9CEF4B3}" presName="linNode" presStyleCnt="0"/>
      <dgm:spPr/>
    </dgm:pt>
    <dgm:pt modelId="{4A2CD369-3623-4DC7-9E62-1C61649522A4}" type="pres">
      <dgm:prSet presAssocID="{8DA0AD03-D2A8-4AA7-829B-2597E9CEF4B3}" presName="parentShp" presStyleLbl="node1" presStyleIdx="0" presStyleCnt="5" custScaleX="383151">
        <dgm:presLayoutVars>
          <dgm:bulletEnabled val="1"/>
        </dgm:presLayoutVars>
      </dgm:prSet>
      <dgm:spPr/>
    </dgm:pt>
    <dgm:pt modelId="{9E43C649-183F-4E1D-B327-3737F0CE97EE}" type="pres">
      <dgm:prSet presAssocID="{8DA0AD03-D2A8-4AA7-829B-2597E9CEF4B3}" presName="childShp" presStyleLbl="bgAccFollowNode1" presStyleIdx="0" presStyleCnt="5">
        <dgm:presLayoutVars>
          <dgm:bulletEnabled val="1"/>
        </dgm:presLayoutVars>
      </dgm:prSet>
      <dgm:spPr/>
    </dgm:pt>
    <dgm:pt modelId="{7998916F-3264-44C8-852B-8F70ABD8B684}" type="pres">
      <dgm:prSet presAssocID="{E4DF2D20-CA7E-4B2E-AD88-40FEFA1F86DF}" presName="spacing" presStyleCnt="0"/>
      <dgm:spPr/>
    </dgm:pt>
    <dgm:pt modelId="{17AC9627-9BAE-4476-8C62-23C0716FF0AE}" type="pres">
      <dgm:prSet presAssocID="{2BEFA4E7-401F-4287-A4CE-36D2B8A74C97}" presName="linNode" presStyleCnt="0"/>
      <dgm:spPr/>
    </dgm:pt>
    <dgm:pt modelId="{B933A1F5-0F1E-43E9-BF47-A3FFCDA58AFA}" type="pres">
      <dgm:prSet presAssocID="{2BEFA4E7-401F-4287-A4CE-36D2B8A74C97}" presName="parentShp" presStyleLbl="node1" presStyleIdx="1" presStyleCnt="5" custScaleX="394487">
        <dgm:presLayoutVars>
          <dgm:bulletEnabled val="1"/>
        </dgm:presLayoutVars>
      </dgm:prSet>
      <dgm:spPr/>
    </dgm:pt>
    <dgm:pt modelId="{99EF9393-3783-48B4-B00E-3BD126F6C94E}" type="pres">
      <dgm:prSet presAssocID="{2BEFA4E7-401F-4287-A4CE-36D2B8A74C97}" presName="childShp" presStyleLbl="bgAccFollowNode1" presStyleIdx="1" presStyleCnt="5">
        <dgm:presLayoutVars>
          <dgm:bulletEnabled val="1"/>
        </dgm:presLayoutVars>
      </dgm:prSet>
      <dgm:spPr/>
    </dgm:pt>
    <dgm:pt modelId="{9C11AB2A-F544-4199-86E0-EE6D65A3A6F0}" type="pres">
      <dgm:prSet presAssocID="{11762AE9-F07E-453A-A27C-DA81B3F3CC05}" presName="spacing" presStyleCnt="0"/>
      <dgm:spPr/>
    </dgm:pt>
    <dgm:pt modelId="{74EC0D3F-AEEF-47ED-9127-B391A48A4567}" type="pres">
      <dgm:prSet presAssocID="{6EF2A48D-EF18-46EC-A5EF-1323F965523F}" presName="linNode" presStyleCnt="0"/>
      <dgm:spPr/>
    </dgm:pt>
    <dgm:pt modelId="{A1091E2E-0716-4F90-B2C2-A2A374FEDF8C}" type="pres">
      <dgm:prSet presAssocID="{6EF2A48D-EF18-46EC-A5EF-1323F965523F}" presName="parentShp" presStyleLbl="node1" presStyleIdx="2" presStyleCnt="5" custScaleX="382816">
        <dgm:presLayoutVars>
          <dgm:bulletEnabled val="1"/>
        </dgm:presLayoutVars>
      </dgm:prSet>
      <dgm:spPr/>
    </dgm:pt>
    <dgm:pt modelId="{D27671D7-6021-4626-8C21-54828B7374E4}" type="pres">
      <dgm:prSet presAssocID="{6EF2A48D-EF18-46EC-A5EF-1323F965523F}" presName="childShp" presStyleLbl="bgAccFollowNode1" presStyleIdx="2" presStyleCnt="5">
        <dgm:presLayoutVars>
          <dgm:bulletEnabled val="1"/>
        </dgm:presLayoutVars>
      </dgm:prSet>
      <dgm:spPr/>
    </dgm:pt>
    <dgm:pt modelId="{8255AEE7-4E9E-49C1-AE18-FD529898D108}" type="pres">
      <dgm:prSet presAssocID="{B256E6E0-618E-45E4-862E-9EE05C1B6D6E}" presName="spacing" presStyleCnt="0"/>
      <dgm:spPr/>
    </dgm:pt>
    <dgm:pt modelId="{8374E97C-C44D-46B9-BA0F-16E2AB67AE29}" type="pres">
      <dgm:prSet presAssocID="{2D1BC5EF-E4D0-4DBF-ACEE-1D4A47A7595D}" presName="linNode" presStyleCnt="0"/>
      <dgm:spPr/>
    </dgm:pt>
    <dgm:pt modelId="{0DB5841D-852A-4012-A10E-3EC4795998C6}" type="pres">
      <dgm:prSet presAssocID="{2D1BC5EF-E4D0-4DBF-ACEE-1D4A47A7595D}" presName="parentShp" presStyleLbl="node1" presStyleIdx="3" presStyleCnt="5" custScaleX="383242">
        <dgm:presLayoutVars>
          <dgm:bulletEnabled val="1"/>
        </dgm:presLayoutVars>
      </dgm:prSet>
      <dgm:spPr/>
    </dgm:pt>
    <dgm:pt modelId="{95FCC39E-B606-4F7C-ADAC-F3864A1C6D15}" type="pres">
      <dgm:prSet presAssocID="{2D1BC5EF-E4D0-4DBF-ACEE-1D4A47A7595D}" presName="childShp" presStyleLbl="bgAccFollowNode1" presStyleIdx="3" presStyleCnt="5" custLinFactNeighborX="-5381" custLinFactNeighborY="2272">
        <dgm:presLayoutVars>
          <dgm:bulletEnabled val="1"/>
        </dgm:presLayoutVars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5BDEE05D-F461-4D2B-B23C-6951DC909E19}" type="pres">
      <dgm:prSet presAssocID="{E678242C-A32A-43D7-BAFD-82358468EB9F}" presName="spacing" presStyleCnt="0"/>
      <dgm:spPr/>
    </dgm:pt>
    <dgm:pt modelId="{EA4ECC5B-36B8-4356-85CD-8EF0F5037369}" type="pres">
      <dgm:prSet presAssocID="{BD930CFC-1315-447C-80BE-29FA2E37F5CE}" presName="linNode" presStyleCnt="0"/>
      <dgm:spPr/>
    </dgm:pt>
    <dgm:pt modelId="{6EE20B80-365C-47B0-8DC8-B9FA7B2255ED}" type="pres">
      <dgm:prSet presAssocID="{BD930CFC-1315-447C-80BE-29FA2E37F5CE}" presName="parentShp" presStyleLbl="node1" presStyleIdx="4" presStyleCnt="5" custScaleX="277688">
        <dgm:presLayoutVars>
          <dgm:bulletEnabled val="1"/>
        </dgm:presLayoutVars>
      </dgm:prSet>
      <dgm:spPr/>
    </dgm:pt>
    <dgm:pt modelId="{F829F942-BC4B-4DB2-A439-B52210A6A9FE}" type="pres">
      <dgm:prSet presAssocID="{BD930CFC-1315-447C-80BE-29FA2E37F5CE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58AF2602-3322-4D98-973D-A7435377DC50}" type="presOf" srcId="{2BEFA4E7-401F-4287-A4CE-36D2B8A74C97}" destId="{B933A1F5-0F1E-43E9-BF47-A3FFCDA58AFA}" srcOrd="0" destOrd="0" presId="urn:microsoft.com/office/officeart/2005/8/layout/vList6"/>
    <dgm:cxn modelId="{704FF706-4213-40E3-953C-F5E7E0DA71BD}" srcId="{A683D52D-2ED0-4901-BFC0-9C738E64E831}" destId="{2BEFA4E7-401F-4287-A4CE-36D2B8A74C97}" srcOrd="1" destOrd="0" parTransId="{5FE2689C-8C98-42AF-9E21-BF60D055FFEA}" sibTransId="{11762AE9-F07E-453A-A27C-DA81B3F3CC05}"/>
    <dgm:cxn modelId="{4AD66121-586F-48F0-B3FE-7EC6DA5D2EF7}" type="presOf" srcId="{A683D52D-2ED0-4901-BFC0-9C738E64E831}" destId="{B4ECE195-0304-4E46-B04D-624698200F17}" srcOrd="0" destOrd="0" presId="urn:microsoft.com/office/officeart/2005/8/layout/vList6"/>
    <dgm:cxn modelId="{F3947B67-0E87-4EEE-961E-FB68D3CA0106}" type="presOf" srcId="{2D1BC5EF-E4D0-4DBF-ACEE-1D4A47A7595D}" destId="{0DB5841D-852A-4012-A10E-3EC4795998C6}" srcOrd="0" destOrd="0" presId="urn:microsoft.com/office/officeart/2005/8/layout/vList6"/>
    <dgm:cxn modelId="{F0ECD568-C1CB-4754-BC51-FDCB3A94F6FE}" srcId="{A683D52D-2ED0-4901-BFC0-9C738E64E831}" destId="{6EF2A48D-EF18-46EC-A5EF-1323F965523F}" srcOrd="2" destOrd="0" parTransId="{1CE299C1-7C19-4822-A83D-DFCFB7AEB07D}" sibTransId="{B256E6E0-618E-45E4-862E-9EE05C1B6D6E}"/>
    <dgm:cxn modelId="{E418D44E-BE73-40BE-BB43-779859EC622F}" type="presOf" srcId="{BD930CFC-1315-447C-80BE-29FA2E37F5CE}" destId="{6EE20B80-365C-47B0-8DC8-B9FA7B2255ED}" srcOrd="0" destOrd="0" presId="urn:microsoft.com/office/officeart/2005/8/layout/vList6"/>
    <dgm:cxn modelId="{7A896773-FA21-4735-A078-70F78E35C8AE}" type="presOf" srcId="{8DA0AD03-D2A8-4AA7-829B-2597E9CEF4B3}" destId="{4A2CD369-3623-4DC7-9E62-1C61649522A4}" srcOrd="0" destOrd="0" presId="urn:microsoft.com/office/officeart/2005/8/layout/vList6"/>
    <dgm:cxn modelId="{534E3356-09C5-4175-91CE-0A491FB2068F}" srcId="{A683D52D-2ED0-4901-BFC0-9C738E64E831}" destId="{8DA0AD03-D2A8-4AA7-829B-2597E9CEF4B3}" srcOrd="0" destOrd="0" parTransId="{3AC22F66-04A6-4C8B-AF95-4A2E6D633B08}" sibTransId="{E4DF2D20-CA7E-4B2E-AD88-40FEFA1F86DF}"/>
    <dgm:cxn modelId="{C02D2693-90B6-496F-AA3D-C274D0974525}" type="presOf" srcId="{6EF2A48D-EF18-46EC-A5EF-1323F965523F}" destId="{A1091E2E-0716-4F90-B2C2-A2A374FEDF8C}" srcOrd="0" destOrd="0" presId="urn:microsoft.com/office/officeart/2005/8/layout/vList6"/>
    <dgm:cxn modelId="{8A5B0BA2-3236-4CCA-B9B4-8051055E3D50}" srcId="{A683D52D-2ED0-4901-BFC0-9C738E64E831}" destId="{2D1BC5EF-E4D0-4DBF-ACEE-1D4A47A7595D}" srcOrd="3" destOrd="0" parTransId="{3D8257C9-9161-4781-AE0C-FFD575C2AD21}" sibTransId="{E678242C-A32A-43D7-BAFD-82358468EB9F}"/>
    <dgm:cxn modelId="{C8DA12EC-CCFB-40E0-9982-E4BECB88BE69}" srcId="{A683D52D-2ED0-4901-BFC0-9C738E64E831}" destId="{BD930CFC-1315-447C-80BE-29FA2E37F5CE}" srcOrd="4" destOrd="0" parTransId="{28C3247A-5375-42AD-8A51-B25891192A48}" sibTransId="{4656E4B9-C134-4EB1-A8CD-496210E49794}"/>
    <dgm:cxn modelId="{1BA5B44A-BF39-44EF-9C94-AEED3FC94D7E}" type="presParOf" srcId="{B4ECE195-0304-4E46-B04D-624698200F17}" destId="{46107079-E13F-4BDC-B533-7E639EF3E31C}" srcOrd="0" destOrd="0" presId="urn:microsoft.com/office/officeart/2005/8/layout/vList6"/>
    <dgm:cxn modelId="{D1B2E5CC-528D-4052-8986-BB315A8082FF}" type="presParOf" srcId="{46107079-E13F-4BDC-B533-7E639EF3E31C}" destId="{4A2CD369-3623-4DC7-9E62-1C61649522A4}" srcOrd="0" destOrd="0" presId="urn:microsoft.com/office/officeart/2005/8/layout/vList6"/>
    <dgm:cxn modelId="{820E0CBD-45E4-4766-8BE9-4E6FD6C07D26}" type="presParOf" srcId="{46107079-E13F-4BDC-B533-7E639EF3E31C}" destId="{9E43C649-183F-4E1D-B327-3737F0CE97EE}" srcOrd="1" destOrd="0" presId="urn:microsoft.com/office/officeart/2005/8/layout/vList6"/>
    <dgm:cxn modelId="{23B931E1-661E-44F2-A59E-BDA7353E8D5B}" type="presParOf" srcId="{B4ECE195-0304-4E46-B04D-624698200F17}" destId="{7998916F-3264-44C8-852B-8F70ABD8B684}" srcOrd="1" destOrd="0" presId="urn:microsoft.com/office/officeart/2005/8/layout/vList6"/>
    <dgm:cxn modelId="{0A723C63-1ED4-411D-B78D-DDA8F8C16C48}" type="presParOf" srcId="{B4ECE195-0304-4E46-B04D-624698200F17}" destId="{17AC9627-9BAE-4476-8C62-23C0716FF0AE}" srcOrd="2" destOrd="0" presId="urn:microsoft.com/office/officeart/2005/8/layout/vList6"/>
    <dgm:cxn modelId="{8A6F7D2A-F27F-4AFF-8BD8-4D0D8EDBAC5E}" type="presParOf" srcId="{17AC9627-9BAE-4476-8C62-23C0716FF0AE}" destId="{B933A1F5-0F1E-43E9-BF47-A3FFCDA58AFA}" srcOrd="0" destOrd="0" presId="urn:microsoft.com/office/officeart/2005/8/layout/vList6"/>
    <dgm:cxn modelId="{4D65AEAC-8D74-4D28-95DE-5A2763840A84}" type="presParOf" srcId="{17AC9627-9BAE-4476-8C62-23C0716FF0AE}" destId="{99EF9393-3783-48B4-B00E-3BD126F6C94E}" srcOrd="1" destOrd="0" presId="urn:microsoft.com/office/officeart/2005/8/layout/vList6"/>
    <dgm:cxn modelId="{566989D6-7AC2-4098-96C9-42E6C9BD0CBE}" type="presParOf" srcId="{B4ECE195-0304-4E46-B04D-624698200F17}" destId="{9C11AB2A-F544-4199-86E0-EE6D65A3A6F0}" srcOrd="3" destOrd="0" presId="urn:microsoft.com/office/officeart/2005/8/layout/vList6"/>
    <dgm:cxn modelId="{7B2DF532-50E8-4C9E-A2AF-83458CC40F26}" type="presParOf" srcId="{B4ECE195-0304-4E46-B04D-624698200F17}" destId="{74EC0D3F-AEEF-47ED-9127-B391A48A4567}" srcOrd="4" destOrd="0" presId="urn:microsoft.com/office/officeart/2005/8/layout/vList6"/>
    <dgm:cxn modelId="{EC2BC9DE-A987-47F4-81A9-0F604EC5896C}" type="presParOf" srcId="{74EC0D3F-AEEF-47ED-9127-B391A48A4567}" destId="{A1091E2E-0716-4F90-B2C2-A2A374FEDF8C}" srcOrd="0" destOrd="0" presId="urn:microsoft.com/office/officeart/2005/8/layout/vList6"/>
    <dgm:cxn modelId="{91DDE5D8-E42C-48CA-8FB0-076CE0755DEE}" type="presParOf" srcId="{74EC0D3F-AEEF-47ED-9127-B391A48A4567}" destId="{D27671D7-6021-4626-8C21-54828B7374E4}" srcOrd="1" destOrd="0" presId="urn:microsoft.com/office/officeart/2005/8/layout/vList6"/>
    <dgm:cxn modelId="{EA8B6CF9-E836-41C6-87E8-697683B0B234}" type="presParOf" srcId="{B4ECE195-0304-4E46-B04D-624698200F17}" destId="{8255AEE7-4E9E-49C1-AE18-FD529898D108}" srcOrd="5" destOrd="0" presId="urn:microsoft.com/office/officeart/2005/8/layout/vList6"/>
    <dgm:cxn modelId="{9E57EA86-FCDA-40E8-A736-721BE8DFBE8E}" type="presParOf" srcId="{B4ECE195-0304-4E46-B04D-624698200F17}" destId="{8374E97C-C44D-46B9-BA0F-16E2AB67AE29}" srcOrd="6" destOrd="0" presId="urn:microsoft.com/office/officeart/2005/8/layout/vList6"/>
    <dgm:cxn modelId="{54742B6D-5C3F-4E85-B7E5-2EE5698618FC}" type="presParOf" srcId="{8374E97C-C44D-46B9-BA0F-16E2AB67AE29}" destId="{0DB5841D-852A-4012-A10E-3EC4795998C6}" srcOrd="0" destOrd="0" presId="urn:microsoft.com/office/officeart/2005/8/layout/vList6"/>
    <dgm:cxn modelId="{5CA7B331-BE54-4B76-ABBD-41DD40647B74}" type="presParOf" srcId="{8374E97C-C44D-46B9-BA0F-16E2AB67AE29}" destId="{95FCC39E-B606-4F7C-ADAC-F3864A1C6D15}" srcOrd="1" destOrd="0" presId="urn:microsoft.com/office/officeart/2005/8/layout/vList6"/>
    <dgm:cxn modelId="{84193961-B0E1-4FEF-B025-DE71EE39DEBA}" type="presParOf" srcId="{B4ECE195-0304-4E46-B04D-624698200F17}" destId="{5BDEE05D-F461-4D2B-B23C-6951DC909E19}" srcOrd="7" destOrd="0" presId="urn:microsoft.com/office/officeart/2005/8/layout/vList6"/>
    <dgm:cxn modelId="{66970ED6-57F7-43A9-B9C7-5CDBF92CC87B}" type="presParOf" srcId="{B4ECE195-0304-4E46-B04D-624698200F17}" destId="{EA4ECC5B-36B8-4356-85CD-8EF0F5037369}" srcOrd="8" destOrd="0" presId="urn:microsoft.com/office/officeart/2005/8/layout/vList6"/>
    <dgm:cxn modelId="{CAA901EF-4C31-4B28-A7CB-49C318E8F30B}" type="presParOf" srcId="{EA4ECC5B-36B8-4356-85CD-8EF0F5037369}" destId="{6EE20B80-365C-47B0-8DC8-B9FA7B2255ED}" srcOrd="0" destOrd="0" presId="urn:microsoft.com/office/officeart/2005/8/layout/vList6"/>
    <dgm:cxn modelId="{D1167D9D-9C34-4721-9F66-F20135F6578B}" type="presParOf" srcId="{EA4ECC5B-36B8-4356-85CD-8EF0F5037369}" destId="{F829F942-BC4B-4DB2-A439-B52210A6A9F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CDF8A-794A-47D9-92BE-FFBE00FC9788}">
      <dsp:nvSpPr>
        <dsp:cNvPr id="0" name=""/>
        <dsp:cNvSpPr/>
      </dsp:nvSpPr>
      <dsp:spPr>
        <a:xfrm>
          <a:off x="0" y="460057"/>
          <a:ext cx="6552727" cy="13144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38499" y="498556"/>
        <a:ext cx="6475729" cy="1237451"/>
      </dsp:txXfrm>
    </dsp:sp>
    <dsp:sp modelId="{04C35BB4-4550-45CE-B9B7-51F45D1F3F3A}">
      <dsp:nvSpPr>
        <dsp:cNvPr id="0" name=""/>
        <dsp:cNvSpPr/>
      </dsp:nvSpPr>
      <dsp:spPr>
        <a:xfrm>
          <a:off x="0" y="2011108"/>
          <a:ext cx="1314449" cy="131444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57F3E-C425-4A19-9DC4-13C31C232C49}">
      <dsp:nvSpPr>
        <dsp:cNvPr id="0" name=""/>
        <dsp:cNvSpPr/>
      </dsp:nvSpPr>
      <dsp:spPr>
        <a:xfrm>
          <a:off x="1393317" y="2011108"/>
          <a:ext cx="5159410" cy="131444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200" kern="1200"/>
        </a:p>
      </dsp:txBody>
      <dsp:txXfrm>
        <a:off x="1457495" y="2075286"/>
        <a:ext cx="5031054" cy="1186093"/>
      </dsp:txXfrm>
    </dsp:sp>
    <dsp:sp modelId="{7588F094-1DD5-4B7B-85BF-16A0ACFC9174}">
      <dsp:nvSpPr>
        <dsp:cNvPr id="0" name=""/>
        <dsp:cNvSpPr/>
      </dsp:nvSpPr>
      <dsp:spPr>
        <a:xfrm>
          <a:off x="0" y="3483292"/>
          <a:ext cx="1314449" cy="131444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FC654-CD8A-4542-80B9-4F0C9CB6AC52}">
      <dsp:nvSpPr>
        <dsp:cNvPr id="0" name=""/>
        <dsp:cNvSpPr/>
      </dsp:nvSpPr>
      <dsp:spPr>
        <a:xfrm>
          <a:off x="1393317" y="3483292"/>
          <a:ext cx="5159410" cy="131444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200" kern="1200"/>
        </a:p>
      </dsp:txBody>
      <dsp:txXfrm>
        <a:off x="1457495" y="3547470"/>
        <a:ext cx="5031054" cy="11860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3C649-183F-4E1D-B327-3737F0CE97EE}">
      <dsp:nvSpPr>
        <dsp:cNvPr id="0" name=""/>
        <dsp:cNvSpPr/>
      </dsp:nvSpPr>
      <dsp:spPr>
        <a:xfrm>
          <a:off x="2669360" y="1559"/>
          <a:ext cx="1044780" cy="84461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2CD369-3623-4DC7-9E62-1C61649522A4}">
      <dsp:nvSpPr>
        <dsp:cNvPr id="0" name=""/>
        <dsp:cNvSpPr/>
      </dsp:nvSpPr>
      <dsp:spPr>
        <a:xfrm>
          <a:off x="634" y="1559"/>
          <a:ext cx="2668725" cy="84461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>
              <a:latin typeface="Century Schoolbook" panose="02040604050505020304" pitchFamily="18" charset="0"/>
            </a:rPr>
            <a:t>Ортопедический коврик «Дорожка здоровья»</a:t>
          </a:r>
        </a:p>
      </dsp:txBody>
      <dsp:txXfrm>
        <a:off x="41865" y="42790"/>
        <a:ext cx="2586263" cy="762157"/>
      </dsp:txXfrm>
    </dsp:sp>
    <dsp:sp modelId="{99EF9393-3783-48B4-B00E-3BD126F6C94E}">
      <dsp:nvSpPr>
        <dsp:cNvPr id="0" name=""/>
        <dsp:cNvSpPr/>
      </dsp:nvSpPr>
      <dsp:spPr>
        <a:xfrm>
          <a:off x="2691100" y="930641"/>
          <a:ext cx="1023014" cy="84461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2685120"/>
            <a:satOff val="12063"/>
            <a:lumOff val="829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2685120"/>
              <a:satOff val="12063"/>
              <a:lumOff val="82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33A1F5-0F1E-43E9-BF47-A3FFCDA58AFA}">
      <dsp:nvSpPr>
        <dsp:cNvPr id="0" name=""/>
        <dsp:cNvSpPr/>
      </dsp:nvSpPr>
      <dsp:spPr>
        <a:xfrm>
          <a:off x="661" y="930641"/>
          <a:ext cx="2690439" cy="844619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>
              <a:solidFill>
                <a:srgbClr val="7030A0"/>
              </a:solidFill>
              <a:latin typeface="Century Schoolbook" panose="02040604050505020304" pitchFamily="18" charset="0"/>
            </a:rPr>
            <a:t>Тренажёр «Волшебные стопы»</a:t>
          </a:r>
        </a:p>
      </dsp:txBody>
      <dsp:txXfrm>
        <a:off x="41892" y="971872"/>
        <a:ext cx="2607977" cy="762157"/>
      </dsp:txXfrm>
    </dsp:sp>
    <dsp:sp modelId="{D27671D7-6021-4626-8C21-54828B7374E4}">
      <dsp:nvSpPr>
        <dsp:cNvPr id="0" name=""/>
        <dsp:cNvSpPr/>
      </dsp:nvSpPr>
      <dsp:spPr>
        <a:xfrm>
          <a:off x="2668193" y="1859723"/>
          <a:ext cx="1044780" cy="84461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091E2E-0716-4F90-B2C2-A2A374FEDF8C}">
      <dsp:nvSpPr>
        <dsp:cNvPr id="0" name=""/>
        <dsp:cNvSpPr/>
      </dsp:nvSpPr>
      <dsp:spPr>
        <a:xfrm>
          <a:off x="1801" y="1859723"/>
          <a:ext cx="2666391" cy="844619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 dirty="0">
              <a:ln>
                <a:solidFill>
                  <a:srgbClr val="7030A0"/>
                </a:solidFill>
              </a:ln>
              <a:solidFill>
                <a:sysClr val="windowText" lastClr="000000"/>
              </a:solidFill>
              <a:latin typeface="Century Schoolbook" panose="02040604050505020304" pitchFamily="18" charset="0"/>
            </a:rPr>
            <a:t>Тренажёр «</a:t>
          </a:r>
          <a:r>
            <a:rPr lang="uk-UA" sz="1600" b="1" i="1" kern="1200" dirty="0" err="1">
              <a:ln>
                <a:solidFill>
                  <a:srgbClr val="7030A0"/>
                </a:solidFill>
              </a:ln>
              <a:solidFill>
                <a:sysClr val="windowText" lastClr="000000"/>
              </a:solidFill>
              <a:latin typeface="Century Schoolbook" panose="02040604050505020304" pitchFamily="18" charset="0"/>
            </a:rPr>
            <a:t>Дыхание</a:t>
          </a:r>
          <a:r>
            <a:rPr lang="uk-UA" sz="1600" b="1" i="1" kern="1200" dirty="0">
              <a:ln>
                <a:solidFill>
                  <a:srgbClr val="7030A0"/>
                </a:solidFill>
              </a:ln>
              <a:solidFill>
                <a:sysClr val="windowText" lastClr="000000"/>
              </a:solidFill>
              <a:latin typeface="Century Schoolbook" panose="02040604050505020304" pitchFamily="18" charset="0"/>
            </a:rPr>
            <a:t> моря»</a:t>
          </a:r>
        </a:p>
      </dsp:txBody>
      <dsp:txXfrm>
        <a:off x="43032" y="1900954"/>
        <a:ext cx="2583929" cy="762157"/>
      </dsp:txXfrm>
    </dsp:sp>
    <dsp:sp modelId="{95FCC39E-B606-4F7C-ADAC-F3864A1C6D15}">
      <dsp:nvSpPr>
        <dsp:cNvPr id="0" name=""/>
        <dsp:cNvSpPr/>
      </dsp:nvSpPr>
      <dsp:spPr>
        <a:xfrm>
          <a:off x="2632197" y="2807994"/>
          <a:ext cx="1044780" cy="844619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0DB5841D-852A-4012-A10E-3EC4795998C6}">
      <dsp:nvSpPr>
        <dsp:cNvPr id="0" name=""/>
        <dsp:cNvSpPr/>
      </dsp:nvSpPr>
      <dsp:spPr>
        <a:xfrm>
          <a:off x="318" y="2788804"/>
          <a:ext cx="2669359" cy="844619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rgbClr val="7030A0"/>
              </a:solidFill>
              <a:latin typeface="Century Schoolbook" panose="02040604050505020304" pitchFamily="18" charset="0"/>
            </a:rPr>
            <a:t>Гантели «Сильные руки», </a:t>
          </a:r>
          <a:r>
            <a:rPr lang="ru-RU" sz="1400" b="1" i="1" kern="1200" dirty="0" err="1">
              <a:solidFill>
                <a:srgbClr val="7030A0"/>
              </a:solidFill>
              <a:latin typeface="Century Schoolbook" panose="02040604050505020304" pitchFamily="18" charset="0"/>
            </a:rPr>
            <a:t>тркнажёр</a:t>
          </a:r>
          <a:r>
            <a:rPr lang="ru-RU" sz="1400" b="1" i="1" kern="1200" dirty="0">
              <a:solidFill>
                <a:srgbClr val="7030A0"/>
              </a:solidFill>
              <a:latin typeface="Century Schoolbook" panose="02040604050505020304" pitchFamily="18" charset="0"/>
            </a:rPr>
            <a:t> «Миражи»</a:t>
          </a:r>
        </a:p>
      </dsp:txBody>
      <dsp:txXfrm>
        <a:off x="41549" y="2830035"/>
        <a:ext cx="2586897" cy="762157"/>
      </dsp:txXfrm>
    </dsp:sp>
    <dsp:sp modelId="{F829F942-BC4B-4DB2-A439-B52210A6A9FE}">
      <dsp:nvSpPr>
        <dsp:cNvPr id="0" name=""/>
        <dsp:cNvSpPr/>
      </dsp:nvSpPr>
      <dsp:spPr>
        <a:xfrm>
          <a:off x="2411393" y="3717886"/>
          <a:ext cx="1301622" cy="84461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E20B80-365C-47B0-8DC8-B9FA7B2255ED}">
      <dsp:nvSpPr>
        <dsp:cNvPr id="0" name=""/>
        <dsp:cNvSpPr/>
      </dsp:nvSpPr>
      <dsp:spPr>
        <a:xfrm>
          <a:off x="1759" y="3717886"/>
          <a:ext cx="2409633" cy="844619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i="1" kern="1200" dirty="0">
              <a:solidFill>
                <a:srgbClr val="7030A0"/>
              </a:solidFill>
              <a:latin typeface="Century Schoolbook" panose="02040604050505020304" pitchFamily="18" charset="0"/>
            </a:rPr>
            <a:t>Тренажёр для бега  «Лестница ловкости»</a:t>
          </a:r>
        </a:p>
      </dsp:txBody>
      <dsp:txXfrm>
        <a:off x="42990" y="3759117"/>
        <a:ext cx="2327171" cy="762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89071-3050-495B-958C-77F3A253A406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75AFC-363D-494E-8C14-C1BBC792F0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523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75AFC-363D-494E-8C14-C1BBC792F01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75AFC-363D-494E-8C14-C1BBC792F01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6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39E27-1880-46BA-A51C-0CC78578F331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1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0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0121719"/>
              </p:ext>
            </p:extLst>
          </p:nvPr>
        </p:nvGraphicFramePr>
        <p:xfrm>
          <a:off x="2771800" y="1600200"/>
          <a:ext cx="6552728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8" y="-13142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i.mycdn.me/i?r=AyH4iRPQ2q0otWIFepML2LxRDQJdfU0sKH-BMmOLNZQBhA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0" b="18326"/>
          <a:stretch/>
        </p:blipFill>
        <p:spPr bwMode="auto">
          <a:xfrm>
            <a:off x="4119742" y="279096"/>
            <a:ext cx="5002438" cy="1637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23" name="Picture 3" descr="C:\Users\Админ\Desktop\мастер-класс\123456-400x4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2841104" cy="2841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24" name="Picture 4" descr="C:\Users\Админ\Desktop\мастер-класс\161733167_0_128_3964_2375_600x0_80_0_0_8d2718070b114da6ebe7b60b24e9735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3" y="620688"/>
            <a:ext cx="4193407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841510" y="2420888"/>
            <a:ext cx="553108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>Использование инновационных технологий, нестандартного оборудования на уроках физической культуры </a:t>
            </a:r>
            <a:br>
              <a:rPr lang="ru-RU" sz="2400" dirty="0">
                <a:latin typeface="Arial Black" pitchFamily="34" charset="0"/>
              </a:rPr>
            </a:br>
            <a:r>
              <a:rPr lang="ru-RU" sz="2000" b="1" dirty="0">
                <a:solidFill>
                  <a:srgbClr val="002060"/>
                </a:solidFill>
              </a:rPr>
              <a:t>Учитель физической культуры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  ГОУ  ЛНР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«</a:t>
            </a:r>
            <a:r>
              <a:rPr lang="ru-RU" sz="2000" b="1" dirty="0" err="1">
                <a:solidFill>
                  <a:srgbClr val="002060"/>
                </a:solidFill>
              </a:rPr>
              <a:t>Ясеновская</a:t>
            </a:r>
            <a:r>
              <a:rPr lang="ru-RU" sz="2000" b="1" dirty="0">
                <a:solidFill>
                  <a:srgbClr val="002060"/>
                </a:solidFill>
              </a:rPr>
              <a:t> гимназия №2  им. </a:t>
            </a:r>
            <a:r>
              <a:rPr lang="ru-RU" sz="2000" b="1" dirty="0" err="1">
                <a:solidFill>
                  <a:srgbClr val="002060"/>
                </a:solidFill>
              </a:rPr>
              <a:t>Д.В.Лазутина</a:t>
            </a:r>
            <a:r>
              <a:rPr lang="ru-RU" sz="2000" b="1" dirty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Arial Black" pitchFamily="34" charset="0"/>
              </a:rPr>
              <a:t>ПОСТОЛОВА ТАТЬЯНА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771562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82" y="116633"/>
            <a:ext cx="892971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Материал</a:t>
            </a:r>
            <a:r>
              <a:rPr lang="ru-RU" sz="2800" dirty="0"/>
              <a:t>  </a:t>
            </a:r>
            <a:r>
              <a:rPr lang="ru-RU" sz="2800" b="1" dirty="0"/>
              <a:t>на резиновой основе, пуговицы разной величины с неострыми краями,  разные крышки от пластиковых бутылок,   камни разных размеров с неострыми краями, пуговицы не металлические, только плоские, фасоль, крупа гречневая, кедровые орехи, клей.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    </a:t>
            </a:r>
            <a:endParaRPr lang="ru-RU" sz="32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2428868"/>
            <a:ext cx="92155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>
              <a:solidFill>
                <a:srgbClr val="FF0000"/>
              </a:solidFill>
            </a:endParaRPr>
          </a:p>
          <a:p>
            <a:r>
              <a:rPr lang="ru-RU" sz="3200" b="1" dirty="0">
                <a:solidFill>
                  <a:srgbClr val="FF0000"/>
                </a:solidFill>
              </a:rPr>
              <a:t>Как работает  массажный коврик?</a:t>
            </a:r>
          </a:p>
          <a:p>
            <a:pPr algn="just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улучшает отток крови, снимает боль в поясничном отделе и ногах; </a:t>
            </a:r>
          </a:p>
          <a:p>
            <a:pPr algn="just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положительно влияет на сон, пропадает вялость, появляется активность и жизнерадостность; 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правильно формируется свод стопы;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профилактика ступни,  при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косолапии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и плоскостопии;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для снятия мышечных спазмов;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 для общего укрепления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2901885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82" y="116633"/>
            <a:ext cx="8929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 b="1" dirty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    </a:t>
            </a:r>
            <a:endParaRPr lang="ru-RU" sz="32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42978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Основные достоинства коврика:</a:t>
            </a:r>
          </a:p>
          <a:p>
            <a:r>
              <a:rPr lang="ru-RU" sz="2400" b="1" dirty="0">
                <a:latin typeface="+mj-lt"/>
              </a:rPr>
              <a:t>-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формирует правильный свод стопы;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  укрепляет иммунную систему, что помогает легче переносить инфекционные заболевания;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  активизирует работу нервной системы и улучшает память;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  заменяет прогулки босиком по траве, гравию и камням – при этом делая это занятие безопасным.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  регулярные упражнения предотвращают развитие плоскостопия.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  проводит профилактику сколиоза и других патологий опорно-двигательной системы;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  тренирует мышечную т</a:t>
            </a:r>
            <a:r>
              <a:rPr lang="ru-RU" sz="2400" b="1" dirty="0">
                <a:latin typeface="+mj-lt"/>
              </a:rPr>
              <a:t>кань.</a:t>
            </a:r>
          </a:p>
        </p:txBody>
      </p:sp>
      <p:pic>
        <p:nvPicPr>
          <p:cNvPr id="144387" name="Picture 3" descr="C:\Users\Tanya\Desktop\ortopedicheskiy-kovrik-ot-ploskostopi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0" y="3357562"/>
            <a:ext cx="4643440" cy="323850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4389" name="Picture 5" descr="C:\Users\Tanya\Desktop\unnam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855074">
            <a:off x="1451278" y="4335925"/>
            <a:ext cx="1698243" cy="25573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1885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82" y="116633"/>
            <a:ext cx="892971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Тренажёр  «Волшебные  стопы»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Материал</a:t>
            </a:r>
            <a:r>
              <a:rPr lang="ru-RU" sz="3200" dirty="0"/>
              <a:t> 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 резиновой основе, пробки от пластиковых бутылок, клей</a:t>
            </a:r>
            <a:r>
              <a:rPr lang="ru-RU" sz="3200" b="1" dirty="0"/>
              <a:t>.</a:t>
            </a:r>
          </a:p>
          <a:p>
            <a:r>
              <a:rPr lang="ru-RU" sz="3600" b="1" dirty="0">
                <a:solidFill>
                  <a:srgbClr val="FF0000"/>
                </a:solidFill>
              </a:rPr>
              <a:t>Как работает  массажный коврик?</a:t>
            </a:r>
          </a:p>
          <a:p>
            <a:pPr marL="457200" indent="-457200">
              <a:buFontTx/>
              <a:buChar char="-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профилактика и коррекция плоскостопия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457200" indent="-457200">
              <a:buFontTx/>
              <a:buChar char="-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 наших стопах очень много нервных окончаний, отвечающих за внутренние органы, и массаж стоп – это зарядка для организма.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173358">
            <a:off x="1463573" y="4828492"/>
            <a:ext cx="1875264" cy="1406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C:\Users\Админ\Desktop\0073aec4350f7930e3971089d89f2ea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24951"/>
            <a:ext cx="3672408" cy="2613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825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82" y="116633"/>
            <a:ext cx="8929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 b="1" dirty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    </a:t>
            </a:r>
            <a:endParaRPr lang="ru-RU" sz="32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45410" name="Picture 2" descr="Массажный коврик для детей и взрослых (как выбрать + 100 идей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-409576"/>
            <a:ext cx="9753600" cy="7267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1885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82" y="116633"/>
            <a:ext cx="8929718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Тренажёр  «Дыхание  моря»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Материал</a:t>
            </a:r>
            <a:r>
              <a:rPr lang="ru-RU" sz="3200" dirty="0"/>
              <a:t> 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 резиновой основе, морские камушки, клей.</a:t>
            </a:r>
          </a:p>
          <a:p>
            <a:r>
              <a:rPr lang="ru-RU" sz="3600" b="1" dirty="0">
                <a:solidFill>
                  <a:srgbClr val="FF0000"/>
                </a:solidFill>
              </a:rPr>
              <a:t>Как работает  массажный коврик?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Ходьба босиком по камням способствует: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усилению и активизации кровообращения в ногах;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укреплению мышц и костей, расположенных в зоне стоп;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предупреждению развития плоскостопия;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повышению эластичности стенок сосудов;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развитию красивой осанки;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очищению отмершей кожи на ступнях и обновлению клеточного состава;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стимуляции работы нервной системы;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снятию стресса;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/>
              <a:t>- устранению усталости и вялости;</a:t>
            </a:r>
            <a:endParaRPr lang="ru-RU" sz="2400" dirty="0"/>
          </a:p>
          <a:p>
            <a:r>
              <a:rPr lang="ru-RU" sz="2400" b="1" dirty="0"/>
              <a:t>- восстановлению сил после изнурительных физических нагрузок.</a:t>
            </a:r>
            <a:endParaRPr lang="ru-RU" sz="2400" dirty="0"/>
          </a:p>
          <a:p>
            <a:pPr marL="457200" indent="-457200">
              <a:buFontTx/>
              <a:buChar char="-"/>
            </a:pPr>
            <a:r>
              <a:rPr lang="ru-RU" sz="2400" b="1" dirty="0">
                <a:solidFill>
                  <a:srgbClr val="C00000"/>
                </a:solidFill>
                <a:latin typeface="+mj-lt"/>
              </a:rPr>
              <a:t> </a:t>
            </a:r>
            <a:endParaRPr lang="ru-RU" sz="24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14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2378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82" y="116633"/>
            <a:ext cx="8929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 b="1" dirty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    </a:t>
            </a:r>
            <a:endParaRPr lang="ru-RU" sz="32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46" y="2924944"/>
            <a:ext cx="4875683" cy="3656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8640" y="116634"/>
            <a:ext cx="4226210" cy="3169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Админ\Desktop\children_boy_brother_beach_sand_reflection_coast_sea_ocean_surf_walk_shorts_heels_horizon_sky_53900_1680x10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12563"/>
            <a:ext cx="3603045" cy="2702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3" descr="C:\Users\Админ\Desktop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9" y="332656"/>
            <a:ext cx="2376264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617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82" y="116633"/>
            <a:ext cx="892971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Гантели  «Сильные руки»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Материал</a:t>
            </a:r>
            <a:r>
              <a:rPr lang="ru-RU" sz="3200" dirty="0"/>
              <a:t>: </a:t>
            </a:r>
            <a:r>
              <a:rPr lang="ru-RU" sz="2400" b="1" dirty="0">
                <a:latin typeface="+mj-lt"/>
              </a:rPr>
              <a:t>для изготовления двух гантелей вам понадобятся, четыре пластиковых бутылочки из под лимонада, ножницы, клей "Момент", изолента любого цвета, мелкая галька или песок.</a:t>
            </a:r>
          </a:p>
          <a:p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Как работают  гантели?</a:t>
            </a:r>
          </a:p>
          <a:p>
            <a:pPr marL="342900" indent="-342900">
              <a:buFontTx/>
              <a:buChar char="-"/>
            </a:pPr>
            <a:r>
              <a:rPr lang="ru-RU" sz="2400" b="1" dirty="0">
                <a:latin typeface="+mj-lt"/>
              </a:rPr>
              <a:t>повышает силу и выносливость;</a:t>
            </a:r>
          </a:p>
          <a:p>
            <a:pPr marL="342900" indent="-342900">
              <a:buFontTx/>
              <a:buChar char="-"/>
            </a:pPr>
            <a:r>
              <a:rPr lang="ru-RU" sz="2400" b="1" dirty="0">
                <a:latin typeface="+mj-lt"/>
              </a:rPr>
              <a:t>способствует формированию здоровых костей и мышц; -</a:t>
            </a:r>
          </a:p>
          <a:p>
            <a:pPr marL="342900" indent="-342900">
              <a:buFontTx/>
              <a:buChar char="-"/>
            </a:pPr>
            <a:r>
              <a:rPr lang="ru-RU" sz="2400" b="1" dirty="0">
                <a:latin typeface="+mj-lt"/>
              </a:rPr>
              <a:t>помогает контролировать вес, снижает тревожность и стресс;</a:t>
            </a:r>
          </a:p>
          <a:p>
            <a:pPr marL="342900" indent="-342900">
              <a:buFontTx/>
              <a:buChar char="-"/>
            </a:pPr>
            <a:r>
              <a:rPr lang="ru-RU" sz="2400" b="1" dirty="0">
                <a:latin typeface="+mj-lt"/>
              </a:rPr>
              <a:t>повышает самооценку, улучшает кровяное давление и уровень холестерина;</a:t>
            </a:r>
          </a:p>
          <a:p>
            <a:pPr marL="342900" indent="-342900">
              <a:buFontTx/>
              <a:buChar char="-"/>
            </a:pPr>
            <a:r>
              <a:rPr lang="ru-RU" sz="2400" b="1" dirty="0">
                <a:latin typeface="+mj-lt"/>
              </a:rPr>
              <a:t> кроме того повышает иммунитет и укрепляет здоровье.</a:t>
            </a:r>
          </a:p>
          <a:p>
            <a:r>
              <a:rPr lang="ru-RU" sz="2400" b="1" dirty="0">
                <a:solidFill>
                  <a:srgbClr val="C00000"/>
                </a:solidFill>
                <a:latin typeface="+mj-lt"/>
              </a:rPr>
              <a:t> </a:t>
            </a:r>
            <a:endParaRPr lang="ru-RU" sz="24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50"/>
            <a:ext cx="9429784" cy="16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3482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82" y="116633"/>
            <a:ext cx="8929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+mj-lt"/>
              </a:rPr>
              <a:t> </a:t>
            </a:r>
            <a:endParaRPr lang="ru-RU" sz="24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81922" name="Picture 2" descr="C:\Users\Админ\Desktop\massazhnye-sledochki-nasedka-s-cyplyatami-gantelki-obruch-s-lentami-nakormi-zhivotnoe-nestandartnoe-fizicheskoe-oborudovanie-dlya-raboty-s-doshkolnikam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3212976"/>
            <a:ext cx="4686300" cy="3514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9141" y="174374"/>
            <a:ext cx="4573379" cy="3430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 descr="C:\Users\Админ\Desktop\depositphotos_23758689-stock-photo-child-girl-doing-exercises-wit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8775"/>
            <a:ext cx="3791916" cy="2527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C:\Users\Админ\Desktop\downloa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37" y="4365104"/>
            <a:ext cx="4509577" cy="1771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231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82" y="116633"/>
            <a:ext cx="892971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Тренажёр  «Миражи»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Материал</a:t>
            </a:r>
            <a:r>
              <a:rPr lang="ru-RU" sz="3200" dirty="0"/>
              <a:t>: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пластиковые контейнеры от киндер-сюрприза, резинка, круглые ручки от пластиковых бутылок</a:t>
            </a:r>
            <a:r>
              <a:rPr lang="ru-RU" sz="2400" b="1" dirty="0">
                <a:latin typeface="+mj-lt"/>
              </a:rPr>
              <a:t>.</a:t>
            </a:r>
          </a:p>
          <a:p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Как работает  массажный тренажёр?</a:t>
            </a:r>
          </a:p>
          <a:p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atin typeface="Arial Black" pitchFamily="34" charset="0"/>
              </a:rPr>
              <a:t>служит для использования детьми как </a:t>
            </a:r>
            <a:r>
              <a:rPr lang="ru-RU" sz="2000" b="1" dirty="0" err="1">
                <a:latin typeface="Arial Black" pitchFamily="34" charset="0"/>
              </a:rPr>
              <a:t>спиномассажер</a:t>
            </a:r>
            <a:r>
              <a:rPr lang="ru-RU" sz="2000" dirty="0">
                <a:latin typeface="Arial Black" pitchFamily="34" charset="0"/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Arial Black" pitchFamily="34" charset="0"/>
              </a:rPr>
              <a:t> полезно как в качестве  </a:t>
            </a:r>
            <a:r>
              <a:rPr lang="ru-RU" sz="2000" b="1" dirty="0">
                <a:latin typeface="Arial Black" pitchFamily="34" charset="0"/>
              </a:rPr>
              <a:t>массажа</a:t>
            </a:r>
            <a:r>
              <a:rPr lang="ru-RU" sz="2000" dirty="0">
                <a:latin typeface="Arial Black" pitchFamily="34" charset="0"/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Arial Black" pitchFamily="34" charset="0"/>
              </a:rPr>
              <a:t> так и в качестве детской физзарядки; 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Arial Black" pitchFamily="34" charset="0"/>
              </a:rPr>
              <a:t>удобен при </a:t>
            </a:r>
            <a:r>
              <a:rPr lang="ru-RU" sz="2000" b="1" dirty="0">
                <a:latin typeface="Arial Black" pitchFamily="34" charset="0"/>
              </a:rPr>
              <a:t>массаже шеи</a:t>
            </a:r>
            <a:r>
              <a:rPr lang="ru-RU" sz="2000" dirty="0">
                <a:latin typeface="Arial Black" pitchFamily="34" charset="0"/>
              </a:rPr>
              <a:t>, головы, верхнего плечевого пояса, спины, ног;</a:t>
            </a:r>
            <a:endParaRPr lang="ru-RU" sz="2000" b="1" dirty="0">
              <a:latin typeface="Arial Black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atin typeface="Arial Black" pitchFamily="34" charset="0"/>
              </a:rPr>
              <a:t>повышает мышечный тонус, улучшает кровообращение, активизирует </a:t>
            </a:r>
            <a:r>
              <a:rPr lang="ru-RU" sz="2000" dirty="0" err="1">
                <a:latin typeface="Arial Black" pitchFamily="34" charset="0"/>
              </a:rPr>
              <a:t>окислительно</a:t>
            </a:r>
            <a:r>
              <a:rPr lang="ru-RU" sz="2000" dirty="0">
                <a:latin typeface="Arial Black" pitchFamily="34" charset="0"/>
              </a:rPr>
              <a:t>-восстановительные процессы в мышцах, суставах, тканях.</a:t>
            </a:r>
            <a:endParaRPr lang="ru-RU" sz="2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50"/>
            <a:ext cx="9429784" cy="16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044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66" y="3226614"/>
            <a:ext cx="4590327" cy="3442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2" descr="C:\Users\Админ\Desktop\detsad-665440-15202731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94" y="17259"/>
            <a:ext cx="4392488" cy="329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7" name="Picture 3" descr="C:\Users\Админ\Desktop\downlo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34" y="260648"/>
            <a:ext cx="3460837" cy="2592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C:\Users\Админ\Desktop\Поделки-из-под-капсул-от-Киндер-сюрприза-детский-массажер-для-тела-для-зарядки-своими-руками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77" y="3675954"/>
            <a:ext cx="3918253" cy="2938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076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  <a:prstGeom prst="ellipseRibbon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>
              <a:defRPr/>
            </a:pPr>
            <a:r>
              <a:rPr lang="uk-UA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Золотое</a:t>
            </a:r>
            <a:r>
              <a:rPr lang="uk-UA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 правило</a:t>
            </a:r>
            <a:endParaRPr lang="ru-RU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571472" y="1643050"/>
            <a:ext cx="8001056" cy="450059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numCol="1" spcCol="0">
            <a:normAutofit/>
          </a:bodyPr>
          <a:lstStyle/>
          <a:p>
            <a:pPr algn="ctr" eaLnBrk="0" hangingPunct="0">
              <a:buNone/>
              <a:defRPr/>
            </a:pP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Детей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нужно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 учить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быть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здоровыми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 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душой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,и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телом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;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раскрывать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им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ценность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здоровья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как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наибольшего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человеческого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 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достояния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 в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тесном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сотрудничестве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семьи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школы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 и </a:t>
            </a:r>
            <a:r>
              <a:rPr lang="uk-UA" sz="24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общественности</a:t>
            </a:r>
            <a:r>
              <a:rPr lang="uk-UA" sz="2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.</a:t>
            </a:r>
            <a:endParaRPr lang="ru-RU" sz="2400" dirty="0">
              <a:ln w="12700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7" name="Рисунок 6" descr="IMG_66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76851">
            <a:off x="547459" y="3324138"/>
            <a:ext cx="2289611" cy="3111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IMG_6692.JPG"/>
          <p:cNvPicPr>
            <a:picLocks noChangeAspect="1"/>
          </p:cNvPicPr>
          <p:nvPr/>
        </p:nvPicPr>
        <p:blipFill>
          <a:blip r:embed="rId4" cstate="print"/>
          <a:srcRect l="8000"/>
          <a:stretch>
            <a:fillRect/>
          </a:stretch>
        </p:blipFill>
        <p:spPr>
          <a:xfrm rot="16622050">
            <a:off x="5823277" y="3655999"/>
            <a:ext cx="3286148" cy="2547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P10104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3643314"/>
            <a:ext cx="4000528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17" y="243964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82" y="116633"/>
            <a:ext cx="89297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Тренажёр для бега  «Лестница ловкости»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Материал</a:t>
            </a:r>
            <a:r>
              <a:rPr lang="ru-RU" sz="3200" dirty="0"/>
              <a:t>: </a:t>
            </a:r>
            <a:r>
              <a:rPr lang="ru-RU" sz="2400" b="1" dirty="0">
                <a:latin typeface="+mj-lt"/>
              </a:rPr>
              <a:t>пластиковые трубки небольшого диаметра, бельевая верёвка.</a:t>
            </a:r>
          </a:p>
          <a:p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Как работает  тренажёр для  бега?</a:t>
            </a:r>
          </a:p>
          <a:p>
            <a:pPr marL="342900" indent="-342900">
              <a:buFontTx/>
              <a:buChar char="-"/>
            </a:pPr>
            <a:r>
              <a:rPr lang="ru-RU" sz="2000" b="1" dirty="0"/>
              <a:t>развивать ловкость</a:t>
            </a:r>
            <a:r>
              <a:rPr lang="ru-RU" sz="2000" dirty="0"/>
              <a:t>, силу, умение держать равновесие;</a:t>
            </a:r>
          </a:p>
          <a:p>
            <a:endParaRPr lang="ru-RU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C:\Users\Админ\Desktop\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3017" r="6034" b="3664"/>
          <a:stretch/>
        </p:blipFill>
        <p:spPr bwMode="auto">
          <a:xfrm rot="990773">
            <a:off x="264975" y="3828431"/>
            <a:ext cx="1650804" cy="2384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Админ\Desktop\detsad-5841-1519393988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r="19480" b="3233"/>
          <a:stretch/>
        </p:blipFill>
        <p:spPr bwMode="auto">
          <a:xfrm rot="885246">
            <a:off x="2182983" y="3545331"/>
            <a:ext cx="1811808" cy="2693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Админ\Desktop\detsad-5841-1519393968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3" t="4310" r="21205" b="3234"/>
          <a:stretch/>
        </p:blipFill>
        <p:spPr bwMode="auto">
          <a:xfrm rot="839321">
            <a:off x="4359937" y="3672348"/>
            <a:ext cx="1787240" cy="2421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Админ\Desktop\т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28394" b="2586"/>
          <a:stretch/>
        </p:blipFill>
        <p:spPr bwMode="auto">
          <a:xfrm rot="769514">
            <a:off x="6626685" y="3176964"/>
            <a:ext cx="1925219" cy="2698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2" descr="C:\Users\Админ\Desktop\detsad-5841-15193942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9938">
            <a:off x="6436898" y="3176748"/>
            <a:ext cx="2304792" cy="3074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960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53039" y="2934334"/>
            <a:ext cx="3161175" cy="4214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Picture 2" descr="C:\Users\Админ\Desktop\detsad-5841-15193942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440" y="377881"/>
            <a:ext cx="4681056" cy="6244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5" name="Picture 3" descr="C:\Users\Админ\Desktop\мастер-клас-2\DSC_34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7"/>
            <a:ext cx="3456383" cy="27791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187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357158" y="500042"/>
            <a:ext cx="8229600" cy="1143000"/>
          </a:xfrm>
          <a:prstGeom prst="ellipseRibbon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Достигнутые результаты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467544" y="1772816"/>
            <a:ext cx="899240" cy="1284628"/>
            <a:chOff x="13638" y="368578"/>
            <a:chExt cx="899240" cy="1284628"/>
          </a:xfrm>
        </p:grpSpPr>
        <p:sp>
          <p:nvSpPr>
            <p:cNvPr id="10" name="Нашивка 9"/>
            <p:cNvSpPr/>
            <p:nvPr/>
          </p:nvSpPr>
          <p:spPr>
            <a:xfrm rot="5400000">
              <a:off x="-179056" y="561272"/>
              <a:ext cx="1284628" cy="899239"/>
            </a:xfrm>
            <a:prstGeom prst="chevron">
              <a:avLst/>
            </a:prstGeom>
            <a:solidFill>
              <a:srgbClr val="C00000"/>
            </a:solid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1" name="Нашивка 4"/>
            <p:cNvSpPr/>
            <p:nvPr/>
          </p:nvSpPr>
          <p:spPr>
            <a:xfrm>
              <a:off x="13639" y="818198"/>
              <a:ext cx="899239" cy="385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67544" y="3549687"/>
            <a:ext cx="899240" cy="1284628"/>
            <a:chOff x="13638" y="1840826"/>
            <a:chExt cx="899240" cy="1284628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179056" y="2033520"/>
              <a:ext cx="1284628" cy="899239"/>
            </a:xfrm>
            <a:prstGeom prst="chevron">
              <a:avLst/>
            </a:prstGeom>
          </p:spPr>
          <p:style>
            <a:lnRef idx="2">
              <a:schemeClr val="accent2">
                <a:hueOff val="2340759"/>
                <a:satOff val="-2919"/>
                <a:lumOff val="686"/>
                <a:alphaOff val="0"/>
              </a:schemeClr>
            </a:lnRef>
            <a:fillRef idx="1">
              <a:schemeClr val="accent2">
                <a:hueOff val="2340759"/>
                <a:satOff val="-2919"/>
                <a:lumOff val="686"/>
                <a:alphaOff val="0"/>
              </a:schemeClr>
            </a:fillRef>
            <a:effectRef idx="0">
              <a:schemeClr val="accent2">
                <a:hueOff val="2340759"/>
                <a:satOff val="-2919"/>
                <a:lumOff val="68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Нашивка 4"/>
            <p:cNvSpPr/>
            <p:nvPr/>
          </p:nvSpPr>
          <p:spPr>
            <a:xfrm>
              <a:off x="13639" y="2290446"/>
              <a:ext cx="899239" cy="385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88201" y="5462796"/>
            <a:ext cx="899240" cy="1284628"/>
            <a:chOff x="13638" y="3249601"/>
            <a:chExt cx="899240" cy="1284628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179056" y="3442295"/>
              <a:ext cx="1284628" cy="899239"/>
            </a:xfrm>
            <a:prstGeom prst="chevron">
              <a:avLst/>
            </a:prstGeom>
          </p:spPr>
          <p:style>
            <a:lnRef idx="2">
              <a:schemeClr val="accent2">
                <a:hueOff val="4681519"/>
                <a:satOff val="-5839"/>
                <a:lumOff val="1373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9" name="Нашивка 4"/>
            <p:cNvSpPr/>
            <p:nvPr/>
          </p:nvSpPr>
          <p:spPr>
            <a:xfrm>
              <a:off x="13639" y="3699221"/>
              <a:ext cx="899239" cy="385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>
                <a:solidFill>
                  <a:srgbClr val="92D050"/>
                </a:solidFill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907704" y="1772815"/>
            <a:ext cx="5832648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снижение роста хронических и простудных заболеваний у обучающихся;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уменьшение числа пропусков занятий ;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стремление вести здоровый образ жизни;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вовлечение детей в работу спортивных кружков и секций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3549686"/>
            <a:ext cx="626469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сплочение детских коллективов;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единство семьи, школы и общественности;</a:t>
            </a:r>
          </a:p>
          <a:p>
            <a:pPr lvl="0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деятельностная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модель функционирования учебного заведения как Школы здоровья</a:t>
            </a:r>
            <a:r>
              <a:rPr lang="ru-RU" dirty="0"/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5013175"/>
            <a:ext cx="590465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повышение уровня педагогического мастерства;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совершенствование форм организации  образовательного процесса;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огромное желание жить, учиться и творить.</a:t>
            </a:r>
          </a:p>
        </p:txBody>
      </p:sp>
    </p:spTree>
    <p:extLst>
      <p:ext uri="{BB962C8B-B14F-4D97-AF65-F5344CB8AC3E}">
        <p14:creationId xmlns:p14="http://schemas.microsoft.com/office/powerpoint/2010/main" val="93776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89" y="116632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357158" y="500042"/>
            <a:ext cx="8229600" cy="1143000"/>
          </a:xfrm>
          <a:prstGeom prst="ellipseRibbon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Продукт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2491246549"/>
              </p:ext>
            </p:extLst>
          </p:nvPr>
        </p:nvGraphicFramePr>
        <p:xfrm>
          <a:off x="357158" y="1643050"/>
          <a:ext cx="3714776" cy="4564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99889">
            <a:off x="4391556" y="2080356"/>
            <a:ext cx="1496102" cy="19948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7890001">
            <a:off x="6052363" y="2069174"/>
            <a:ext cx="2010246" cy="15076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1633" y="5877272"/>
            <a:ext cx="1613866" cy="121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714607">
            <a:off x="7565819" y="3621649"/>
            <a:ext cx="1219659" cy="16262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006479">
            <a:off x="5393681" y="4281978"/>
            <a:ext cx="1547407" cy="11605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5081" y="5822659"/>
            <a:ext cx="1535964" cy="11519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9863" y="5825277"/>
            <a:ext cx="1473857" cy="11053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8390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89" y="0"/>
            <a:ext cx="9598423" cy="69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357158" y="500042"/>
            <a:ext cx="8229600" cy="1143000"/>
          </a:xfrm>
          <a:prstGeom prst="ellipseRibbon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Продукт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15" name="Рисунок 14" descr="C:\Users\Админ\Desktop\мастер-клас-2\DSC_348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132856"/>
            <a:ext cx="4619148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Админ\Desktop\мастер-клас-2\DSC_347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6"/>
            <a:ext cx="4248472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74347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89" y="0"/>
            <a:ext cx="9598423" cy="69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357158" y="500042"/>
            <a:ext cx="8229600" cy="1143000"/>
          </a:xfrm>
          <a:prstGeom prst="ellipseRibbon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Продукт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9" name="Рисунок 8" descr="C:\Users\Админ\Desktop\мастер-клас-2\DSC_347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80928"/>
            <a:ext cx="4211960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Админ\Desktop\мастер-клас-2\DSC_348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780928"/>
            <a:ext cx="4122341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3216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8546" name="Picture 2" descr="D:\я-директор\наш эксперимент\презентации отчеты\переделать для форума\1487a057239da31475fe333c7dc02b28a51b10ad62200ce6936a20cc1c8e37e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644087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204280">
            <a:off x="463684" y="-507186"/>
            <a:ext cx="1357322" cy="200108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10245">
            <a:off x="7757397" y="-225510"/>
            <a:ext cx="1163176" cy="1714854"/>
          </a:xfrm>
          <a:prstGeom prst="rect">
            <a:avLst/>
          </a:prstGeom>
        </p:spPr>
      </p:pic>
      <p:pic>
        <p:nvPicPr>
          <p:cNvPr id="12" name="Рисунок 11" descr="D:\я-директор\наш эксперимент\Копия макет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6337627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Documents and Settings\User\Мои документы\Рисунок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285852" y="285728"/>
            <a:ext cx="6715172" cy="95410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Использование</a:t>
            </a: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uk-UA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нетрадиционных</a:t>
            </a: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uk-UA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подходов</a:t>
            </a: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uk-UA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оздоровлении</a:t>
            </a: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uk-UA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детей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AutoShape 25"/>
          <p:cNvSpPr>
            <a:spLocks noChangeArrowheads="1"/>
          </p:cNvSpPr>
          <p:nvPr/>
        </p:nvSpPr>
        <p:spPr bwMode="auto">
          <a:xfrm>
            <a:off x="428596" y="1500174"/>
            <a:ext cx="2411635" cy="1543703"/>
          </a:xfrm>
          <a:prstGeom prst="wedgeRoundRectCallout">
            <a:avLst>
              <a:gd name="adj1" fmla="val 71708"/>
              <a:gd name="adj2" fmla="val 73681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uk-UA" sz="1600" b="1" dirty="0" err="1"/>
              <a:t>Этюди</a:t>
            </a:r>
            <a:r>
              <a:rPr lang="uk-UA" sz="1600" b="1" dirty="0"/>
              <a:t> души</a:t>
            </a:r>
          </a:p>
          <a:p>
            <a:r>
              <a:rPr lang="uk-UA" sz="1600" b="1" dirty="0"/>
              <a:t> </a:t>
            </a:r>
            <a:r>
              <a:rPr lang="uk-UA" sz="1600" b="1" dirty="0" err="1"/>
              <a:t>Целительные</a:t>
            </a:r>
            <a:r>
              <a:rPr lang="uk-UA" sz="1600" b="1" dirty="0"/>
              <a:t> </a:t>
            </a:r>
            <a:r>
              <a:rPr lang="uk-UA" sz="1600" b="1" dirty="0" err="1"/>
              <a:t>мудры</a:t>
            </a:r>
            <a:r>
              <a:rPr lang="uk-UA" sz="1600" b="1" dirty="0"/>
              <a:t> </a:t>
            </a:r>
            <a:r>
              <a:rPr lang="uk-UA" sz="1600" b="1" dirty="0" err="1"/>
              <a:t>Фитотерапия</a:t>
            </a:r>
            <a:r>
              <a:rPr lang="uk-UA" sz="1600" b="1" dirty="0"/>
              <a:t> </a:t>
            </a:r>
            <a:r>
              <a:rPr lang="uk-UA" sz="1600" b="1" dirty="0" err="1"/>
              <a:t>Аромотерапия</a:t>
            </a:r>
            <a:endParaRPr lang="uk-UA" sz="1600" b="1" dirty="0"/>
          </a:p>
          <a:p>
            <a:r>
              <a:rPr lang="uk-UA" sz="1600" b="1" dirty="0" err="1"/>
              <a:t>Цветотерапия</a:t>
            </a:r>
            <a:endParaRPr lang="uk-UA" sz="1600" b="1" dirty="0"/>
          </a:p>
          <a:p>
            <a:r>
              <a:rPr lang="uk-UA" sz="1600" b="1" dirty="0" err="1"/>
              <a:t>Музыкальная</a:t>
            </a:r>
            <a:r>
              <a:rPr lang="uk-UA" sz="1600" b="1" dirty="0"/>
              <a:t> </a:t>
            </a:r>
            <a:r>
              <a:rPr lang="uk-UA" sz="1600" b="1" dirty="0" err="1"/>
              <a:t>терапия</a:t>
            </a:r>
            <a:endParaRPr lang="ru-RU" sz="1600" b="1" dirty="0"/>
          </a:p>
          <a:p>
            <a:pPr algn="ctr"/>
            <a:endParaRPr lang="ru-RU" sz="1600" b="1" dirty="0"/>
          </a:p>
        </p:txBody>
      </p:sp>
      <p:sp>
        <p:nvSpPr>
          <p:cNvPr id="5" name="AutoShape 27"/>
          <p:cNvSpPr>
            <a:spLocks noChangeArrowheads="1"/>
          </p:cNvSpPr>
          <p:nvPr/>
        </p:nvSpPr>
        <p:spPr bwMode="auto">
          <a:xfrm>
            <a:off x="6279273" y="1500174"/>
            <a:ext cx="2700337" cy="1425044"/>
          </a:xfrm>
          <a:prstGeom prst="wedgeRoundRectCallout">
            <a:avLst>
              <a:gd name="adj1" fmla="val -60226"/>
              <a:gd name="adj2" fmla="val 88729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uk-UA" b="1" dirty="0" err="1"/>
              <a:t>Психогимнастика</a:t>
            </a:r>
            <a:r>
              <a:rPr lang="uk-UA" b="1" dirty="0"/>
              <a:t> </a:t>
            </a:r>
          </a:p>
          <a:p>
            <a:pPr algn="ctr"/>
            <a:r>
              <a:rPr lang="uk-UA" b="1" dirty="0" err="1"/>
              <a:t>Возобновление</a:t>
            </a:r>
            <a:r>
              <a:rPr lang="uk-UA" b="1" dirty="0"/>
              <a:t>  </a:t>
            </a:r>
            <a:r>
              <a:rPr lang="uk-UA" b="1" dirty="0" err="1"/>
              <a:t>психического</a:t>
            </a:r>
            <a:r>
              <a:rPr lang="uk-UA" b="1" dirty="0"/>
              <a:t> </a:t>
            </a:r>
            <a:r>
              <a:rPr lang="uk-UA" b="1" dirty="0" err="1"/>
              <a:t>баланса</a:t>
            </a:r>
            <a:endParaRPr lang="uk-UA" b="1" dirty="0"/>
          </a:p>
          <a:p>
            <a:pPr algn="ctr"/>
            <a:r>
              <a:rPr lang="uk-UA" b="1" dirty="0" err="1"/>
              <a:t>Тренинг</a:t>
            </a:r>
            <a:endParaRPr lang="ru-RU" b="1" dirty="0"/>
          </a:p>
        </p:txBody>
      </p:sp>
      <p:sp>
        <p:nvSpPr>
          <p:cNvPr id="7" name="AutoShape 29"/>
          <p:cNvSpPr>
            <a:spLocks noChangeArrowheads="1"/>
          </p:cNvSpPr>
          <p:nvPr/>
        </p:nvSpPr>
        <p:spPr bwMode="auto">
          <a:xfrm>
            <a:off x="286099" y="4900129"/>
            <a:ext cx="2214578" cy="1714488"/>
          </a:xfrm>
          <a:prstGeom prst="wedgeRoundRectCallout">
            <a:avLst>
              <a:gd name="adj1" fmla="val 98898"/>
              <a:gd name="adj2" fmla="val -70931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uk-UA" sz="1600" b="1" dirty="0" err="1"/>
              <a:t>Работа</a:t>
            </a:r>
            <a:r>
              <a:rPr lang="uk-UA" sz="1600" b="1" dirty="0"/>
              <a:t>  с </a:t>
            </a:r>
            <a:r>
              <a:rPr lang="uk-UA" sz="1600" b="1" dirty="0" err="1"/>
              <a:t>семьей</a:t>
            </a:r>
            <a:r>
              <a:rPr lang="uk-UA" sz="1600" b="1" dirty="0"/>
              <a:t>  по </a:t>
            </a:r>
            <a:r>
              <a:rPr lang="uk-UA" sz="1600" b="1" dirty="0" err="1"/>
              <a:t>пропаганде</a:t>
            </a:r>
            <a:r>
              <a:rPr lang="uk-UA" sz="1600" b="1" dirty="0"/>
              <a:t> ЗСЖ</a:t>
            </a:r>
          </a:p>
          <a:p>
            <a:pPr algn="ctr"/>
            <a:r>
              <a:rPr lang="uk-UA" sz="1600" b="1" dirty="0"/>
              <a:t>Школа </a:t>
            </a:r>
            <a:r>
              <a:rPr lang="uk-UA" sz="1600" b="1" dirty="0" err="1"/>
              <a:t>сознательного</a:t>
            </a:r>
            <a:r>
              <a:rPr lang="uk-UA" sz="1600" b="1" dirty="0"/>
              <a:t> </a:t>
            </a:r>
            <a:r>
              <a:rPr lang="uk-UA" sz="1600" b="1" dirty="0" err="1"/>
              <a:t>отцовства</a:t>
            </a:r>
            <a:endParaRPr lang="ru-RU" sz="1600" b="1" dirty="0"/>
          </a:p>
        </p:txBody>
      </p:sp>
      <p:sp>
        <p:nvSpPr>
          <p:cNvPr id="8" name="AutoShape 28"/>
          <p:cNvSpPr>
            <a:spLocks noChangeArrowheads="1"/>
          </p:cNvSpPr>
          <p:nvPr/>
        </p:nvSpPr>
        <p:spPr bwMode="auto">
          <a:xfrm>
            <a:off x="5715008" y="5000636"/>
            <a:ext cx="2271740" cy="1643050"/>
          </a:xfrm>
          <a:prstGeom prst="wedgeRoundRectCallout">
            <a:avLst>
              <a:gd name="adj1" fmla="val -68537"/>
              <a:gd name="adj2" fmla="val -72042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uk-UA" b="1" dirty="0" err="1"/>
              <a:t>Имунная</a:t>
            </a:r>
            <a:r>
              <a:rPr lang="uk-UA" b="1" dirty="0"/>
              <a:t> </a:t>
            </a:r>
            <a:r>
              <a:rPr lang="uk-UA" b="1" dirty="0" err="1"/>
              <a:t>гимнастика</a:t>
            </a:r>
            <a:r>
              <a:rPr lang="uk-UA" b="1" dirty="0"/>
              <a:t> </a:t>
            </a:r>
            <a:r>
              <a:rPr lang="uk-UA" b="1" dirty="0" err="1"/>
              <a:t>Массаж</a:t>
            </a:r>
            <a:r>
              <a:rPr lang="uk-UA" b="1" dirty="0"/>
              <a:t> </a:t>
            </a:r>
          </a:p>
          <a:p>
            <a:pPr algn="ctr"/>
            <a:r>
              <a:rPr lang="uk-UA" b="1" dirty="0" err="1"/>
              <a:t>Корекционная</a:t>
            </a:r>
            <a:r>
              <a:rPr lang="uk-UA" b="1" dirty="0"/>
              <a:t> </a:t>
            </a:r>
            <a:r>
              <a:rPr lang="uk-UA" b="1" dirty="0" err="1"/>
              <a:t>гимнастика</a:t>
            </a:r>
            <a:r>
              <a:rPr lang="uk-UA" b="1" dirty="0"/>
              <a:t> </a:t>
            </a:r>
            <a:endParaRPr lang="ru-RU" b="1" dirty="0"/>
          </a:p>
        </p:txBody>
      </p:sp>
      <p:sp>
        <p:nvSpPr>
          <p:cNvPr id="9" name="Сердце 8"/>
          <p:cNvSpPr/>
          <p:nvPr/>
        </p:nvSpPr>
        <p:spPr>
          <a:xfrm>
            <a:off x="3615791" y="3213008"/>
            <a:ext cx="2071702" cy="171451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kern="10" dirty="0">
                <a:ln w="9525">
                  <a:round/>
                  <a:headEnd/>
                  <a:tailEnd/>
                </a:ln>
                <a:solidFill>
                  <a:srgbClr val="00FF00"/>
                </a:solidFill>
                <a:cs typeface="Arial"/>
              </a:rPr>
              <a:t>Здоровье </a:t>
            </a:r>
          </a:p>
          <a:p>
            <a:pPr algn="ctr"/>
            <a:r>
              <a:rPr lang="ru-RU" b="1" kern="10" dirty="0">
                <a:ln w="9525">
                  <a:round/>
                  <a:headEnd/>
                  <a:tailEnd/>
                </a:ln>
                <a:solidFill>
                  <a:srgbClr val="00FF00"/>
                </a:solidFill>
                <a:cs typeface="Arial"/>
              </a:rPr>
              <a:t>ребенка </a:t>
            </a:r>
          </a:p>
        </p:txBody>
      </p:sp>
      <p:pic>
        <p:nvPicPr>
          <p:cNvPr id="10" name="Рисунок 9" descr="D:\Здоровье\Новая папка\SDC101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500174"/>
            <a:ext cx="2214578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3" descr="D:\Здоровье\Новая папка\SDC100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14686"/>
            <a:ext cx="2031512" cy="142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:\Здоровье\Новая папка\SDC101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2659" y="3394566"/>
            <a:ext cx="1871662" cy="1351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D:\Здоровье\Новая папка\SDC1009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5072074"/>
            <a:ext cx="2286016" cy="150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 rot="1642986">
            <a:off x="2609798" y="2968322"/>
            <a:ext cx="13511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n w="50800"/>
                <a:solidFill>
                  <a:srgbClr val="7030A0"/>
                </a:solidFill>
              </a:rPr>
              <a:t>духовное</a:t>
            </a:r>
          </a:p>
        </p:txBody>
      </p:sp>
      <p:sp>
        <p:nvSpPr>
          <p:cNvPr id="15" name="Прямоугольник 14"/>
          <p:cNvSpPr/>
          <p:nvPr/>
        </p:nvSpPr>
        <p:spPr>
          <a:xfrm rot="19121528">
            <a:off x="5307621" y="2856119"/>
            <a:ext cx="19433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n w="50800"/>
                <a:solidFill>
                  <a:srgbClr val="7030A0"/>
                </a:solidFill>
              </a:rPr>
              <a:t>психическое</a:t>
            </a:r>
          </a:p>
        </p:txBody>
      </p:sp>
      <p:sp>
        <p:nvSpPr>
          <p:cNvPr id="16" name="Прямоугольник 15"/>
          <p:cNvSpPr/>
          <p:nvPr/>
        </p:nvSpPr>
        <p:spPr>
          <a:xfrm rot="19655117">
            <a:off x="2311158" y="4296382"/>
            <a:ext cx="1628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u="sng" dirty="0">
                <a:ln w="50800"/>
                <a:solidFill>
                  <a:srgbClr val="7030A0"/>
                </a:solidFill>
              </a:rPr>
              <a:t>социальное</a:t>
            </a:r>
            <a:r>
              <a:rPr lang="ru-RU" b="1" u="sng" dirty="0">
                <a:ln w="50800"/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 rot="1212200">
            <a:off x="5189430" y="4405749"/>
            <a:ext cx="205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n w="50800"/>
                <a:solidFill>
                  <a:srgbClr val="7030A0"/>
                </a:solidFill>
              </a:rPr>
              <a:t>физическое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6" y="0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6633"/>
            <a:ext cx="9144000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Использование инновационных технологий, нестандартного оборудования на уроках ФК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5860"/>
            <a:ext cx="950122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Важным направлением в формировании у детей основ здорового образа жизни является правильно организованная двигательная предметно-развивающая среда. Особенностью предметно-развивающей среды может стать нетрадиционное оборудование, которое несет теплоту рук, фантазию,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креативность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Предметное окружение имеет огромное значение для развития активности детей, формирования их инициативного поведения и творчества. Среда может быть монотонной и привычной, а может стать необычной и очень притягательной, когда каждый ребенок сможет найти что-то для себя и придумать свои способы действия с выбранным предметом</a:t>
            </a:r>
            <a:r>
              <a:rPr lang="ru-RU" sz="2400" b="1" dirty="0"/>
              <a:t>.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88"/>
            <a:ext cx="9429784" cy="15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067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6" y="0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50"/>
            <a:ext cx="9429784" cy="16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50122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 Black" pitchFamily="34" charset="0"/>
              </a:rPr>
              <a:t>Двигательная предметно-развивающая среда </a:t>
            </a:r>
          </a:p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Моя задача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– насыщение пространства недорогим, нестандартным, многофункциональным оборудованием и инвентарем, отвечающим гигиеническим, анатомо-физиологическим, психическим, эстетическим требованиям.</a:t>
            </a:r>
          </a:p>
        </p:txBody>
      </p:sp>
    </p:spTree>
    <p:extLst>
      <p:ext uri="{BB962C8B-B14F-4D97-AF65-F5344CB8AC3E}">
        <p14:creationId xmlns:p14="http://schemas.microsoft.com/office/powerpoint/2010/main" val="1380428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6" y="0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50"/>
            <a:ext cx="9429784" cy="16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4297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Arial Black" pitchFamily="34" charset="0"/>
              </a:rPr>
              <a:t>Нестандартное оборудование должно быть</a:t>
            </a:r>
            <a:r>
              <a:rPr lang="ru-RU" sz="3600" dirty="0">
                <a:solidFill>
                  <a:srgbClr val="FF0000"/>
                </a:solidFill>
                <a:latin typeface="+mj-lt"/>
              </a:rPr>
              <a:t>: </a:t>
            </a:r>
          </a:p>
          <a:p>
            <a:pPr>
              <a:buFontTx/>
              <a:buChar char="-"/>
            </a:pPr>
            <a:r>
              <a:rPr lang="ru-RU" sz="3600" b="1" dirty="0">
                <a:latin typeface="+mj-lt"/>
              </a:rPr>
              <a:t> 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безопасным; </a:t>
            </a:r>
          </a:p>
          <a:p>
            <a:pPr>
              <a:buFontTx/>
              <a:buChar char="-"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максимально эффективным; </a:t>
            </a:r>
          </a:p>
          <a:p>
            <a:pPr>
              <a:buFontTx/>
              <a:buChar char="-"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удобным к применению; </a:t>
            </a:r>
          </a:p>
          <a:p>
            <a:pPr>
              <a:buFontTx/>
              <a:buChar char="-"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компактным;</a:t>
            </a:r>
          </a:p>
          <a:p>
            <a:pPr>
              <a:buFontTx/>
              <a:buChar char="-"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универсальным; </a:t>
            </a:r>
          </a:p>
          <a:p>
            <a:pPr>
              <a:buFontTx/>
              <a:buChar char="-"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технологичным и простым в применении;</a:t>
            </a:r>
          </a:p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- эстетичным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0428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93302" y="116633"/>
            <a:ext cx="815069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Изготовление нестандартного оборудования своими руками</a:t>
            </a:r>
            <a:endParaRPr lang="ru-RU" sz="2800" b="1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    </a:t>
            </a:r>
            <a:endParaRPr lang="ru-RU" sz="32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99889">
            <a:off x="279623" y="904724"/>
            <a:ext cx="1628685" cy="21715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714607">
            <a:off x="2378665" y="1288495"/>
            <a:ext cx="1640069" cy="21867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511419">
            <a:off x="4443718" y="1642370"/>
            <a:ext cx="1972012" cy="1479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800186">
            <a:off x="7220286" y="1347769"/>
            <a:ext cx="1875264" cy="14064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979" y="3261179"/>
            <a:ext cx="2129785" cy="15973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2051" y="3296028"/>
            <a:ext cx="2111970" cy="15839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3248534"/>
            <a:ext cx="2141217" cy="16059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8767" y="3196189"/>
            <a:ext cx="1926299" cy="14447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5085184"/>
            <a:ext cx="2116833" cy="15876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4392" y="5069639"/>
            <a:ext cx="2096089" cy="15720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4947" y="5085184"/>
            <a:ext cx="2054637" cy="15409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30" descr="https://img.myloview.ru/murals/cartoon-teacher-with-a-pointer-and-book-400-19241375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043608" cy="1043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5456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Админ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3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82" y="116633"/>
            <a:ext cx="89297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Ортопедические коврики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«Дорожка здоровья» </a:t>
            </a:r>
            <a:endParaRPr lang="ru-RU" sz="32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05419" y="1348370"/>
            <a:ext cx="2089560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224" y="4695154"/>
            <a:ext cx="2428892" cy="1821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6182" y="4714884"/>
            <a:ext cx="2477092" cy="185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5140" y="4714884"/>
            <a:ext cx="2428860" cy="1821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D:\я-директор\статьи 2018\городской семинар ФК\нестандартное оборудование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1214422"/>
            <a:ext cx="5000660" cy="292895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18852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cf31ce72c7dd72eff703c9a649b9da22c4687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2560</TotalTime>
  <Words>888</Words>
  <Application>Microsoft Office PowerPoint</Application>
  <PresentationFormat>Экран (4:3)</PresentationFormat>
  <Paragraphs>129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Calibri</vt:lpstr>
      <vt:lpstr>Century Schoolbook</vt:lpstr>
      <vt:lpstr>Comic Sans MS</vt:lpstr>
      <vt:lpstr>Monotype Corsiva</vt:lpstr>
      <vt:lpstr>Times New Roman</vt:lpstr>
      <vt:lpstr>Тема Office</vt:lpstr>
      <vt:lpstr>Презентация PowerPoint</vt:lpstr>
      <vt:lpstr>Золотое правило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Зеленая планета Земля</dc:title>
  <dc:subject>шаблон для презентации</dc:subject>
  <dc:creator>Антонина</dc:creator>
  <cp:keywords>шаблон для презентации по экология, шаблон для презентации о планете Земля, красивый шаблон для презентации, шаблон для презентации в зеленых тонах </cp:keywords>
  <cp:lastModifiedBy>admin</cp:lastModifiedBy>
  <cp:revision>320</cp:revision>
  <dcterms:created xsi:type="dcterms:W3CDTF">2014-09-12T18:40:23Z</dcterms:created>
  <dcterms:modified xsi:type="dcterms:W3CDTF">2023-10-08T18:37:16Z</dcterms:modified>
</cp:coreProperties>
</file>