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8" r:id="rId11"/>
    <p:sldId id="269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&#1056;&#1086;&#1083;&#1080;&#1082;.mp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2500298" y="928671"/>
            <a:ext cx="4572032" cy="1643073"/>
          </a:xfrm>
        </p:spPr>
        <p:txBody>
          <a:bodyPr anchor="b"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500" kern="1200" cap="all">
                <a:solidFill>
                  <a:srgbClr val="F69200"/>
                </a:solidFill>
                <a:latin typeface="Fedra Sans Pro Light" charset="0"/>
                <a:ea typeface="Fedra Sans Pro Light" charset="0"/>
                <a:cs typeface="Fedra Sans Pro Light" charset="0"/>
                <a:sym typeface="Fedra Sans Pro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69200"/>
                </a:solidFill>
                <a:latin typeface="Fedra Sans Pro Light"/>
                <a:ea typeface="Fedra Sans Pro Light"/>
                <a:cs typeface="Fedra Sans Pro Light"/>
                <a:sym typeface="Fedra Sans Pro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69200"/>
                </a:solidFill>
                <a:latin typeface="Fedra Sans Pro Light"/>
                <a:ea typeface="Fedra Sans Pro Light"/>
                <a:cs typeface="Fedra Sans Pro Light"/>
                <a:sym typeface="Fedra Sans Pro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69200"/>
                </a:solidFill>
                <a:latin typeface="Fedra Sans Pro Light"/>
                <a:ea typeface="Fedra Sans Pro Light"/>
                <a:cs typeface="Fedra Sans Pro Light"/>
                <a:sym typeface="Fedra Sans Pro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69200"/>
                </a:solidFill>
                <a:latin typeface="Fedra Sans Pro Light"/>
                <a:ea typeface="Fedra Sans Pro Light"/>
                <a:cs typeface="Fedra Sans Pro Light"/>
                <a:sym typeface="Fedra Sans Pro"/>
              </a:defRPr>
            </a:lvl5pPr>
            <a:lvl6pPr marL="457200" algn="l" defTabSz="457200" rtl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69200"/>
                </a:solidFill>
                <a:latin typeface="Fedra Sans Pro Light"/>
                <a:ea typeface="Fedra Sans Pro Light"/>
                <a:cs typeface="Fedra Sans Pro Light"/>
                <a:sym typeface="Fedra Sans Pro"/>
              </a:defRPr>
            </a:lvl6pPr>
            <a:lvl7pPr marL="914400" algn="l" defTabSz="457200" rtl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69200"/>
                </a:solidFill>
                <a:latin typeface="Fedra Sans Pro Light"/>
                <a:ea typeface="Fedra Sans Pro Light"/>
                <a:cs typeface="Fedra Sans Pro Light"/>
                <a:sym typeface="Fedra Sans Pro"/>
              </a:defRPr>
            </a:lvl7pPr>
            <a:lvl8pPr marL="1371600" algn="l" defTabSz="457200" rtl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69200"/>
                </a:solidFill>
                <a:latin typeface="Fedra Sans Pro Light"/>
                <a:ea typeface="Fedra Sans Pro Light"/>
                <a:cs typeface="Fedra Sans Pro Light"/>
                <a:sym typeface="Fedra Sans Pro"/>
              </a:defRPr>
            </a:lvl8pPr>
            <a:lvl9pPr marL="1828800" algn="l" defTabSz="457200" rtl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69200"/>
                </a:solidFill>
                <a:latin typeface="Fedra Sans Pro Light"/>
                <a:ea typeface="Fedra Sans Pro Light"/>
                <a:cs typeface="Fedra Sans Pro Light"/>
                <a:sym typeface="Fedra Sans Pro"/>
              </a:defRPr>
            </a:lvl9pPr>
          </a:lstStyle>
          <a:p>
            <a:pPr>
              <a:defRPr/>
            </a:pPr>
            <a:endParaRPr lang="ru-RU" sz="4050" b="1" dirty="0" smtClean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ru-RU" sz="405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«Точка кипения»</a:t>
            </a:r>
            <a:endParaRPr lang="ru-RU" sz="405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442" name="Picture 10" descr="C:\Users\User\Desktop\мастер-класс\Точка кипения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D5E9F1"/>
              </a:clrFrom>
              <a:clrTo>
                <a:srgbClr val="D5E9F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14546" y="3049419"/>
            <a:ext cx="5143537" cy="2379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6603" y="311073"/>
            <a:ext cx="6683765" cy="895771"/>
          </a:xfrm>
          <a:noFill/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Autofit/>
          </a:bodyPr>
          <a:lstStyle/>
          <a:p>
            <a:pPr algn="ctr" eaLnBrk="1" hangingPunct="1">
              <a:spcAft>
                <a:spcPts val="750"/>
              </a:spcAft>
              <a:defRPr/>
            </a:pPr>
            <a:r>
              <a:rPr lang="ru-RU" sz="3200" b="1" dirty="0" smtClean="0"/>
              <a:t>Внедрение «Точки кипения» на уроке по любому предмету обеспечит: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6560" y="1454150"/>
            <a:ext cx="7603331" cy="403225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400" dirty="0" smtClean="0"/>
              <a:t>решение проблем, связанных с развитием 4К – компетенций, предметных, </a:t>
            </a:r>
            <a:r>
              <a:rPr lang="ru-RU" sz="2400" dirty="0" err="1" smtClean="0"/>
              <a:t>метапредметных</a:t>
            </a:r>
            <a:r>
              <a:rPr lang="ru-RU" sz="2400" dirty="0" smtClean="0"/>
              <a:t> и личностных УУД обучающихся, </a:t>
            </a:r>
          </a:p>
          <a:p>
            <a:pPr eaLnBrk="1" hangingPunct="1">
              <a:defRPr/>
            </a:pPr>
            <a:r>
              <a:rPr lang="ru-RU" sz="2400" dirty="0" smtClean="0"/>
              <a:t>развитие их способностей для жизни в современном обществе и творческую самореализацию, </a:t>
            </a:r>
          </a:p>
          <a:p>
            <a:pPr eaLnBrk="1" hangingPunct="1">
              <a:defRPr/>
            </a:pPr>
            <a:r>
              <a:rPr lang="ru-RU" sz="2400" dirty="0" smtClean="0"/>
              <a:t>уверенность, способность выражать и отстаивать свою позицию, </a:t>
            </a:r>
          </a:p>
          <a:p>
            <a:pPr eaLnBrk="1" hangingPunct="1">
              <a:defRPr/>
            </a:pPr>
            <a:r>
              <a:rPr lang="ru-RU" sz="2400" dirty="0" smtClean="0"/>
              <a:t>развитие инициативы, умение пользоваться своим социально-эмоциональным интеллектом, применять знания в нестандартной ситуации. </a:t>
            </a:r>
          </a:p>
          <a:p>
            <a:pPr eaLnBrk="1" hangingPunct="1">
              <a:defRPr/>
            </a:pPr>
            <a:endParaRPr lang="ru-RU" sz="2400" dirty="0" smtClean="0"/>
          </a:p>
          <a:p>
            <a:pPr eaLnBrk="1" hangingPunct="1">
              <a:lnSpc>
                <a:spcPct val="90000"/>
              </a:lnSpc>
              <a:defRPr/>
            </a:pPr>
            <a:endParaRPr lang="ru-RU" dirty="0" smtClean="0"/>
          </a:p>
        </p:txBody>
      </p:sp>
      <p:pic>
        <p:nvPicPr>
          <p:cNvPr id="30726" name="Picture 2" descr="C:\Users\Людмила Васильевна\Desktop\ДИСКУССИЯ\1414987_группы-сетей-3d-люди-белый-фон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82941" y="4964114"/>
            <a:ext cx="2328863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Picture 3" descr="C:\Users\User\Desktop\20-21\конкурсы и олимпиада учителей\учитель года\СОШ 25 Кох Е.А\точка кипения\45049791_1897223987051600_2741635039883165696_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56284" y="4851400"/>
            <a:ext cx="2243138" cy="17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6560" y="1293813"/>
            <a:ext cx="7481888" cy="4233862"/>
          </a:xfrm>
        </p:spPr>
        <p:txBody>
          <a:bodyPr>
            <a:noAutofit/>
          </a:bodyPr>
          <a:lstStyle/>
          <a:p>
            <a:pPr marL="0" algn="just" eaLnBrk="1" hangingPunct="1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«То, что уже не вызывает споров, не вызывает и интереса». </a:t>
            </a:r>
          </a:p>
          <a:p>
            <a:pPr marL="0" algn="r" eaLnBrk="1" hangingPunct="1">
              <a:spcBef>
                <a:spcPct val="0"/>
              </a:spcBef>
              <a:buFont typeface="Wingdings 3" pitchFamily="18" charset="2"/>
              <a:buNone/>
              <a:defRPr/>
            </a:pP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Уильям </a:t>
            </a:r>
            <a:r>
              <a:rPr lang="ru-RU" sz="3200" dirty="0" err="1" smtClean="0">
                <a:solidFill>
                  <a:schemeClr val="tx2">
                    <a:lumMod val="75000"/>
                  </a:schemeClr>
                </a:solidFill>
              </a:rPr>
              <a:t>Гэзлитт</a:t>
            </a:r>
            <a:endParaRPr lang="ru-RU" sz="32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algn="ctr" eaLnBrk="1" hangingPunct="1">
              <a:spcBef>
                <a:spcPct val="0"/>
              </a:spcBef>
              <a:buFont typeface="Wingdings 3" pitchFamily="18" charset="2"/>
              <a:buNone/>
              <a:defRPr/>
            </a:pPr>
            <a:endParaRPr lang="ru-RU" sz="4000" dirty="0" smtClean="0"/>
          </a:p>
          <a:p>
            <a:pPr marL="0" algn="ctr" eaLnBrk="1" hangingPunct="1">
              <a:spcBef>
                <a:spcPct val="0"/>
              </a:spcBef>
              <a:buFont typeface="Wingdings 3" pitchFamily="18" charset="2"/>
              <a:buNone/>
              <a:defRPr/>
            </a:pPr>
            <a:r>
              <a:rPr lang="ru-RU" sz="4000" dirty="0" smtClean="0"/>
              <a:t>«Точка кипения» - активный метод </a:t>
            </a:r>
            <a:r>
              <a:rPr lang="ru-RU" sz="4000" dirty="0" err="1" smtClean="0"/>
              <a:t>деятельностного</a:t>
            </a:r>
            <a:r>
              <a:rPr lang="ru-RU" sz="4000" dirty="0" smtClean="0"/>
              <a:t> подхода в обучении</a:t>
            </a:r>
            <a:endParaRPr lang="ru-RU" sz="40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1748" name="Picture 3" descr="C:\Users\User\Desktop\20-21\конкурсы и олимпиада учителей\учитель года\СОШ 25 Кох Е.А\точка кипения\45049791_1897223987051600_2741635039883165696_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24425" y="4976813"/>
            <a:ext cx="1921669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81288" y="5210175"/>
            <a:ext cx="778669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7287" y="1384301"/>
            <a:ext cx="7481888" cy="4233863"/>
          </a:xfrm>
        </p:spPr>
        <p:txBody>
          <a:bodyPr>
            <a:noAutofit/>
          </a:bodyPr>
          <a:lstStyle/>
          <a:p>
            <a:pPr marL="0" algn="just" eaLnBrk="1" hangingPunct="1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«В делах спорных суждения различны, но истина всегда одна». </a:t>
            </a:r>
          </a:p>
          <a:p>
            <a:pPr marL="0" algn="r" eaLnBrk="1" hangingPunct="1">
              <a:spcBef>
                <a:spcPct val="0"/>
              </a:spcBef>
              <a:buFont typeface="Wingdings 3" pitchFamily="18" charset="2"/>
              <a:buNone/>
              <a:defRPr/>
            </a:pPr>
            <a:r>
              <a:rPr lang="ru-RU" sz="3200" dirty="0" err="1" smtClean="0">
                <a:solidFill>
                  <a:schemeClr val="tx2">
                    <a:lumMod val="75000"/>
                  </a:schemeClr>
                </a:solidFill>
              </a:rPr>
              <a:t>Франческо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 Петрарка</a:t>
            </a:r>
            <a:endParaRPr lang="ru-RU" sz="3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1" name="Picture 5" descr="https://ds04.infourok.ru/uploads/ex/135c/0018082b-e477fc59/hello_html_m7b6a604c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32397" y="3068639"/>
            <a:ext cx="3142059" cy="366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3" descr="C:\Users\User\Desktop\20-21\конкурсы и олимпиада учителей\учитель года\СОШ 25 Кох Е.А\точка кипения\45049791_1897223987051600_2741635039883165696_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86600" y="5181600"/>
            <a:ext cx="1921669" cy="148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Содержимое 2"/>
          <p:cNvSpPr>
            <a:spLocks noGrp="1"/>
          </p:cNvSpPr>
          <p:nvPr>
            <p:ph idx="1"/>
          </p:nvPr>
        </p:nvSpPr>
        <p:spPr>
          <a:xfrm>
            <a:off x="3274219" y="2500315"/>
            <a:ext cx="5257800" cy="4214834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000" u="sng" dirty="0" smtClean="0"/>
              <a:t>      </a:t>
            </a:r>
            <a:r>
              <a:rPr lang="ru-RU" sz="2400" u="sng" dirty="0" smtClean="0"/>
              <a:t>уникальный, не имеющий аналогов в мире, инструмент</a:t>
            </a:r>
            <a:r>
              <a:rPr lang="ru-RU" sz="2400" dirty="0" smtClean="0"/>
              <a:t> поиска, вовлечения, развития и продвижения лидеров, команд, проектов и инициатив, оказывающих значимое влияние на социально-экономическое развитие России в области государственного и муниципального управления, цифровой экономики и технологического развития и образования.</a:t>
            </a:r>
          </a:p>
        </p:txBody>
      </p:sp>
      <p:pic>
        <p:nvPicPr>
          <p:cNvPr id="47106" name="Picture 2" descr="C:\Users\User\Desktop\20-21\конкурсы и олимпиада учителей\учитель года\СОШ 25 Кох Е.А\точка кипения\DSC_5847_новый разме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3656" y="2527387"/>
            <a:ext cx="2651522" cy="232886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0484" name="Picture 3" descr="C:\Users\User\Desktop\20-21\конкурсы и олимпиада учителей\учитель года\СОШ 25 Кох Е.А\точка кипения\45049791_1897223987051600_2741635039883165696_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14775" y="157164"/>
            <a:ext cx="2875360" cy="222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9054" y="319309"/>
            <a:ext cx="6301946" cy="871058"/>
          </a:xfrm>
          <a:noFill/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Autofit/>
          </a:bodyPr>
          <a:lstStyle/>
          <a:p>
            <a:pPr algn="ctr" eaLnBrk="1" hangingPunct="1">
              <a:spcBef>
                <a:spcPts val="1000"/>
              </a:spcBef>
              <a:spcAft>
                <a:spcPts val="750"/>
              </a:spcAft>
              <a:defRPr/>
            </a:pPr>
            <a:r>
              <a:rPr lang="ru-RU" b="1" dirty="0" smtClean="0"/>
              <a:t>«Точка кипения» </a:t>
            </a:r>
            <a:r>
              <a:rPr lang="ru-RU" b="1" i="1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 smtClean="0"/>
          </a:p>
        </p:txBody>
      </p:sp>
      <p:sp>
        <p:nvSpPr>
          <p:cNvPr id="21509" name="Объект 2"/>
          <p:cNvSpPr>
            <a:spLocks noGrp="1"/>
          </p:cNvSpPr>
          <p:nvPr>
            <p:ph idx="1"/>
          </p:nvPr>
        </p:nvSpPr>
        <p:spPr>
          <a:xfrm>
            <a:off x="1843088" y="4519614"/>
            <a:ext cx="6686550" cy="1601787"/>
          </a:xfrm>
        </p:spPr>
        <p:txBody>
          <a:bodyPr>
            <a:normAutofit fontScale="92500"/>
          </a:bodyPr>
          <a:lstStyle/>
          <a:p>
            <a:pPr marL="0" indent="0" algn="just" eaLnBrk="1" hangingPunct="1">
              <a:spcAft>
                <a:spcPts val="750"/>
              </a:spcAft>
              <a:buFont typeface="Wingdings 3" pitchFamily="18" charset="2"/>
              <a:buNone/>
            </a:pPr>
            <a:r>
              <a:rPr lang="ru-RU" sz="2400" smtClean="0"/>
              <a:t> — </a:t>
            </a:r>
            <a:r>
              <a:rPr lang="ru-RU" sz="2400" smtClean="0">
                <a:solidFill>
                  <a:schemeClr val="tx1"/>
                </a:solidFill>
              </a:rPr>
              <a:t>это площадка для дискуссий на актуальные темы, предполагающая свободный обмен идеями и мнениями, направленными на согласование даже противоположных точек зрения.</a:t>
            </a:r>
            <a:endParaRPr lang="ru-RU" smtClean="0">
              <a:solidFill>
                <a:schemeClr val="tx1"/>
              </a:solidFill>
            </a:endParaRPr>
          </a:p>
        </p:txBody>
      </p:sp>
      <p:pic>
        <p:nvPicPr>
          <p:cNvPr id="21510" name="Рисунок 3" descr="https://narabotu-online.ru/wp-content/uploads/2017/05/zarabotok-na-oprosax-v-internet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22910" y="1289051"/>
            <a:ext cx="4349353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3" descr="C:\Users\User\Desktop\20-21\конкурсы и олимпиада учителей\учитель года\СОШ 25 Кох Е.А\точка кипения\45049791_1897223987051600_2741635039883165696_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6891" y="5591176"/>
            <a:ext cx="1637109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12294" y="1289050"/>
            <a:ext cx="5689997" cy="5111750"/>
          </a:xfrm>
        </p:spPr>
        <p:txBody>
          <a:bodyPr>
            <a:normAutofit fontScale="92500"/>
          </a:bodyPr>
          <a:lstStyle/>
          <a:p>
            <a:pPr marL="0" indent="0" algn="just" eaLnBrk="1" hangingPunct="1">
              <a:spcAft>
                <a:spcPts val="750"/>
              </a:spcAft>
              <a:buFont typeface="Wingdings 3" pitchFamily="18" charset="2"/>
              <a:buNone/>
              <a:defRPr/>
            </a:pPr>
            <a:r>
              <a:rPr lang="ru-RU" sz="2400" b="1" u="sng" dirty="0" smtClean="0"/>
              <a:t> 1 этап – Разогрев:</a:t>
            </a:r>
          </a:p>
          <a:p>
            <a:pPr lvl="1" eaLnBrk="1" hangingPunct="1">
              <a:lnSpc>
                <a:spcPct val="120000"/>
              </a:lnSpc>
              <a:spcBef>
                <a:spcPts val="0"/>
              </a:spcBef>
              <a:defRPr/>
            </a:pPr>
            <a:r>
              <a:rPr lang="ru-RU" sz="2200" dirty="0" smtClean="0"/>
              <a:t>«перевёрнутый» класс;</a:t>
            </a:r>
          </a:p>
          <a:p>
            <a:pPr lvl="1" eaLnBrk="1" hangingPunct="1">
              <a:lnSpc>
                <a:spcPct val="120000"/>
              </a:lnSpc>
              <a:spcBef>
                <a:spcPts val="0"/>
              </a:spcBef>
              <a:defRPr/>
            </a:pPr>
            <a:r>
              <a:rPr lang="ru-RU" sz="2200" dirty="0" smtClean="0"/>
              <a:t>предъявление проблемной ситуации;</a:t>
            </a:r>
          </a:p>
          <a:p>
            <a:pPr lvl="1" eaLnBrk="1" hangingPunct="1">
              <a:lnSpc>
                <a:spcPct val="120000"/>
              </a:lnSpc>
              <a:spcBef>
                <a:spcPts val="0"/>
              </a:spcBef>
              <a:defRPr/>
            </a:pPr>
            <a:r>
              <a:rPr lang="ru-RU" sz="2200" dirty="0" smtClean="0"/>
              <a:t>ролевое проигрывание проблемной ситуации;</a:t>
            </a:r>
          </a:p>
          <a:p>
            <a:pPr lvl="1" eaLnBrk="1" hangingPunct="1">
              <a:lnSpc>
                <a:spcPct val="120000"/>
              </a:lnSpc>
              <a:spcBef>
                <a:spcPts val="0"/>
              </a:spcBef>
              <a:defRPr/>
            </a:pPr>
            <a:r>
              <a:rPr lang="ru-RU" sz="2200" dirty="0" smtClean="0">
                <a:hlinkClick r:id="rId2" action="ppaction://hlinkfile"/>
              </a:rPr>
              <a:t>демонстрация видеосюжета;</a:t>
            </a:r>
            <a:endParaRPr lang="ru-RU" sz="2200" dirty="0" smtClean="0"/>
          </a:p>
          <a:p>
            <a:pPr lvl="1" eaLnBrk="1" hangingPunct="1">
              <a:lnSpc>
                <a:spcPct val="120000"/>
              </a:lnSpc>
              <a:spcBef>
                <a:spcPts val="0"/>
              </a:spcBef>
              <a:defRPr/>
            </a:pPr>
            <a:r>
              <a:rPr lang="ru-RU" sz="2200" dirty="0" smtClean="0"/>
              <a:t>демонстрация материалов (статей, документов);</a:t>
            </a:r>
          </a:p>
          <a:p>
            <a:pPr lvl="1" eaLnBrk="1" hangingPunct="1">
              <a:lnSpc>
                <a:spcPct val="120000"/>
              </a:lnSpc>
              <a:spcBef>
                <a:spcPts val="0"/>
              </a:spcBef>
              <a:defRPr/>
            </a:pPr>
            <a:r>
              <a:rPr lang="ru-RU" sz="2200" dirty="0" smtClean="0"/>
              <a:t>анализ противоречивых высказываний – столкновение противоположных точек зрения на обсуждаемую проблему;</a:t>
            </a:r>
          </a:p>
          <a:p>
            <a:pPr lvl="1" eaLnBrk="1" hangingPunct="1">
              <a:lnSpc>
                <a:spcPct val="120000"/>
              </a:lnSpc>
              <a:spcBef>
                <a:spcPts val="0"/>
              </a:spcBef>
              <a:defRPr/>
            </a:pPr>
            <a:r>
              <a:rPr lang="ru-RU" sz="2200" dirty="0" smtClean="0"/>
              <a:t>постановка проблемных вопросов;</a:t>
            </a:r>
          </a:p>
          <a:p>
            <a:pPr lvl="1" eaLnBrk="1" hangingPunct="1">
              <a:lnSpc>
                <a:spcPct val="120000"/>
              </a:lnSpc>
              <a:spcBef>
                <a:spcPts val="0"/>
              </a:spcBef>
              <a:defRPr/>
            </a:pPr>
            <a:r>
              <a:rPr lang="ru-RU" sz="2200" dirty="0" smtClean="0"/>
              <a:t>альтернативный выбор</a:t>
            </a:r>
          </a:p>
          <a:p>
            <a:pPr eaLnBrk="1" hangingPunct="1">
              <a:buFont typeface="Wingdings 3" pitchFamily="18" charset="2"/>
              <a:buNone/>
              <a:defRPr/>
            </a:pPr>
            <a:endParaRPr lang="ru-RU" sz="2400" b="1" u="sng" dirty="0" smtClean="0"/>
          </a:p>
          <a:p>
            <a:pPr eaLnBrk="1" hangingPunct="1">
              <a:buFont typeface="Wingdings 3" pitchFamily="18" charset="2"/>
              <a:buNone/>
              <a:defRPr/>
            </a:pPr>
            <a:endParaRPr lang="ru-RU" sz="2400" b="1" u="sng" dirty="0" smtClean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643042" y="500042"/>
            <a:ext cx="6683765" cy="871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>
              <a:spcBef>
                <a:spcPts val="1000"/>
              </a:spcBef>
              <a:spcAft>
                <a:spcPts val="750"/>
              </a:spcAft>
              <a:defRPr/>
            </a:pP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Этапы проведения «Точки 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кипения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»</a:t>
            </a:r>
            <a:r>
              <a:rPr lang="ru-RU" sz="2800" b="1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3600" b="1" i="1" dirty="0">
                <a:solidFill>
                  <a:srgbClr val="40404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3600" b="1" i="1" dirty="0">
                <a:solidFill>
                  <a:srgbClr val="40404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sz="3600" b="1" dirty="0">
              <a:solidFill>
                <a:srgbClr val="262626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2534" name="Рисунок 4" descr="https://im0-tub-ru.yandex.net/i?id=0526866a95e6532926f8f59aebc7737d&amp;n=1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9885" y="2108201"/>
            <a:ext cx="2187178" cy="319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3" descr="C:\Users\User\Desktop\20-21\конкурсы и олимпиада учителей\учитель года\СОШ 25 Кох Е.А\точка кипения\45049791_1897223987051600_2741635039883165696_n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6891" y="5591176"/>
            <a:ext cx="1637109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6956" y="450850"/>
            <a:ext cx="4510088" cy="884238"/>
          </a:xfrm>
        </p:spPr>
        <p:txBody>
          <a:bodyPr/>
          <a:lstStyle/>
          <a:p>
            <a:pPr algn="ctr">
              <a:defRPr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Тема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16844" y="1317625"/>
            <a:ext cx="6686550" cy="1911350"/>
          </a:xfrm>
        </p:spPr>
        <p:txBody>
          <a:bodyPr/>
          <a:lstStyle/>
          <a:p>
            <a:pPr>
              <a:defRPr/>
            </a:pP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«Дистанционное обучение. </a:t>
            </a:r>
          </a:p>
          <a:p>
            <a:pPr algn="ctr">
              <a:buFont typeface="Wingdings 3" pitchFamily="18" charset="2"/>
              <a:buNone/>
              <a:defRPr/>
            </a:pP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За и против!» </a:t>
            </a:r>
            <a:endParaRPr lang="ru-RU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3557" name="Picture 3" descr="C:\Users\User\Desktop\20-21\конкурсы и олимпиада учителей\учитель года\СОШ 25 Кох Е.А\точка кипения\45049791_1897223987051600_2741635039883165696_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6819" y="-115888"/>
            <a:ext cx="1953816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3" descr="C:\Users\User\Desktop\20-21\конкурсы и олимпиада учителей\учитель года\СОШ 25 Кох Е.А\точка кипения\ves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95650" y="2973389"/>
            <a:ext cx="2597944" cy="346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ъект 2"/>
          <p:cNvSpPr>
            <a:spLocks noGrp="1"/>
          </p:cNvSpPr>
          <p:nvPr>
            <p:ph idx="1"/>
          </p:nvPr>
        </p:nvSpPr>
        <p:spPr>
          <a:xfrm>
            <a:off x="1470422" y="1314450"/>
            <a:ext cx="6604397" cy="5111750"/>
          </a:xfrm>
        </p:spPr>
        <p:txBody>
          <a:bodyPr/>
          <a:lstStyle/>
          <a:p>
            <a:pPr eaLnBrk="1" hangingPunct="1">
              <a:buFont typeface="Wingdings 3" pitchFamily="18" charset="2"/>
              <a:buNone/>
            </a:pPr>
            <a:endParaRPr lang="ru-RU" sz="2400" b="1" u="sng" smtClean="0"/>
          </a:p>
          <a:p>
            <a:pPr algn="ctr" eaLnBrk="1" hangingPunct="1">
              <a:buFont typeface="Wingdings 3" pitchFamily="18" charset="2"/>
              <a:buNone/>
            </a:pPr>
            <a:r>
              <a:rPr lang="ru-RU" sz="2400" b="1" u="sng" smtClean="0"/>
              <a:t>2 этап -  «Точка кипения» -</a:t>
            </a:r>
          </a:p>
          <a:p>
            <a:pPr algn="ctr" eaLnBrk="1" hangingPunct="1">
              <a:buFont typeface="Wingdings 3" pitchFamily="18" charset="2"/>
              <a:buNone/>
            </a:pPr>
            <a:r>
              <a:rPr lang="ru-RU" sz="2400" b="1" u="sng" smtClean="0"/>
              <a:t> Обмен участников мнениями по актуальной проблеме </a:t>
            </a:r>
          </a:p>
          <a:p>
            <a:pPr eaLnBrk="1" hangingPunct="1"/>
            <a:endParaRPr lang="ru-RU" sz="2400" b="1" u="sng" smtClean="0"/>
          </a:p>
          <a:p>
            <a:pPr eaLnBrk="1" hangingPunct="1">
              <a:buFont typeface="Wingdings 3" pitchFamily="18" charset="2"/>
              <a:buNone/>
            </a:pPr>
            <a:endParaRPr lang="ru-RU" sz="2400" b="1" u="sng" smtClean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617241" y="484067"/>
            <a:ext cx="6683765" cy="871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>
              <a:spcBef>
                <a:spcPts val="1000"/>
              </a:spcBef>
              <a:spcAft>
                <a:spcPts val="750"/>
              </a:spcAft>
              <a:defRPr/>
            </a:pPr>
            <a:r>
              <a:rPr lang="ru-RU" sz="3600" b="1" dirty="0">
                <a:solidFill>
                  <a:schemeClr val="bg2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Этапы проведения «Точки кипения»</a:t>
            </a:r>
            <a:r>
              <a:rPr lang="ru-RU" sz="3600" b="1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3600" b="1" i="1" dirty="0">
                <a:solidFill>
                  <a:srgbClr val="40404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3600" b="1" i="1" dirty="0">
                <a:solidFill>
                  <a:srgbClr val="40404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sz="3600" b="1" dirty="0">
              <a:solidFill>
                <a:srgbClr val="262626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4582" name="Picture 2" descr="C:\Users\Людмила Васильевна\Desktop\ДИСКУССИЯ\1414987_группы-сетей-3d-люди-белый-фон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34842" y="3324225"/>
            <a:ext cx="4088606" cy="309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3" descr="C:\Users\User\Desktop\20-21\конкурсы и олимпиада учителей\учитель года\СОШ 25 Кох Е.А\точка кипения\45049791_1897223987051600_2741635039883165696_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6891" y="5591176"/>
            <a:ext cx="1637109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9881" y="211997"/>
            <a:ext cx="6153665" cy="1147247"/>
          </a:xfrm>
          <a:noFill/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«Плюсы» и «минусы» </a:t>
            </a:r>
            <a:b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дистанционного обучения</a:t>
            </a:r>
            <a:endParaRPr lang="ru-RU" sz="32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28625" y="1482726"/>
            <a:ext cx="3025379" cy="444817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rgbClr val="369C6B"/>
                </a:solidFill>
              </a:rPr>
              <a:t>Удобство планирования</a:t>
            </a:r>
          </a:p>
          <a:p>
            <a:pPr>
              <a:defRPr/>
            </a:pPr>
            <a:r>
              <a:rPr lang="ru-RU" sz="2000" b="1" dirty="0" smtClean="0">
                <a:solidFill>
                  <a:srgbClr val="369C6B"/>
                </a:solidFill>
              </a:rPr>
              <a:t>Личная заинтересованность в получении образования</a:t>
            </a:r>
          </a:p>
          <a:p>
            <a:pPr>
              <a:defRPr/>
            </a:pPr>
            <a:r>
              <a:rPr lang="ru-RU" sz="2000" b="1" dirty="0" smtClean="0">
                <a:solidFill>
                  <a:srgbClr val="369C6B"/>
                </a:solidFill>
              </a:rPr>
              <a:t>Быстрая обратная связь</a:t>
            </a:r>
          </a:p>
          <a:p>
            <a:pPr>
              <a:defRPr/>
            </a:pPr>
            <a:r>
              <a:rPr lang="ru-RU" sz="2000" b="1" dirty="0" smtClean="0">
                <a:solidFill>
                  <a:srgbClr val="369C6B"/>
                </a:solidFill>
              </a:rPr>
              <a:t>Разнообразие и большой объём доступных информационных ресурсов</a:t>
            </a:r>
          </a:p>
          <a:p>
            <a:pPr>
              <a:defRPr/>
            </a:pPr>
            <a:r>
              <a:rPr lang="ru-RU" sz="2000" b="1" dirty="0" smtClean="0">
                <a:solidFill>
                  <a:srgbClr val="369C6B"/>
                </a:solidFill>
              </a:rPr>
              <a:t>Мобильность </a:t>
            </a:r>
          </a:p>
          <a:p>
            <a:pPr>
              <a:defRPr/>
            </a:pPr>
            <a:r>
              <a:rPr lang="ru-RU" sz="2000" b="1" dirty="0" smtClean="0">
                <a:solidFill>
                  <a:srgbClr val="369C6B"/>
                </a:solidFill>
              </a:rPr>
              <a:t>Индивидуальная траектория обучения</a:t>
            </a:r>
          </a:p>
          <a:p>
            <a:pPr>
              <a:buFont typeface="Wingdings 3" pitchFamily="18" charset="2"/>
              <a:buNone/>
              <a:defRPr/>
            </a:pPr>
            <a:endParaRPr lang="ru-RU" sz="2800" dirty="0" smtClean="0"/>
          </a:p>
          <a:p>
            <a:pPr marL="0" indent="0" algn="just" eaLnBrk="1" hangingPunct="1">
              <a:lnSpc>
                <a:spcPct val="120000"/>
              </a:lnSpc>
              <a:spcBef>
                <a:spcPct val="0"/>
              </a:spcBef>
              <a:buFont typeface="Wingdings 3" pitchFamily="18" charset="2"/>
              <a:buNone/>
              <a:defRPr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defRPr/>
            </a:pPr>
            <a:endParaRPr lang="ru-RU" sz="2800" dirty="0" smtClean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5684044" y="1689101"/>
            <a:ext cx="3130154" cy="4068763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ru-RU" sz="2200" b="1" dirty="0" smtClean="0">
                <a:solidFill>
                  <a:srgbClr val="C00000"/>
                </a:solidFill>
              </a:rPr>
              <a:t>Соблазн отложить работу до лучших времён</a:t>
            </a:r>
          </a:p>
          <a:p>
            <a:pPr>
              <a:defRPr/>
            </a:pPr>
            <a:r>
              <a:rPr lang="ru-RU" sz="2200" b="1" dirty="0" smtClean="0">
                <a:solidFill>
                  <a:srgbClr val="C00000"/>
                </a:solidFill>
              </a:rPr>
              <a:t>Сложность встраивания мотивационных компонентов обучения в дистанционные формы  </a:t>
            </a:r>
          </a:p>
          <a:p>
            <a:pPr>
              <a:defRPr/>
            </a:pPr>
            <a:r>
              <a:rPr lang="ru-RU" sz="2200" b="1" dirty="0" smtClean="0">
                <a:solidFill>
                  <a:srgbClr val="C00000"/>
                </a:solidFill>
              </a:rPr>
              <a:t>Отсутствие навыков самоорганизации учебной деятельности вне приёма</a:t>
            </a:r>
          </a:p>
          <a:p>
            <a:pPr>
              <a:defRPr/>
            </a:pPr>
            <a:r>
              <a:rPr lang="ru-RU" sz="2200" b="1" dirty="0" smtClean="0">
                <a:solidFill>
                  <a:srgbClr val="C00000"/>
                </a:solidFill>
              </a:rPr>
              <a:t>Зависимость от качества работы Интернета</a:t>
            </a:r>
          </a:p>
          <a:p>
            <a:pPr>
              <a:defRPr/>
            </a:pPr>
            <a:r>
              <a:rPr lang="ru-RU" sz="2200" b="1" dirty="0" smtClean="0">
                <a:solidFill>
                  <a:srgbClr val="C00000"/>
                </a:solidFill>
              </a:rPr>
              <a:t>Временные ограничения</a:t>
            </a:r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/>
          </a:p>
        </p:txBody>
      </p:sp>
      <p:pic>
        <p:nvPicPr>
          <p:cNvPr id="26631" name="Picture 7" descr="https://ds04.infourok.ru/uploads/ex/0c17/00014496-88b3dcb4/2/img1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3198" t="10178" r="-134" b="9702"/>
          <a:stretch>
            <a:fillRect/>
          </a:stretch>
        </p:blipFill>
        <p:spPr bwMode="auto">
          <a:xfrm>
            <a:off x="3361135" y="1844676"/>
            <a:ext cx="2199084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23950" y="1289050"/>
            <a:ext cx="7678341" cy="3151188"/>
          </a:xfrm>
        </p:spPr>
        <p:txBody>
          <a:bodyPr>
            <a:normAutofit fontScale="70000" lnSpcReduction="20000"/>
          </a:bodyPr>
          <a:lstStyle/>
          <a:p>
            <a:pPr algn="ctr" eaLnBrk="1" hangingPunct="1">
              <a:buFont typeface="Wingdings 3" pitchFamily="18" charset="2"/>
              <a:buNone/>
              <a:defRPr/>
            </a:pPr>
            <a:r>
              <a:rPr lang="ru-RU" sz="2900" b="1" u="sng" dirty="0" smtClean="0"/>
              <a:t>3 этап - Подведение итогов обсуждения. </a:t>
            </a:r>
          </a:p>
          <a:p>
            <a:pPr eaLnBrk="1" hangingPunct="1">
              <a:buFont typeface="Wingdings 3" pitchFamily="18" charset="2"/>
              <a:buNone/>
              <a:defRPr/>
            </a:pPr>
            <a:endParaRPr lang="ru-RU" sz="2400" u="sng" dirty="0" smtClean="0"/>
          </a:p>
          <a:p>
            <a:pPr lvl="1" eaLnBrk="1" hangingPunct="1">
              <a:lnSpc>
                <a:spcPct val="120000"/>
              </a:lnSpc>
              <a:spcBef>
                <a:spcPts val="0"/>
              </a:spcBef>
              <a:defRPr/>
            </a:pPr>
            <a:r>
              <a:rPr lang="ru-RU" sz="2600" dirty="0" smtClean="0"/>
              <a:t>Уметь взвешенно подходить к выбору методов и средства решения поставленной задачи (проблемы, ситуации и т.д.).</a:t>
            </a:r>
          </a:p>
          <a:p>
            <a:pPr lvl="1" eaLnBrk="1" hangingPunct="1">
              <a:lnSpc>
                <a:spcPct val="120000"/>
              </a:lnSpc>
              <a:spcBef>
                <a:spcPts val="0"/>
              </a:spcBef>
              <a:defRPr/>
            </a:pPr>
            <a:r>
              <a:rPr lang="ru-RU" sz="2600" dirty="0" smtClean="0"/>
              <a:t> Выработка учащимися согласованного мнения и принятие группового решения;</a:t>
            </a:r>
          </a:p>
          <a:p>
            <a:pPr lvl="1" eaLnBrk="1" hangingPunct="1">
              <a:lnSpc>
                <a:spcPct val="120000"/>
              </a:lnSpc>
              <a:spcBef>
                <a:spcPts val="0"/>
              </a:spcBef>
              <a:defRPr/>
            </a:pPr>
            <a:r>
              <a:rPr lang="ru-RU" sz="2600" dirty="0" smtClean="0"/>
              <a:t>Обозначение ведущих аспектов позиционного противостояния и точек соприкосновения в ситуации, когда дискуссия не привела к полному согласованию позиций участников. </a:t>
            </a:r>
          </a:p>
          <a:p>
            <a:pPr lvl="1" eaLnBrk="1" hangingPunct="1">
              <a:lnSpc>
                <a:spcPct val="120000"/>
              </a:lnSpc>
              <a:spcBef>
                <a:spcPts val="0"/>
              </a:spcBef>
              <a:defRPr/>
            </a:pPr>
            <a:r>
              <a:rPr lang="ru-RU" sz="2600" dirty="0" smtClean="0"/>
              <a:t>Настрой обучающихся на дальнейшее осмысление проблемы и поиск путей ее решения.</a:t>
            </a:r>
          </a:p>
          <a:p>
            <a:pPr eaLnBrk="1" hangingPunct="1">
              <a:buFont typeface="Wingdings 3" pitchFamily="18" charset="2"/>
              <a:buNone/>
              <a:defRPr/>
            </a:pPr>
            <a:endParaRPr lang="ru-RU" sz="2400" b="1" u="sng" dirty="0" smtClean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611063" y="344023"/>
            <a:ext cx="6683765" cy="871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>
              <a:spcBef>
                <a:spcPts val="1000"/>
              </a:spcBef>
              <a:spcAft>
                <a:spcPts val="750"/>
              </a:spcAft>
              <a:defRPr/>
            </a:pPr>
            <a:r>
              <a:rPr lang="ru-RU" sz="3600" b="1" dirty="0">
                <a:solidFill>
                  <a:schemeClr val="bg2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Этапы проведения «Точки кипения»</a:t>
            </a:r>
            <a:r>
              <a:rPr lang="ru-RU" sz="3600" b="1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3600" b="1" i="1" dirty="0">
                <a:solidFill>
                  <a:srgbClr val="40404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3600" b="1" i="1" dirty="0">
                <a:solidFill>
                  <a:srgbClr val="40404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sz="3600" b="1" dirty="0">
              <a:solidFill>
                <a:srgbClr val="262626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7654" name="Picture 3" descr="C:\Users\Людмила Васильевна\Desktop\ДИСКУССИЯ\a3a0ce_8c4ca9ab94e1409f9db14df9914fd2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93269" y="4308476"/>
            <a:ext cx="2964656" cy="254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3" descr="C:\Users\User\Desktop\20-21\конкурсы и олимпиада учителей\учитель года\СОШ 25 Кох Е.А\точка кипения\45049791_1897223987051600_2741635039883165696_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6891" y="5591176"/>
            <a:ext cx="1637109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9662" y="344024"/>
            <a:ext cx="6683765" cy="1280890"/>
          </a:xfrm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750"/>
              </a:spcAft>
              <a:defRPr/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«Смешанное обучение» 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28675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77729" y="1968501"/>
            <a:ext cx="4200525" cy="420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2" descr="C:\Users\Людмила Васильевна\Desktop\ДИСКУССИЯ\shutterstock_11014319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65194" y="3328988"/>
            <a:ext cx="1632347" cy="276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6" descr="https://avatars.mds.yandex.net/get-zen_doc/1362552/pub_5b9224cc307d5800aadb3942_5b922564307d5800aadb3949/scale_12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9025" y="1307690"/>
            <a:ext cx="2689526" cy="25311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372</Words>
  <Application>Microsoft Office PowerPoint</Application>
  <PresentationFormat>Экран (4:3)</PresentationFormat>
  <Paragraphs>54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«Точка кипения»  </vt:lpstr>
      <vt:lpstr>Слайд 4</vt:lpstr>
      <vt:lpstr>Тема</vt:lpstr>
      <vt:lpstr>Слайд 6</vt:lpstr>
      <vt:lpstr>«Плюсы» и «минусы»  дистанционного обучения</vt:lpstr>
      <vt:lpstr>Слайд 8</vt:lpstr>
      <vt:lpstr>«Смешанное обучение»  </vt:lpstr>
      <vt:lpstr>Внедрение «Точки кипения» на уроке по любому предмету обеспечит: 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Marrywka</dc:creator>
  <cp:lastModifiedBy>Анастасия Шатихина</cp:lastModifiedBy>
  <cp:revision>3</cp:revision>
  <dcterms:created xsi:type="dcterms:W3CDTF">2022-06-10T19:40:50Z</dcterms:created>
  <dcterms:modified xsi:type="dcterms:W3CDTF">2022-06-13T11:25:56Z</dcterms:modified>
</cp:coreProperties>
</file>