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65" r:id="rId5"/>
    <p:sldId id="264" r:id="rId6"/>
    <p:sldId id="258" r:id="rId7"/>
    <p:sldId id="259" r:id="rId8"/>
    <p:sldId id="262" r:id="rId9"/>
    <p:sldId id="260" r:id="rId10"/>
    <p:sldId id="261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EFF6C5-E52C-4B10-8A25-63D844E9593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A1EA46-73DB-47E7-9267-00F8E4FFD0BD}">
      <dgm:prSet phldrT="[Текст]" custT="1"/>
      <dgm:spPr/>
      <dgm:t>
        <a:bodyPr/>
        <a:lstStyle/>
        <a:p>
          <a:r>
            <a:rPr lang="ru-RU" sz="1200" dirty="0"/>
            <a:t>Дифференцированный и индивидуальный подход</a:t>
          </a:r>
        </a:p>
      </dgm:t>
    </dgm:pt>
    <dgm:pt modelId="{2C807619-DAB7-4C30-B7BE-C77779B420B5}" type="parTrans" cxnId="{EFFDBCC5-B316-4B7C-9BFF-2BDB0DBA725D}">
      <dgm:prSet/>
      <dgm:spPr/>
      <dgm:t>
        <a:bodyPr/>
        <a:lstStyle/>
        <a:p>
          <a:endParaRPr lang="ru-RU"/>
        </a:p>
      </dgm:t>
    </dgm:pt>
    <dgm:pt modelId="{B1CFB478-1933-4ECE-BAD4-4B9EA98447DE}" type="sibTrans" cxnId="{EFFDBCC5-B316-4B7C-9BFF-2BDB0DBA725D}">
      <dgm:prSet/>
      <dgm:spPr/>
      <dgm:t>
        <a:bodyPr/>
        <a:lstStyle/>
        <a:p>
          <a:endParaRPr lang="ru-RU"/>
        </a:p>
      </dgm:t>
    </dgm:pt>
    <dgm:pt modelId="{C6266F82-A786-4473-ACEF-4D76C4888B22}">
      <dgm:prSet phldrT="[Текст]" custT="1"/>
      <dgm:spPr/>
      <dgm:t>
        <a:bodyPr/>
        <a:lstStyle/>
        <a:p>
          <a:r>
            <a:rPr lang="ru-RU" sz="1200" dirty="0"/>
            <a:t>ИКТ</a:t>
          </a:r>
        </a:p>
      </dgm:t>
    </dgm:pt>
    <dgm:pt modelId="{7F470978-4B41-4802-B901-DA63C800F737}" type="parTrans" cxnId="{CE0E5571-C476-4F24-BBD6-0980EB85B234}">
      <dgm:prSet/>
      <dgm:spPr/>
      <dgm:t>
        <a:bodyPr/>
        <a:lstStyle/>
        <a:p>
          <a:endParaRPr lang="ru-RU"/>
        </a:p>
      </dgm:t>
    </dgm:pt>
    <dgm:pt modelId="{9DFB4331-1F42-4DEF-AACF-12D29B317A1C}" type="sibTrans" cxnId="{CE0E5571-C476-4F24-BBD6-0980EB85B234}">
      <dgm:prSet/>
      <dgm:spPr/>
      <dgm:t>
        <a:bodyPr/>
        <a:lstStyle/>
        <a:p>
          <a:endParaRPr lang="ru-RU"/>
        </a:p>
      </dgm:t>
    </dgm:pt>
    <dgm:pt modelId="{994EFD99-18FB-4189-9624-77A20A741599}">
      <dgm:prSet phldrT="[Текст]" custT="1"/>
      <dgm:spPr/>
      <dgm:t>
        <a:bodyPr/>
        <a:lstStyle/>
        <a:p>
          <a:r>
            <a:rPr lang="ru-RU" sz="1200" dirty="0"/>
            <a:t>Проблемное обучение</a:t>
          </a:r>
        </a:p>
      </dgm:t>
    </dgm:pt>
    <dgm:pt modelId="{23830E12-7E90-4673-B71A-06D7EF42413E}" type="parTrans" cxnId="{08228E70-69E8-4627-99B1-E808F128F7BC}">
      <dgm:prSet/>
      <dgm:spPr/>
      <dgm:t>
        <a:bodyPr/>
        <a:lstStyle/>
        <a:p>
          <a:endParaRPr lang="ru-RU"/>
        </a:p>
      </dgm:t>
    </dgm:pt>
    <dgm:pt modelId="{115D1DB2-3E5E-423A-8507-3D98D2FEB4D6}" type="sibTrans" cxnId="{08228E70-69E8-4627-99B1-E808F128F7BC}">
      <dgm:prSet/>
      <dgm:spPr/>
      <dgm:t>
        <a:bodyPr/>
        <a:lstStyle/>
        <a:p>
          <a:endParaRPr lang="ru-RU"/>
        </a:p>
      </dgm:t>
    </dgm:pt>
    <dgm:pt modelId="{4848FA3C-DA9B-40AA-8481-07DF241E52CF}">
      <dgm:prSet phldrT="[Текст]" custT="1"/>
      <dgm:spPr/>
      <dgm:t>
        <a:bodyPr/>
        <a:lstStyle/>
        <a:p>
          <a:r>
            <a:rPr lang="ru-RU" sz="1200" dirty="0"/>
            <a:t>Технология решения задач</a:t>
          </a:r>
        </a:p>
      </dgm:t>
    </dgm:pt>
    <dgm:pt modelId="{E1E71B5E-5008-4994-BDF5-AFB709C7FA80}" type="parTrans" cxnId="{3907A885-4CE2-49A8-BC94-C7C61EA910E9}">
      <dgm:prSet/>
      <dgm:spPr/>
      <dgm:t>
        <a:bodyPr/>
        <a:lstStyle/>
        <a:p>
          <a:endParaRPr lang="ru-RU"/>
        </a:p>
      </dgm:t>
    </dgm:pt>
    <dgm:pt modelId="{633DC2A1-F000-4900-B0DD-4CAC68BEE9DD}" type="sibTrans" cxnId="{3907A885-4CE2-49A8-BC94-C7C61EA910E9}">
      <dgm:prSet/>
      <dgm:spPr/>
      <dgm:t>
        <a:bodyPr/>
        <a:lstStyle/>
        <a:p>
          <a:endParaRPr lang="ru-RU"/>
        </a:p>
      </dgm:t>
    </dgm:pt>
    <dgm:pt modelId="{A11A0F28-F86E-44EA-8EAE-74590F2B6159}">
      <dgm:prSet phldrT="[Текст]" custT="1"/>
      <dgm:spPr/>
      <dgm:t>
        <a:bodyPr/>
        <a:lstStyle/>
        <a:p>
          <a:r>
            <a:rPr lang="ru-RU" sz="1200" dirty="0"/>
            <a:t>Исследовательская и проектная деятельность</a:t>
          </a:r>
        </a:p>
      </dgm:t>
    </dgm:pt>
    <dgm:pt modelId="{C79261FC-E6FB-41BF-AB30-3408672A64E7}" type="parTrans" cxnId="{16A0FC9E-FFE2-495C-B846-0A4C0EBE381D}">
      <dgm:prSet/>
      <dgm:spPr/>
      <dgm:t>
        <a:bodyPr/>
        <a:lstStyle/>
        <a:p>
          <a:endParaRPr lang="ru-RU"/>
        </a:p>
      </dgm:t>
    </dgm:pt>
    <dgm:pt modelId="{FA884FB5-6AA7-43BB-AC76-06C1D4761795}" type="sibTrans" cxnId="{16A0FC9E-FFE2-495C-B846-0A4C0EBE381D}">
      <dgm:prSet/>
      <dgm:spPr/>
      <dgm:t>
        <a:bodyPr/>
        <a:lstStyle/>
        <a:p>
          <a:endParaRPr lang="ru-RU"/>
        </a:p>
      </dgm:t>
    </dgm:pt>
    <dgm:pt modelId="{F3BB0B9A-969F-4D15-8F2A-0FA91B64C545}" type="pres">
      <dgm:prSet presAssocID="{0BEFF6C5-E52C-4B10-8A25-63D844E9593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3C32EB-1323-4BDF-9E46-715F6F5C558B}" type="pres">
      <dgm:prSet presAssocID="{46A1EA46-73DB-47E7-9267-00F8E4FFD0B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BA613-E98C-4ED6-B8DF-1A43FCFCFEEA}" type="pres">
      <dgm:prSet presAssocID="{B1CFB478-1933-4ECE-BAD4-4B9EA98447DE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6BF1BF4-6F74-415A-B324-DAF4A9282095}" type="pres">
      <dgm:prSet presAssocID="{B1CFB478-1933-4ECE-BAD4-4B9EA98447DE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EB68ABF-CF75-4947-AB75-4FCF8356E57D}" type="pres">
      <dgm:prSet presAssocID="{C6266F82-A786-4473-ACEF-4D76C4888B2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3BC8C-D047-4EFA-B949-3A86940273EF}" type="pres">
      <dgm:prSet presAssocID="{9DFB4331-1F42-4DEF-AACF-12D29B317A1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B163F52D-48A9-4303-8F29-EA27BA026BDE}" type="pres">
      <dgm:prSet presAssocID="{9DFB4331-1F42-4DEF-AACF-12D29B317A1C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963E6D9-B2F7-432D-A5EE-A1D25633725F}" type="pres">
      <dgm:prSet presAssocID="{994EFD99-18FB-4189-9624-77A20A74159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F22F1-B4EE-4EFC-9D4B-D9DE173911CD}" type="pres">
      <dgm:prSet presAssocID="{115D1DB2-3E5E-423A-8507-3D98D2FEB4D6}" presName="sibTrans" presStyleLbl="sibTrans2D1" presStyleIdx="2" presStyleCnt="5"/>
      <dgm:spPr/>
      <dgm:t>
        <a:bodyPr/>
        <a:lstStyle/>
        <a:p>
          <a:endParaRPr lang="ru-RU"/>
        </a:p>
      </dgm:t>
    </dgm:pt>
    <dgm:pt modelId="{4B1E6DA8-8279-4C8F-81B6-B52D8366EA7B}" type="pres">
      <dgm:prSet presAssocID="{115D1DB2-3E5E-423A-8507-3D98D2FEB4D6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ABC5B333-5AB3-4EB5-BD27-293AAB0C628C}" type="pres">
      <dgm:prSet presAssocID="{4848FA3C-DA9B-40AA-8481-07DF241E52C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0D741-63F7-4C20-9313-8E3F1647A26E}" type="pres">
      <dgm:prSet presAssocID="{633DC2A1-F000-4900-B0DD-4CAC68BEE9DD}" presName="sibTrans" presStyleLbl="sibTrans2D1" presStyleIdx="3" presStyleCnt="5"/>
      <dgm:spPr/>
      <dgm:t>
        <a:bodyPr/>
        <a:lstStyle/>
        <a:p>
          <a:endParaRPr lang="ru-RU"/>
        </a:p>
      </dgm:t>
    </dgm:pt>
    <dgm:pt modelId="{6501F0A4-707A-4684-AC00-FFDFCE396BA4}" type="pres">
      <dgm:prSet presAssocID="{633DC2A1-F000-4900-B0DD-4CAC68BEE9DD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CD81D11A-6641-44F8-A915-A2365D5D11FB}" type="pres">
      <dgm:prSet presAssocID="{A11A0F28-F86E-44EA-8EAE-74590F2B615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74039-4139-4564-ACE1-87D91DA22816}" type="pres">
      <dgm:prSet presAssocID="{FA884FB5-6AA7-43BB-AC76-06C1D4761795}" presName="sibTrans" presStyleLbl="sibTrans2D1" presStyleIdx="4" presStyleCnt="5"/>
      <dgm:spPr/>
      <dgm:t>
        <a:bodyPr/>
        <a:lstStyle/>
        <a:p>
          <a:endParaRPr lang="ru-RU"/>
        </a:p>
      </dgm:t>
    </dgm:pt>
    <dgm:pt modelId="{34B9EBD9-ACCE-49C1-B0AB-FE84D28D320F}" type="pres">
      <dgm:prSet presAssocID="{FA884FB5-6AA7-43BB-AC76-06C1D4761795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5F1EB19D-7644-48C2-A6FB-D42BFFA26CA8}" type="presOf" srcId="{633DC2A1-F000-4900-B0DD-4CAC68BEE9DD}" destId="{6501F0A4-707A-4684-AC00-FFDFCE396BA4}" srcOrd="1" destOrd="0" presId="urn:microsoft.com/office/officeart/2005/8/layout/cycle2"/>
    <dgm:cxn modelId="{EFFDBCC5-B316-4B7C-9BFF-2BDB0DBA725D}" srcId="{0BEFF6C5-E52C-4B10-8A25-63D844E95932}" destId="{46A1EA46-73DB-47E7-9267-00F8E4FFD0BD}" srcOrd="0" destOrd="0" parTransId="{2C807619-DAB7-4C30-B7BE-C77779B420B5}" sibTransId="{B1CFB478-1933-4ECE-BAD4-4B9EA98447DE}"/>
    <dgm:cxn modelId="{16A0FC9E-FFE2-495C-B846-0A4C0EBE381D}" srcId="{0BEFF6C5-E52C-4B10-8A25-63D844E95932}" destId="{A11A0F28-F86E-44EA-8EAE-74590F2B6159}" srcOrd="4" destOrd="0" parTransId="{C79261FC-E6FB-41BF-AB30-3408672A64E7}" sibTransId="{FA884FB5-6AA7-43BB-AC76-06C1D4761795}"/>
    <dgm:cxn modelId="{56E149BD-24B2-4855-AE3E-85350B1448C8}" type="presOf" srcId="{C6266F82-A786-4473-ACEF-4D76C4888B22}" destId="{9EB68ABF-CF75-4947-AB75-4FCF8356E57D}" srcOrd="0" destOrd="0" presId="urn:microsoft.com/office/officeart/2005/8/layout/cycle2"/>
    <dgm:cxn modelId="{61BF1FC9-BAE1-435D-AC99-62CA6B1B2489}" type="presOf" srcId="{A11A0F28-F86E-44EA-8EAE-74590F2B6159}" destId="{CD81D11A-6641-44F8-A915-A2365D5D11FB}" srcOrd="0" destOrd="0" presId="urn:microsoft.com/office/officeart/2005/8/layout/cycle2"/>
    <dgm:cxn modelId="{E42152C9-565C-47CA-86E4-A0A23532852C}" type="presOf" srcId="{0BEFF6C5-E52C-4B10-8A25-63D844E95932}" destId="{F3BB0B9A-969F-4D15-8F2A-0FA91B64C545}" srcOrd="0" destOrd="0" presId="urn:microsoft.com/office/officeart/2005/8/layout/cycle2"/>
    <dgm:cxn modelId="{54ECAEF6-7CD5-4F5C-B4E7-21823E05F448}" type="presOf" srcId="{4848FA3C-DA9B-40AA-8481-07DF241E52CF}" destId="{ABC5B333-5AB3-4EB5-BD27-293AAB0C628C}" srcOrd="0" destOrd="0" presId="urn:microsoft.com/office/officeart/2005/8/layout/cycle2"/>
    <dgm:cxn modelId="{F96B8FD8-2CA9-43EF-94B4-D06994675941}" type="presOf" srcId="{46A1EA46-73DB-47E7-9267-00F8E4FFD0BD}" destId="{293C32EB-1323-4BDF-9E46-715F6F5C558B}" srcOrd="0" destOrd="0" presId="urn:microsoft.com/office/officeart/2005/8/layout/cycle2"/>
    <dgm:cxn modelId="{BB4D45C5-E01C-48A0-BED1-2DAD734793FA}" type="presOf" srcId="{FA884FB5-6AA7-43BB-AC76-06C1D4761795}" destId="{C5E74039-4139-4564-ACE1-87D91DA22816}" srcOrd="0" destOrd="0" presId="urn:microsoft.com/office/officeart/2005/8/layout/cycle2"/>
    <dgm:cxn modelId="{DBD21DCB-D987-4ABC-B681-ACCC8A001A0B}" type="presOf" srcId="{633DC2A1-F000-4900-B0DD-4CAC68BEE9DD}" destId="{FAA0D741-63F7-4C20-9313-8E3F1647A26E}" srcOrd="0" destOrd="0" presId="urn:microsoft.com/office/officeart/2005/8/layout/cycle2"/>
    <dgm:cxn modelId="{310FFCEB-E183-479E-8878-16F567BBCF10}" type="presOf" srcId="{9DFB4331-1F42-4DEF-AACF-12D29B317A1C}" destId="{1FA3BC8C-D047-4EFA-B949-3A86940273EF}" srcOrd="0" destOrd="0" presId="urn:microsoft.com/office/officeart/2005/8/layout/cycle2"/>
    <dgm:cxn modelId="{CE0E5571-C476-4F24-BBD6-0980EB85B234}" srcId="{0BEFF6C5-E52C-4B10-8A25-63D844E95932}" destId="{C6266F82-A786-4473-ACEF-4D76C4888B22}" srcOrd="1" destOrd="0" parTransId="{7F470978-4B41-4802-B901-DA63C800F737}" sibTransId="{9DFB4331-1F42-4DEF-AACF-12D29B317A1C}"/>
    <dgm:cxn modelId="{ACFC42F0-554A-4037-B474-85F7A7D793D6}" type="presOf" srcId="{B1CFB478-1933-4ECE-BAD4-4B9EA98447DE}" destId="{16BF1BF4-6F74-415A-B324-DAF4A9282095}" srcOrd="1" destOrd="0" presId="urn:microsoft.com/office/officeart/2005/8/layout/cycle2"/>
    <dgm:cxn modelId="{3907A885-4CE2-49A8-BC94-C7C61EA910E9}" srcId="{0BEFF6C5-E52C-4B10-8A25-63D844E95932}" destId="{4848FA3C-DA9B-40AA-8481-07DF241E52CF}" srcOrd="3" destOrd="0" parTransId="{E1E71B5E-5008-4994-BDF5-AFB709C7FA80}" sibTransId="{633DC2A1-F000-4900-B0DD-4CAC68BEE9DD}"/>
    <dgm:cxn modelId="{A8DDC046-9A40-469A-9DFC-33B0305AFC74}" type="presOf" srcId="{FA884FB5-6AA7-43BB-AC76-06C1D4761795}" destId="{34B9EBD9-ACCE-49C1-B0AB-FE84D28D320F}" srcOrd="1" destOrd="0" presId="urn:microsoft.com/office/officeart/2005/8/layout/cycle2"/>
    <dgm:cxn modelId="{00A28FB4-49CD-4EBE-8F12-FC4CD7D921E4}" type="presOf" srcId="{115D1DB2-3E5E-423A-8507-3D98D2FEB4D6}" destId="{426F22F1-B4EE-4EFC-9D4B-D9DE173911CD}" srcOrd="0" destOrd="0" presId="urn:microsoft.com/office/officeart/2005/8/layout/cycle2"/>
    <dgm:cxn modelId="{C3D38FC4-C7C8-4E24-A805-E357B0D40784}" type="presOf" srcId="{B1CFB478-1933-4ECE-BAD4-4B9EA98447DE}" destId="{10CBA613-E98C-4ED6-B8DF-1A43FCFCFEEA}" srcOrd="0" destOrd="0" presId="urn:microsoft.com/office/officeart/2005/8/layout/cycle2"/>
    <dgm:cxn modelId="{C860E817-75DF-4FB6-9AA2-4A3DD1DD71C7}" type="presOf" srcId="{9DFB4331-1F42-4DEF-AACF-12D29B317A1C}" destId="{B163F52D-48A9-4303-8F29-EA27BA026BDE}" srcOrd="1" destOrd="0" presId="urn:microsoft.com/office/officeart/2005/8/layout/cycle2"/>
    <dgm:cxn modelId="{51697BEA-6618-4BDD-B2FC-8F98F473402F}" type="presOf" srcId="{994EFD99-18FB-4189-9624-77A20A741599}" destId="{1963E6D9-B2F7-432D-A5EE-A1D25633725F}" srcOrd="0" destOrd="0" presId="urn:microsoft.com/office/officeart/2005/8/layout/cycle2"/>
    <dgm:cxn modelId="{F2389893-2946-4018-A1A1-DBEE906D5468}" type="presOf" srcId="{115D1DB2-3E5E-423A-8507-3D98D2FEB4D6}" destId="{4B1E6DA8-8279-4C8F-81B6-B52D8366EA7B}" srcOrd="1" destOrd="0" presId="urn:microsoft.com/office/officeart/2005/8/layout/cycle2"/>
    <dgm:cxn modelId="{08228E70-69E8-4627-99B1-E808F128F7BC}" srcId="{0BEFF6C5-E52C-4B10-8A25-63D844E95932}" destId="{994EFD99-18FB-4189-9624-77A20A741599}" srcOrd="2" destOrd="0" parTransId="{23830E12-7E90-4673-B71A-06D7EF42413E}" sibTransId="{115D1DB2-3E5E-423A-8507-3D98D2FEB4D6}"/>
    <dgm:cxn modelId="{93ED65A4-16F7-4D9D-8E89-CA211FF05E0C}" type="presParOf" srcId="{F3BB0B9A-969F-4D15-8F2A-0FA91B64C545}" destId="{293C32EB-1323-4BDF-9E46-715F6F5C558B}" srcOrd="0" destOrd="0" presId="urn:microsoft.com/office/officeart/2005/8/layout/cycle2"/>
    <dgm:cxn modelId="{58B399C1-4946-45A1-9063-D04B0F4D4864}" type="presParOf" srcId="{F3BB0B9A-969F-4D15-8F2A-0FA91B64C545}" destId="{10CBA613-E98C-4ED6-B8DF-1A43FCFCFEEA}" srcOrd="1" destOrd="0" presId="urn:microsoft.com/office/officeart/2005/8/layout/cycle2"/>
    <dgm:cxn modelId="{6F59BA01-9DA1-4746-B67F-4637F40FE470}" type="presParOf" srcId="{10CBA613-E98C-4ED6-B8DF-1A43FCFCFEEA}" destId="{16BF1BF4-6F74-415A-B324-DAF4A9282095}" srcOrd="0" destOrd="0" presId="urn:microsoft.com/office/officeart/2005/8/layout/cycle2"/>
    <dgm:cxn modelId="{0E1E1060-EE13-4A24-B851-8610882EB2FC}" type="presParOf" srcId="{F3BB0B9A-969F-4D15-8F2A-0FA91B64C545}" destId="{9EB68ABF-CF75-4947-AB75-4FCF8356E57D}" srcOrd="2" destOrd="0" presId="urn:microsoft.com/office/officeart/2005/8/layout/cycle2"/>
    <dgm:cxn modelId="{BC88E87B-CF43-4D27-8C10-3C5245ACE6DD}" type="presParOf" srcId="{F3BB0B9A-969F-4D15-8F2A-0FA91B64C545}" destId="{1FA3BC8C-D047-4EFA-B949-3A86940273EF}" srcOrd="3" destOrd="0" presId="urn:microsoft.com/office/officeart/2005/8/layout/cycle2"/>
    <dgm:cxn modelId="{D8E50F95-B68E-49F6-BBB4-B42497851D55}" type="presParOf" srcId="{1FA3BC8C-D047-4EFA-B949-3A86940273EF}" destId="{B163F52D-48A9-4303-8F29-EA27BA026BDE}" srcOrd="0" destOrd="0" presId="urn:microsoft.com/office/officeart/2005/8/layout/cycle2"/>
    <dgm:cxn modelId="{15DA7B47-5844-49A8-A1EA-EDBCAE5614D3}" type="presParOf" srcId="{F3BB0B9A-969F-4D15-8F2A-0FA91B64C545}" destId="{1963E6D9-B2F7-432D-A5EE-A1D25633725F}" srcOrd="4" destOrd="0" presId="urn:microsoft.com/office/officeart/2005/8/layout/cycle2"/>
    <dgm:cxn modelId="{687BF622-4F41-45CA-8867-6536D8C242AC}" type="presParOf" srcId="{F3BB0B9A-969F-4D15-8F2A-0FA91B64C545}" destId="{426F22F1-B4EE-4EFC-9D4B-D9DE173911CD}" srcOrd="5" destOrd="0" presId="urn:microsoft.com/office/officeart/2005/8/layout/cycle2"/>
    <dgm:cxn modelId="{6CF749FA-AC81-441F-B0E9-EDC3FC9375EE}" type="presParOf" srcId="{426F22F1-B4EE-4EFC-9D4B-D9DE173911CD}" destId="{4B1E6DA8-8279-4C8F-81B6-B52D8366EA7B}" srcOrd="0" destOrd="0" presId="urn:microsoft.com/office/officeart/2005/8/layout/cycle2"/>
    <dgm:cxn modelId="{8323267F-0227-49BB-8424-5B53E9C02CF7}" type="presParOf" srcId="{F3BB0B9A-969F-4D15-8F2A-0FA91B64C545}" destId="{ABC5B333-5AB3-4EB5-BD27-293AAB0C628C}" srcOrd="6" destOrd="0" presId="urn:microsoft.com/office/officeart/2005/8/layout/cycle2"/>
    <dgm:cxn modelId="{A1278FB0-9A0A-4F9E-ACCC-9FEA09D3F0C8}" type="presParOf" srcId="{F3BB0B9A-969F-4D15-8F2A-0FA91B64C545}" destId="{FAA0D741-63F7-4C20-9313-8E3F1647A26E}" srcOrd="7" destOrd="0" presId="urn:microsoft.com/office/officeart/2005/8/layout/cycle2"/>
    <dgm:cxn modelId="{93C1081E-8634-4A6B-AB22-D127ED170DF4}" type="presParOf" srcId="{FAA0D741-63F7-4C20-9313-8E3F1647A26E}" destId="{6501F0A4-707A-4684-AC00-FFDFCE396BA4}" srcOrd="0" destOrd="0" presId="urn:microsoft.com/office/officeart/2005/8/layout/cycle2"/>
    <dgm:cxn modelId="{95A72348-6C8A-4213-9095-58938EE1E77B}" type="presParOf" srcId="{F3BB0B9A-969F-4D15-8F2A-0FA91B64C545}" destId="{CD81D11A-6641-44F8-A915-A2365D5D11FB}" srcOrd="8" destOrd="0" presId="urn:microsoft.com/office/officeart/2005/8/layout/cycle2"/>
    <dgm:cxn modelId="{AA62E5C8-BC13-45F7-B6DF-8EFF68BFBBC5}" type="presParOf" srcId="{F3BB0B9A-969F-4D15-8F2A-0FA91B64C545}" destId="{C5E74039-4139-4564-ACE1-87D91DA22816}" srcOrd="9" destOrd="0" presId="urn:microsoft.com/office/officeart/2005/8/layout/cycle2"/>
    <dgm:cxn modelId="{D340E78D-DDAA-4B89-BE8B-F23FB7DE1356}" type="presParOf" srcId="{C5E74039-4139-4564-ACE1-87D91DA22816}" destId="{34B9EBD9-ACCE-49C1-B0AB-FE84D28D32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C32EB-1323-4BDF-9E46-715F6F5C558B}">
      <dsp:nvSpPr>
        <dsp:cNvPr id="0" name=""/>
        <dsp:cNvSpPr/>
      </dsp:nvSpPr>
      <dsp:spPr>
        <a:xfrm>
          <a:off x="2989079" y="62"/>
          <a:ext cx="1491804" cy="14918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Дифференцированный и индивидуальный подход</a:t>
          </a:r>
        </a:p>
      </dsp:txBody>
      <dsp:txXfrm>
        <a:off x="3207549" y="218532"/>
        <a:ext cx="1054864" cy="1054864"/>
      </dsp:txXfrm>
    </dsp:sp>
    <dsp:sp modelId="{10CBA613-E98C-4ED6-B8DF-1A43FCFCFEEA}">
      <dsp:nvSpPr>
        <dsp:cNvPr id="0" name=""/>
        <dsp:cNvSpPr/>
      </dsp:nvSpPr>
      <dsp:spPr>
        <a:xfrm rot="2160000">
          <a:off x="4433556" y="1145559"/>
          <a:ext cx="395827" cy="503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444895" y="1211357"/>
        <a:ext cx="277079" cy="302089"/>
      </dsp:txXfrm>
    </dsp:sp>
    <dsp:sp modelId="{9EB68ABF-CF75-4947-AB75-4FCF8356E57D}">
      <dsp:nvSpPr>
        <dsp:cNvPr id="0" name=""/>
        <dsp:cNvSpPr/>
      </dsp:nvSpPr>
      <dsp:spPr>
        <a:xfrm>
          <a:off x="4800184" y="1315906"/>
          <a:ext cx="1491804" cy="14918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ИКТ</a:t>
          </a:r>
        </a:p>
      </dsp:txBody>
      <dsp:txXfrm>
        <a:off x="5018654" y="1534376"/>
        <a:ext cx="1054864" cy="1054864"/>
      </dsp:txXfrm>
    </dsp:sp>
    <dsp:sp modelId="{1FA3BC8C-D047-4EFA-B949-3A86940273EF}">
      <dsp:nvSpPr>
        <dsp:cNvPr id="0" name=""/>
        <dsp:cNvSpPr/>
      </dsp:nvSpPr>
      <dsp:spPr>
        <a:xfrm rot="6480000">
          <a:off x="5005744" y="2863952"/>
          <a:ext cx="395827" cy="503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5083466" y="2908181"/>
        <a:ext cx="277079" cy="302089"/>
      </dsp:txXfrm>
    </dsp:sp>
    <dsp:sp modelId="{1963E6D9-B2F7-432D-A5EE-A1D25633725F}">
      <dsp:nvSpPr>
        <dsp:cNvPr id="0" name=""/>
        <dsp:cNvSpPr/>
      </dsp:nvSpPr>
      <dsp:spPr>
        <a:xfrm>
          <a:off x="4108403" y="3444987"/>
          <a:ext cx="1491804" cy="14918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Проблемное обучение</a:t>
          </a:r>
        </a:p>
      </dsp:txBody>
      <dsp:txXfrm>
        <a:off x="4326873" y="3663457"/>
        <a:ext cx="1054864" cy="1054864"/>
      </dsp:txXfrm>
    </dsp:sp>
    <dsp:sp modelId="{426F22F1-B4EE-4EFC-9D4B-D9DE173911CD}">
      <dsp:nvSpPr>
        <dsp:cNvPr id="0" name=""/>
        <dsp:cNvSpPr/>
      </dsp:nvSpPr>
      <dsp:spPr>
        <a:xfrm rot="10800000">
          <a:off x="3548270" y="3939147"/>
          <a:ext cx="395827" cy="503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3667018" y="4039844"/>
        <a:ext cx="277079" cy="302089"/>
      </dsp:txXfrm>
    </dsp:sp>
    <dsp:sp modelId="{ABC5B333-5AB3-4EB5-BD27-293AAB0C628C}">
      <dsp:nvSpPr>
        <dsp:cNvPr id="0" name=""/>
        <dsp:cNvSpPr/>
      </dsp:nvSpPr>
      <dsp:spPr>
        <a:xfrm>
          <a:off x="1869755" y="3444987"/>
          <a:ext cx="1491804" cy="14918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Технология решения задач</a:t>
          </a:r>
        </a:p>
      </dsp:txBody>
      <dsp:txXfrm>
        <a:off x="2088225" y="3663457"/>
        <a:ext cx="1054864" cy="1054864"/>
      </dsp:txXfrm>
    </dsp:sp>
    <dsp:sp modelId="{FAA0D741-63F7-4C20-9313-8E3F1647A26E}">
      <dsp:nvSpPr>
        <dsp:cNvPr id="0" name=""/>
        <dsp:cNvSpPr/>
      </dsp:nvSpPr>
      <dsp:spPr>
        <a:xfrm rot="15120000">
          <a:off x="2075315" y="2885261"/>
          <a:ext cx="395827" cy="503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2153037" y="3042426"/>
        <a:ext cx="277079" cy="302089"/>
      </dsp:txXfrm>
    </dsp:sp>
    <dsp:sp modelId="{CD81D11A-6641-44F8-A915-A2365D5D11FB}">
      <dsp:nvSpPr>
        <dsp:cNvPr id="0" name=""/>
        <dsp:cNvSpPr/>
      </dsp:nvSpPr>
      <dsp:spPr>
        <a:xfrm>
          <a:off x="1177974" y="1315906"/>
          <a:ext cx="1491804" cy="14918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Исследовательская и проектная деятельность</a:t>
          </a:r>
        </a:p>
      </dsp:txBody>
      <dsp:txXfrm>
        <a:off x="1396444" y="1534376"/>
        <a:ext cx="1054864" cy="1054864"/>
      </dsp:txXfrm>
    </dsp:sp>
    <dsp:sp modelId="{C5E74039-4139-4564-ACE1-87D91DA22816}">
      <dsp:nvSpPr>
        <dsp:cNvPr id="0" name=""/>
        <dsp:cNvSpPr/>
      </dsp:nvSpPr>
      <dsp:spPr>
        <a:xfrm rot="19440000">
          <a:off x="2622452" y="1158729"/>
          <a:ext cx="395827" cy="503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2633791" y="1294325"/>
        <a:ext cx="277079" cy="302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8D5AB-148F-4891-8885-42F5B8635332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561D1-DA07-45E9-89B3-4D87D62626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53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61D1-DA07-45E9-89B3-4D87D62626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77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DCEFB-FC16-4834-BD3D-315E8B65C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ECDD76-DFD1-40B2-821C-538E91FAC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2E34EA-F29F-448F-A401-C398BD801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EEB987-465C-43B0-BBC3-BDF85D296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3A33-3BFD-4EAA-A2C1-01999FBB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5D341-EABD-4A1C-BAF6-1A59CF63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913968-D068-48E6-B32A-4EFDAB350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09F37-6D67-4460-AD36-505D5ABC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7AFE67-9434-47A6-8431-FD250BD4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A961A-3CB3-4425-9AE3-6439C121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3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11584B-EB89-425C-9FD8-CE5527EF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2D0001-D45D-45CD-A8F3-7C3162CFF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D46EE2-3539-4443-BD86-F25695075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E8DFE5-611F-415E-BB49-F92002D8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E7E2A9-C104-4957-8778-35CC7471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DD655-0AFD-4A83-9A1F-3198C1E2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57F7F-B3B2-4EEF-B1BB-ACA56295B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13C004-E039-4BB1-B3F3-093110D1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54445-F913-47C5-A768-46D4595F3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06837F-CF88-4934-9233-032FAA6C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86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BA22C-79F1-49DF-B5D2-A17A6636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C5E081-9AC0-47B6-9D67-CB9B8B7D5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A975A2-4724-40C2-AF2C-D3A572FE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7C6126-446A-49A4-A58C-25D36D81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560FA-A4CF-4D57-9505-E53E6C85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38FD3-6DCE-42DC-B91F-03738BA3D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0B3F2D-8910-486F-BDCE-D5C8C252A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59344B-D358-432F-AD2A-4AEA507D2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4E7641-16B2-44E5-946C-9A42488D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AFA72E-A8BF-4246-93A2-5C73FD365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1B84E5-D6AD-47E8-B5E9-1F97F10F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5A995-BD03-4341-A2BE-2624BF2D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29ABD6-F489-4267-9299-4DEA5F868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9884A8-1C77-45C2-BB95-259C541DE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6EA090-6E1E-4172-AF9C-014ED50AD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FF2A5-32EC-42DD-9C19-EAB769F03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44EB1BD-AA5D-461D-B661-20ECF687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042915-F347-4B28-A9B7-AB04C8AF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C55366-34F2-4F67-B057-24E29EA5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13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AF7E2-9584-40A4-A76E-AC95CB0D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D1813B-D544-4EFE-8CDA-BB13A95E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6CE744-E6C1-4A01-B0DC-DFCAD00F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68ADDE-6AB3-4229-91AB-3650832A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A45638-78AF-4315-BDAB-5C13ABE4A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B28E31-AB83-4A20-AC2B-BD95CF85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486474-BE23-4B27-B1AC-04E41930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87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1BDA5-424C-4107-9478-D22DDBD7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63E2C-ED5F-4786-AE82-1DC2BC8DE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60CE0F-3D88-48EF-97B9-49BCDD07A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861B9C-E953-44E9-810E-AD00ED55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209BFE-FA86-4A60-A72B-E2C0A6ED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A9070E-FBAF-4B20-94D4-59C8627F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5A702-BAF5-46BE-B4FC-EF209C3C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C17D4D-A0A9-4FF7-8173-61EBCE9BB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CD7C4E-F14F-422D-BE9C-255D4468E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04ED14-BAC8-4C7E-A011-4C402885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0F09A-A48D-4A68-A438-4506D4720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09C7C3-81A7-437D-ABC7-9EB8B5A7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96F27-1A06-4C19-94C5-B74F0B096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C84948-C61C-4F9E-B9E8-12551034B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76352-B276-446F-A1E0-CDAD3E91FE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D3B95-C81E-4D59-AA60-93A858C25540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20DF7F-7FAD-4F93-B787-5737246B5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6F49A-950C-47FE-81B3-3E1A20CF3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1AF2A-87E7-4FD9-81C3-95E016D81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66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9A5C5A-8FD3-4EFC-A5E5-3139EC5CFCD7}"/>
              </a:ext>
            </a:extLst>
          </p:cNvPr>
          <p:cNvSpPr/>
          <p:nvPr/>
        </p:nvSpPr>
        <p:spPr>
          <a:xfrm>
            <a:off x="1863653" y="426154"/>
            <a:ext cx="88474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Методическая мастерская</a:t>
            </a:r>
          </a:p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«Живые уроки математики»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CDBA9-3D4F-47D0-96B4-A5B7DC2858A7}"/>
              </a:ext>
            </a:extLst>
          </p:cNvPr>
          <p:cNvSpPr txBox="1"/>
          <p:nvPr/>
        </p:nvSpPr>
        <p:spPr>
          <a:xfrm>
            <a:off x="8870731" y="3525056"/>
            <a:ext cx="2575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квалификационной категории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«Спасская средняя школа»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ECA4C8-9A39-4A31-8A41-9A43E89C97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81" y="2291255"/>
            <a:ext cx="4517480" cy="33790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816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44F706-FFB3-4840-A073-7C54F50A3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44" y="1052189"/>
            <a:ext cx="3968336" cy="297625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5444DF-B9EA-4183-B1EF-856A72E1C1F6}"/>
              </a:ext>
            </a:extLst>
          </p:cNvPr>
          <p:cNvSpPr/>
          <p:nvPr/>
        </p:nvSpPr>
        <p:spPr>
          <a:xfrm>
            <a:off x="4591421" y="-34803"/>
            <a:ext cx="3009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роекты: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6BEE53-3D1D-42EE-ADF8-B3F02F28C59A}"/>
              </a:ext>
            </a:extLst>
          </p:cNvPr>
          <p:cNvSpPr/>
          <p:nvPr/>
        </p:nvSpPr>
        <p:spPr>
          <a:xfrm>
            <a:off x="-420746" y="5424074"/>
            <a:ext cx="265752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Чат-бот</a:t>
            </a:r>
          </a:p>
          <a:p>
            <a:pPr algn="ctr"/>
            <a:r>
              <a:rPr lang="ru-RU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САВЕЛИЙ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005ABC-DF94-47F9-8E05-01CD471E192D}"/>
              </a:ext>
            </a:extLst>
          </p:cNvPr>
          <p:cNvSpPr/>
          <p:nvPr/>
        </p:nvSpPr>
        <p:spPr>
          <a:xfrm>
            <a:off x="404980" y="426862"/>
            <a:ext cx="3082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Марафон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Победы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09E7EB-BC4D-4593-A3A5-B424E9371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28484" r="14411" b="1616"/>
          <a:stretch/>
        </p:blipFill>
        <p:spPr>
          <a:xfrm>
            <a:off x="146814" y="1350192"/>
            <a:ext cx="4179926" cy="267824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D981EE-1CA1-43ED-9F55-BEDB497DE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17" t="18358" r="2322" b="6815"/>
          <a:stretch/>
        </p:blipFill>
        <p:spPr>
          <a:xfrm>
            <a:off x="1852974" y="3386098"/>
            <a:ext cx="4691486" cy="322331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CC485-CDB4-46DE-9488-13493BB94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26" y="3344784"/>
            <a:ext cx="4360033" cy="327002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B32EEA2-E451-4F62-937B-5076C116B18F}"/>
              </a:ext>
            </a:extLst>
          </p:cNvPr>
          <p:cNvSpPr/>
          <p:nvPr/>
        </p:nvSpPr>
        <p:spPr>
          <a:xfrm>
            <a:off x="9214924" y="1304321"/>
            <a:ext cx="283026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Настольные </a:t>
            </a:r>
          </a:p>
          <a:p>
            <a:pPr algn="ctr"/>
            <a:r>
              <a:rPr lang="ru-RU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Математические</a:t>
            </a:r>
          </a:p>
          <a:p>
            <a:pPr algn="ctr"/>
            <a:r>
              <a:rPr lang="ru-RU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игры</a:t>
            </a:r>
          </a:p>
        </p:txBody>
      </p:sp>
    </p:spTree>
    <p:extLst>
      <p:ext uri="{BB962C8B-B14F-4D97-AF65-F5344CB8AC3E}">
        <p14:creationId xmlns:p14="http://schemas.microsoft.com/office/powerpoint/2010/main" val="1086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9A5C5A-8FD3-4EFC-A5E5-3139EC5CFCD7}"/>
              </a:ext>
            </a:extLst>
          </p:cNvPr>
          <p:cNvSpPr/>
          <p:nvPr/>
        </p:nvSpPr>
        <p:spPr>
          <a:xfrm>
            <a:off x="4365772" y="426154"/>
            <a:ext cx="3843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Показатели: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980B9A5-5F31-48D5-8CA3-65B273BDD9E9}"/>
              </a:ext>
            </a:extLst>
          </p:cNvPr>
          <p:cNvSpPr/>
          <p:nvPr/>
        </p:nvSpPr>
        <p:spPr>
          <a:xfrm>
            <a:off x="2731884" y="1493410"/>
            <a:ext cx="6340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Качество знаний 52%-71% ( за три года)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81785AC-99A2-43E4-89CE-9CBA375D1F13}"/>
              </a:ext>
            </a:extLst>
          </p:cNvPr>
          <p:cNvSpPr/>
          <p:nvPr/>
        </p:nvSpPr>
        <p:spPr>
          <a:xfrm>
            <a:off x="599178" y="2247198"/>
            <a:ext cx="41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Наивысший балл ЕГЭ -78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EB8A579-DDF6-416E-92ED-828E5EAEC09F}"/>
              </a:ext>
            </a:extLst>
          </p:cNvPr>
          <p:cNvSpPr/>
          <p:nvPr/>
        </p:nvSpPr>
        <p:spPr>
          <a:xfrm>
            <a:off x="3932393" y="2247198"/>
            <a:ext cx="63256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Средний балл </a:t>
            </a:r>
            <a:r>
              <a:rPr lang="ru-RU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ОГЭ 3,7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0076E79-CB50-4585-AEF0-24F807F1FCF5}"/>
              </a:ext>
            </a:extLst>
          </p:cNvPr>
          <p:cNvSpPr/>
          <p:nvPr/>
        </p:nvSpPr>
        <p:spPr>
          <a:xfrm>
            <a:off x="-2186286" y="4087582"/>
            <a:ext cx="169473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Ежегодно мои ученики участвуют в НПК</a:t>
            </a:r>
          </a:p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Районного и регионального уровней, являются призерами и победителями</a:t>
            </a:r>
            <a:endParaRPr lang="ru-RU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C3E7DE-848E-4AC1-B416-F7FAA7180E84}"/>
              </a:ext>
            </a:extLst>
          </p:cNvPr>
          <p:cNvSpPr/>
          <p:nvPr/>
        </p:nvSpPr>
        <p:spPr>
          <a:xfrm>
            <a:off x="2679821" y="3167390"/>
            <a:ext cx="6849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Учащиеся выходят на районный этап ВОШ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1053979-FE27-41FD-830C-46364B04AF1E}"/>
              </a:ext>
            </a:extLst>
          </p:cNvPr>
          <p:cNvSpPr/>
          <p:nvPr/>
        </p:nvSpPr>
        <p:spPr>
          <a:xfrm>
            <a:off x="10172979" y="2326759"/>
            <a:ext cx="1386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ГВЭ- 4,5</a:t>
            </a:r>
          </a:p>
        </p:txBody>
      </p:sp>
    </p:spTree>
    <p:extLst>
      <p:ext uri="{BB962C8B-B14F-4D97-AF65-F5344CB8AC3E}">
        <p14:creationId xmlns:p14="http://schemas.microsoft.com/office/powerpoint/2010/main" val="377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EA30F9-8DDD-41DE-B787-D2817E96A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74" y="1349484"/>
            <a:ext cx="5205726" cy="389128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9813F880-CD0D-41ED-B9FB-8714B8726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Исследование </a:t>
            </a:r>
            <a:r>
              <a:rPr lang="en-US" dirty="0">
                <a:solidFill>
                  <a:schemeClr val="bg1"/>
                </a:solidFill>
              </a:rPr>
              <a:t>PISA </a:t>
            </a:r>
            <a:r>
              <a:rPr lang="ru-RU" dirty="0">
                <a:solidFill>
                  <a:schemeClr val="bg1"/>
                </a:solidFill>
              </a:rPr>
              <a:t>в</a:t>
            </a:r>
            <a:r>
              <a:rPr lang="en-US" dirty="0">
                <a:solidFill>
                  <a:schemeClr val="bg1"/>
                </a:solidFill>
              </a:rPr>
              <a:t> 2020</a:t>
            </a:r>
            <a:r>
              <a:rPr lang="ru-RU" dirty="0">
                <a:solidFill>
                  <a:schemeClr val="bg1"/>
                </a:solidFill>
              </a:rPr>
              <a:t>г.: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Показатель математической 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грамотности продемонстрировал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 существенный рост –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 с 483 до 494 баллов, 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по нему Россия поднялась 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с 33-го на 27-е место.</a:t>
            </a:r>
          </a:p>
        </p:txBody>
      </p:sp>
    </p:spTree>
    <p:extLst>
      <p:ext uri="{BB962C8B-B14F-4D97-AF65-F5344CB8AC3E}">
        <p14:creationId xmlns:p14="http://schemas.microsoft.com/office/powerpoint/2010/main" val="208120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DEF486-A4E5-40B2-880D-3497145FF696}"/>
              </a:ext>
            </a:extLst>
          </p:cNvPr>
          <p:cNvSpPr txBox="1"/>
          <p:nvPr/>
        </p:nvSpPr>
        <p:spPr>
          <a:xfrm>
            <a:off x="8016240" y="477520"/>
            <a:ext cx="364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Способности важны, но еще важнее способность использовать способности. 				Д. А. Леонтьев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081C10-CF40-4A60-BC0E-E9066C6BD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7" t="24466" r="18584" b="53894"/>
          <a:stretch/>
        </p:blipFill>
        <p:spPr>
          <a:xfrm>
            <a:off x="528320" y="1310641"/>
            <a:ext cx="6801544" cy="16002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F9DBA6-880F-42A6-B6C1-2B2504D54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118" y="3661410"/>
            <a:ext cx="4094623" cy="27679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2402DE-EFEE-4214-8856-0384805EF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240" y="1851025"/>
            <a:ext cx="3248025" cy="4781550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93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17CC99-8D78-467C-9C96-4F492F1EC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00" t="18815" r="30667" b="31259"/>
          <a:stretch/>
        </p:blipFill>
        <p:spPr>
          <a:xfrm>
            <a:off x="2331720" y="1426194"/>
            <a:ext cx="7528560" cy="517780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631FAC-1910-4E5F-978C-C08DB19D5D6B}"/>
              </a:ext>
            </a:extLst>
          </p:cNvPr>
          <p:cNvSpPr/>
          <p:nvPr/>
        </p:nvSpPr>
        <p:spPr>
          <a:xfrm>
            <a:off x="3048000" y="33376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Исследование функций в </a:t>
            </a:r>
          </a:p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курсе математики 10-11 классов </a:t>
            </a:r>
          </a:p>
        </p:txBody>
      </p:sp>
    </p:spTree>
    <p:extLst>
      <p:ext uri="{BB962C8B-B14F-4D97-AF65-F5344CB8AC3E}">
        <p14:creationId xmlns:p14="http://schemas.microsoft.com/office/powerpoint/2010/main" val="21349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8348CE-E429-4A32-9941-F051E5A2C8E3}"/>
              </a:ext>
            </a:extLst>
          </p:cNvPr>
          <p:cNvSpPr/>
          <p:nvPr/>
        </p:nvSpPr>
        <p:spPr>
          <a:xfrm>
            <a:off x="6096000" y="3600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Предмет математики настолько серьезен, что полезно не упустить случая сделать его немного занимательным.</a:t>
            </a:r>
          </a:p>
          <a:p>
            <a:r>
              <a:rPr lang="ru-RU" dirty="0">
                <a:solidFill>
                  <a:schemeClr val="bg1"/>
                </a:solidFill>
              </a:rPr>
              <a:t>					Б. Паскаль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188229-CEF7-4E23-8415-3BA8C994E8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3" t="18713" r="48833" b="8445"/>
          <a:stretch/>
        </p:blipFill>
        <p:spPr>
          <a:xfrm>
            <a:off x="7057308" y="1502449"/>
            <a:ext cx="3698240" cy="499552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Видео-открытка VID_20190426_122134">
            <a:hlinkClick r:id="" action="ppaction://media"/>
            <a:extLst>
              <a:ext uri="{FF2B5EF4-FFF2-40B4-BE49-F238E27FC236}">
                <a16:creationId xmlns:a16="http://schemas.microsoft.com/office/drawing/2014/main" id="{39CFEECE-E1F2-45CF-B200-0C299BA50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745" y="163831"/>
            <a:ext cx="4174016" cy="27724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5EEAF6-F233-407D-84FB-97A090935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1" y="2997200"/>
            <a:ext cx="4944745" cy="369696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463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A5E784F8-071B-4118-8911-16F2C315D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7194796"/>
              </p:ext>
            </p:extLst>
          </p:nvPr>
        </p:nvGraphicFramePr>
        <p:xfrm>
          <a:off x="-350875" y="1072186"/>
          <a:ext cx="7469963" cy="4936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A0CCF8-8F8B-4067-9366-E253CC934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84" y="1126200"/>
            <a:ext cx="4719725" cy="503727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4977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7B5F40-0649-4792-9A31-E8BD52D13057}"/>
              </a:ext>
            </a:extLst>
          </p:cNvPr>
          <p:cNvSpPr/>
          <p:nvPr/>
        </p:nvSpPr>
        <p:spPr>
          <a:xfrm>
            <a:off x="345440" y="242280"/>
            <a:ext cx="111048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000" dirty="0">
              <a:solidFill>
                <a:schemeClr val="bg1"/>
              </a:solidFill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педагогика хочет воспитывать человека во всех отношениях, то она должна прежде всего узнать его тоже во всех отношениях». 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</a:rPr>
              <a:t>К. Д. Ушинский:</a:t>
            </a:r>
          </a:p>
          <a:p>
            <a:pPr algn="just"/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7586A2-42B5-4DF2-B5B6-8AD1015DDE1A}"/>
              </a:ext>
            </a:extLst>
          </p:cNvPr>
          <p:cNvSpPr/>
          <p:nvPr/>
        </p:nvSpPr>
        <p:spPr>
          <a:xfrm>
            <a:off x="6096000" y="167467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Психофизиологические особенности учащихся, разные уровни их умственных способностей закономерно требуют для обеспечения эффективного обучения каждого ученика или группы детей неодинаковых условий обучения. В условиях классно-урочной системы обучения это возможно при индивидуализации и дифференциации обучения.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C9FA4F-B0A8-4BEE-96F8-66404AE1BD81}"/>
              </a:ext>
            </a:extLst>
          </p:cNvPr>
          <p:cNvSpPr/>
          <p:nvPr/>
        </p:nvSpPr>
        <p:spPr>
          <a:xfrm>
            <a:off x="589280" y="342900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различным уровнем усвоения материала на данный момент;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-уровнем работоспособности и темпом работы;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-особенностями восприятия, памяти, мышления;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-уравновешенностью процессов возбуждения и торможения.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111676-0651-4008-A1F8-FD2D19F1A6E7}"/>
              </a:ext>
            </a:extLst>
          </p:cNvPr>
          <p:cNvSpPr/>
          <p:nvPr/>
        </p:nvSpPr>
        <p:spPr>
          <a:xfrm>
            <a:off x="801843" y="2893497"/>
            <a:ext cx="258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Группы, отличающиеся:</a:t>
            </a:r>
          </a:p>
        </p:txBody>
      </p:sp>
    </p:spTree>
    <p:extLst>
      <p:ext uri="{BB962C8B-B14F-4D97-AF65-F5344CB8AC3E}">
        <p14:creationId xmlns:p14="http://schemas.microsoft.com/office/powerpoint/2010/main" val="25099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5444DF-B9EA-4183-B1EF-856A72E1C1F6}"/>
              </a:ext>
            </a:extLst>
          </p:cNvPr>
          <p:cNvSpPr/>
          <p:nvPr/>
        </p:nvSpPr>
        <p:spPr>
          <a:xfrm>
            <a:off x="5327293" y="202870"/>
            <a:ext cx="1537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ИКТ: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7B5F40-0649-4792-9A31-E8BD52D13057}"/>
              </a:ext>
            </a:extLst>
          </p:cNvPr>
          <p:cNvSpPr/>
          <p:nvPr/>
        </p:nvSpPr>
        <p:spPr>
          <a:xfrm>
            <a:off x="396240" y="1126200"/>
            <a:ext cx="102514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«Способности важны, но еще важнее способность использовать способности».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Д. А. Леонтьев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</a:rPr>
              <a:t>Д-р психол. наук, профессор НИУ ВШЭ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5C304-0DDE-4346-B1A5-7EB42F310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" y="1798637"/>
            <a:ext cx="2990850" cy="1533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427D2B-234D-4DED-AF8C-37D21CF05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7" y="3860019"/>
            <a:ext cx="2143125" cy="2143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2C8399-26C1-4CB8-B7C5-8EB5634E3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437" y="1328546"/>
            <a:ext cx="3499096" cy="24737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461708-EC2B-4567-8A85-6659BB5EC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0" y="4018253"/>
            <a:ext cx="1713547" cy="17135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5ED5E7-527F-48CC-90E0-0EEE0D489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511" y="3131356"/>
            <a:ext cx="31242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5444DF-B9EA-4183-B1EF-856A72E1C1F6}"/>
              </a:ext>
            </a:extLst>
          </p:cNvPr>
          <p:cNvSpPr/>
          <p:nvPr/>
        </p:nvSpPr>
        <p:spPr>
          <a:xfrm>
            <a:off x="480039" y="10730"/>
            <a:ext cx="11231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Практико-ориентированные зад</a:t>
            </a:r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ачи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9F268C-485A-4E5F-A717-492C077BB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6" t="20889" r="52250" b="10371"/>
          <a:stretch/>
        </p:blipFill>
        <p:spPr>
          <a:xfrm>
            <a:off x="1327142" y="1940890"/>
            <a:ext cx="3454400" cy="47142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40CE23-C42B-4EB1-A1AA-1725B3C2BC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17" t="40445" r="25583" b="11110"/>
          <a:stretch/>
        </p:blipFill>
        <p:spPr>
          <a:xfrm>
            <a:off x="6096000" y="1063705"/>
            <a:ext cx="5129747" cy="55914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5B63EB-E468-420D-8270-1E7AFFC726CB}"/>
              </a:ext>
            </a:extLst>
          </p:cNvPr>
          <p:cNvSpPr/>
          <p:nvPr/>
        </p:nvSpPr>
        <p:spPr>
          <a:xfrm>
            <a:off x="361942" y="9658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Решение трудной математической проблемы можно сравнить с взятием крепости.</a:t>
            </a:r>
          </a:p>
          <a:p>
            <a:r>
              <a:rPr lang="ru-RU" dirty="0">
                <a:solidFill>
                  <a:schemeClr val="bg1"/>
                </a:solidFill>
              </a:rPr>
              <a:t>				Н.Я. </a:t>
            </a:r>
            <a:r>
              <a:rPr lang="ru-RU" dirty="0" err="1">
                <a:solidFill>
                  <a:schemeClr val="bg1"/>
                </a:solidFill>
              </a:rPr>
              <a:t>Виленкин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291</Words>
  <Application>Microsoft Office PowerPoint</Application>
  <PresentationFormat>Широкоэкранный</PresentationFormat>
  <Paragraphs>57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Каким должен быть современный учитель?</dc:title>
  <dc:creator>ЦОС-11-1</dc:creator>
  <cp:lastModifiedBy>User</cp:lastModifiedBy>
  <cp:revision>27</cp:revision>
  <dcterms:created xsi:type="dcterms:W3CDTF">2023-02-05T17:50:14Z</dcterms:created>
  <dcterms:modified xsi:type="dcterms:W3CDTF">2023-02-19T11:01:32Z</dcterms:modified>
</cp:coreProperties>
</file>