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2"/>
  </p:notesMasterIdLst>
  <p:handoutMasterIdLst>
    <p:handoutMasterId r:id="rId33"/>
  </p:handoutMasterIdLst>
  <p:sldIdLst>
    <p:sldId id="256" r:id="rId3"/>
    <p:sldId id="257" r:id="rId4"/>
    <p:sldId id="290" r:id="rId5"/>
    <p:sldId id="288" r:id="rId6"/>
    <p:sldId id="289" r:id="rId7"/>
    <p:sldId id="285" r:id="rId8"/>
    <p:sldId id="258" r:id="rId9"/>
    <p:sldId id="259" r:id="rId10"/>
    <p:sldId id="260" r:id="rId11"/>
    <p:sldId id="266" r:id="rId12"/>
    <p:sldId id="267" r:id="rId13"/>
    <p:sldId id="261" r:id="rId14"/>
    <p:sldId id="293" r:id="rId15"/>
    <p:sldId id="262" r:id="rId16"/>
    <p:sldId id="263" r:id="rId17"/>
    <p:sldId id="264" r:id="rId18"/>
    <p:sldId id="287" r:id="rId19"/>
    <p:sldId id="265" r:id="rId20"/>
    <p:sldId id="268" r:id="rId21"/>
    <p:sldId id="270" r:id="rId22"/>
    <p:sldId id="272" r:id="rId23"/>
    <p:sldId id="273" r:id="rId24"/>
    <p:sldId id="274" r:id="rId25"/>
    <p:sldId id="275" r:id="rId26"/>
    <p:sldId id="276" r:id="rId27"/>
    <p:sldId id="277" r:id="rId28"/>
    <p:sldId id="279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0F51"/>
    <a:srgbClr val="201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8" autoAdjust="0"/>
    <p:restoredTop sz="88330" autoAdjust="0"/>
  </p:normalViewPr>
  <p:slideViewPr>
    <p:cSldViewPr snapToGrid="0">
      <p:cViewPr varScale="1">
        <p:scale>
          <a:sx n="66" d="100"/>
          <a:sy n="66" d="100"/>
        </p:scale>
        <p:origin x="720" y="60"/>
      </p:cViewPr>
      <p:guideLst/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45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52228" name="Верхний колонтитул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mtClean="0">
                <a:latin typeface="Arial" panose="020B0604020202020204" pitchFamily="34" charset="0"/>
              </a:rPr>
              <a:t>Урок математики в 6  специальном (коррекционном) классе VIII вида</a:t>
            </a:r>
          </a:p>
        </p:txBody>
      </p:sp>
      <p:sp>
        <p:nvSpPr>
          <p:cNvPr id="52229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B58442AB-875D-4BEB-9599-3569D451C252}" type="slidenum">
              <a:rPr lang="ru-RU" altLang="ru-RU">
                <a:latin typeface="Arial" panose="020B0604020202020204" pitchFamily="34" charset="0"/>
              </a:rPr>
              <a:pPr/>
              <a:t>13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6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25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Полилиния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" name="Полилиния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" name="Полилиния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Полилиния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Полилиния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9" name="Полилиния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Полилиния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9" name="Полилиния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0" name="Полилиния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61" name="Группа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Полилиния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1" name="Группа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Полилиния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7" name="Группа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Полилиния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9" name="Группа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06" name="Группа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олилиния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6" name="Полилиния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17" name="Группа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Полилиния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46" name="Группа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Полилиния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1" name="Группа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p:transition spd="slow" advClick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p:transition spd="slow" advClick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p:transition spd="slow" advClick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p:transition spd="slow" advClick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9" name="Группа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3" name="Группа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Полилиния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Полилиния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6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7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1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2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7" name="Группа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0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1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2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3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4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5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6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7" name="Полилиния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8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9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0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1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2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3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4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5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6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7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8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9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0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1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2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3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4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5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6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7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8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9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0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1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2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3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4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5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6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7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8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9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0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1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2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3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4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5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6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7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8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9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0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1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2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3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4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5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6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7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8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9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0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1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2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3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4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5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7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8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9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0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1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2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3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4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5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6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7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8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9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0" name="Группа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Полилиния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2" name="Полилиния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3" name="Полилиния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4" name="Полилиния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5" name="Полилиния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6" name="Полилиния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7" name="Полилиния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8" name="Полилиния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9" name="Полилиния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0" name="Полилиния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1" name="Полилиния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2" name="Полилиния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3" name="Полилиния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Полилиния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5" name="Полилиния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6" name="Полилиния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7" name="Полилиния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Полилиния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9" name="Полилиния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0" name="Полилиния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1" name="Полилиния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2" name="Полилиния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3" name="Полилиния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4" name="Полилиния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Полилиния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Полилиния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7" name="Полилиния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8" name="Полилиния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89" name="Группа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Полилиния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1" name="Овал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2" name="Полилиния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3" name="Полилиния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4" name="Полилиния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5" name="Полилиния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6" name="Полилиния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7" name="Полилиния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8" name="Полилиния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9" name="Полилиния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0" name="Полилиния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1" name="Полилиния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2" name="Полилиния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3" name="Полилиния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4" name="Полилиния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5" name="Полилиния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6" name="Полилиния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7" name="Полилиния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8" name="Полилиния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9" name="Полилиния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10" name="Полилиния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311" name="Группа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Полилиния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3" name="Полилиния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4" name="Полилиния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5" name="Полилиния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6" name="Полилиния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7" name="Полилиния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" name="Полилиния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9" name="Полилиния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0" name="Полилиния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1" name="Полилиния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2" name="Полилиния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3" name="Полилиния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4" name="Полилиния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5" name="Полилиния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6" name="Полилиния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7" name="Полилиния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8" name="Полилиния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9" name="Полилиния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0" name="Полилиния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1" name="Полилиния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2" name="Полилиния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3" name="Полилиния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4" name="Полилиния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5" name="Полилиния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6" name="Полилиния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7" name="Полилиния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8" name="Полилиния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9" name="Полилиния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0" name="Полилиния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1" name="Полилиния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2" name="Полилиния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3" name="Полилиния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4" name="Полилиния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5" name="Полилиния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6" name="Полилиния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7" name="Полилиния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8" name="Группа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Группа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Полилиния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6" name="Полилиния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7" name="Полилиния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8" name="Полилиния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9" name="Полилиния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0" name="Полилиния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1" name="Полилиния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2" name="Полилиния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3" name="Полилиния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4" name="Полилиния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5" name="Полилиния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6" name="Полилиния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7" name="Полилиния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8" name="Полилиния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9" name="Полилиния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0" name="Полилиния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1" name="Полилиния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2" name="Полилиния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3" name="Полилиния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4" name="Полилиния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5" name="Полилиния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6" name="Полилиния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7" name="Полилиния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8" name="Полилиния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9" name="Полилиния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0" name="Полилиния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1" name="Полилиния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2" name="Полилиния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3" name="Полилиния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4" name="Полилиния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5" name="Полилиния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6" name="Полилиния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7" name="Полилиния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8" name="Полилиния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9" name="Полилиния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0" name="Полилиния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1" name="Полилиния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2" name="Полилиния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3" name="Полилиния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4" name="Полилиния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5" name="Полилиния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6" name="Полилиния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7" name="Полилиния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8" name="Полилиния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9" name="Полилиния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0" name="Полилиния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1" name="Полилиния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0" name="Группа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Полилиния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7" name="Полилиния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8" name="Полилиния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9" name="Полилиния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0" name="Полилиния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1" name="Полилиния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2" name="Полилиния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3" name="Полилиния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4" name="Полилиния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1" name="Группа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Полилиния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0" name="Полилиния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1" name="Полилиния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2" name="Полилиния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3" name="Полилиния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4" name="Полилиния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5" name="Полилиния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2" name="Группа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Полилиния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4" name="Полилиния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5" name="Полилиния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6" name="Полилиния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7" name="Полилиния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8" name="Полилиния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grpSp>
        <p:nvGrpSpPr>
          <p:cNvPr id="422" name="Группа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1" name="Группа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3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4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5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6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7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8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9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40" name="Группа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p:transition spd="slow" advClick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p:transition spd="slow" advClick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p:transition spd="slow" advClick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p:transition spd="slow" advClick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0" name="Группа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Полилиния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" name="Группа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Полилиния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" name="Группа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Полилиния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" name="Группа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Полилиния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1" name="Группа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12.03.2024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wipe/>
  </p:transition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slide" Target="slide25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3.gif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08045" y="3992399"/>
            <a:ext cx="9360418" cy="2263258"/>
          </a:xfrm>
        </p:spPr>
        <p:txBody>
          <a:bodyPr>
            <a:normAutofit fontScale="90000"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7200" b="1" dirty="0" smtClean="0">
                <a:latin typeface="Cambria"/>
              </a:rPr>
              <a:t/>
            </a:r>
            <a:br>
              <a:rPr lang="ru-RU" sz="7200" b="1" dirty="0" smtClean="0">
                <a:latin typeface="Cambria"/>
              </a:rPr>
            </a:br>
            <a:r>
              <a:rPr lang="ru-RU" sz="7200" b="1" dirty="0">
                <a:latin typeface="Cambria"/>
              </a:rPr>
              <a:t/>
            </a:r>
            <a:br>
              <a:rPr lang="ru-RU" sz="7200" b="1" dirty="0">
                <a:latin typeface="Cambria"/>
              </a:rPr>
            </a:br>
            <a:r>
              <a:rPr lang="ru-RU" sz="7200" b="1" dirty="0" smtClean="0">
                <a:latin typeface="Cambria"/>
              </a:rPr>
              <a:t/>
            </a:r>
            <a:br>
              <a:rPr lang="ru-RU" sz="7200" b="1" dirty="0" smtClean="0">
                <a:latin typeface="Cambria"/>
              </a:rPr>
            </a:br>
            <a:r>
              <a:rPr lang="ru-RU" sz="7200" b="1" dirty="0" smtClean="0">
                <a:latin typeface="Cambria"/>
              </a:rPr>
              <a:t>Периметр многоугольника</a:t>
            </a:r>
            <a:br>
              <a:rPr lang="ru-RU" sz="7200" b="1" dirty="0" smtClean="0">
                <a:latin typeface="Cambria"/>
              </a:rPr>
            </a:br>
            <a:r>
              <a:rPr lang="ru-RU" sz="4000" b="1" dirty="0" smtClean="0">
                <a:latin typeface="Cambria"/>
              </a:rPr>
              <a:t>урок в 5 б классе</a:t>
            </a:r>
            <a:br>
              <a:rPr lang="ru-RU" sz="4000" b="1" dirty="0" smtClean="0">
                <a:latin typeface="Cambria"/>
              </a:rPr>
            </a:br>
            <a:r>
              <a:rPr lang="ru-RU" sz="4000" b="1" dirty="0" smtClean="0">
                <a:latin typeface="Cambria"/>
              </a:rPr>
              <a:t>ГОУ ТО «Донская школа №1»</a:t>
            </a:r>
            <a:br>
              <a:rPr lang="ru-RU" sz="4000" b="1" dirty="0" smtClean="0">
                <a:latin typeface="Cambria"/>
              </a:rPr>
            </a:br>
            <a:r>
              <a:rPr lang="ru-RU" sz="4000" b="1" dirty="0" smtClean="0">
                <a:latin typeface="Cambria"/>
              </a:rPr>
              <a:t>Учитель Маслова Елена Геннадьевна</a:t>
            </a:r>
            <a:br>
              <a:rPr lang="ru-RU" sz="4000" b="1" dirty="0" smtClean="0">
                <a:latin typeface="Cambria"/>
              </a:rPr>
            </a:br>
            <a:r>
              <a:rPr lang="ru-RU" sz="4000" b="1" dirty="0" smtClean="0">
                <a:latin typeface="Cambria"/>
              </a:rPr>
              <a:t/>
            </a:r>
            <a:br>
              <a:rPr lang="ru-RU" sz="4000" b="1" dirty="0" smtClean="0">
                <a:latin typeface="Cambria"/>
              </a:rPr>
            </a:br>
            <a:endParaRPr lang="ru-RU" sz="7200" b="1" i="0" dirty="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0958286" y="6255657"/>
            <a:ext cx="1020354" cy="454587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4" name="s-veseloy-ulyibkoy-na-litse-22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37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1558621" y="1965205"/>
            <a:ext cx="2232659" cy="3369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091003" y="960659"/>
            <a:ext cx="736091" cy="10009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89898" y="1461156"/>
            <a:ext cx="698822" cy="8489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859452" y="952675"/>
            <a:ext cx="2231551" cy="5332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757019">
            <a:off x="2308204" y="2040504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 rot="20757019">
            <a:off x="1503255" y="713858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 rot="2984399">
            <a:off x="3190891" y="1148189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 rot="3049592">
            <a:off x="589171" y="1835845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sp>
        <p:nvSpPr>
          <p:cNvPr id="12" name="TextBox 11">
            <a:hlinkClick r:id="rId2" action="ppaction://hlinksldjump"/>
          </p:cNvPr>
          <p:cNvSpPr txBox="1"/>
          <p:nvPr/>
        </p:nvSpPr>
        <p:spPr>
          <a:xfrm>
            <a:off x="1163971" y="2970531"/>
            <a:ext cx="9168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4+6+4+6=20 см – </a:t>
            </a:r>
            <a:r>
              <a:rPr lang="ru-RU" sz="4000" b="1" dirty="0" smtClean="0"/>
              <a:t>периметр четырёхугольника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11936025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810430"/>
            <a:ext cx="9133730" cy="123342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Периметр многоугольника - 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4274" y="2043854"/>
            <a:ext cx="9134856" cy="415290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4800" dirty="0"/>
              <a:t>э</a:t>
            </a:r>
            <a:r>
              <a:rPr lang="ru-RU" sz="4800" dirty="0" smtClean="0"/>
              <a:t>то сумма длин всех его сторон</a:t>
            </a:r>
            <a:endParaRPr lang="ru-RU" sz="48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319603" y="3118947"/>
            <a:ext cx="736091" cy="10009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118498" y="3619444"/>
            <a:ext cx="698822" cy="8489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1088052" y="3110963"/>
            <a:ext cx="2231551" cy="5332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757019">
            <a:off x="2536804" y="4198792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 rot="20757019">
            <a:off x="1731855" y="2872146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 rot="2984399">
            <a:off x="3419491" y="3306477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 rot="3049592">
            <a:off x="817771" y="3994133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1798530" y="4128763"/>
            <a:ext cx="2232659" cy="3369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44440" y="3619444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P</a:t>
            </a:r>
            <a:r>
              <a:rPr lang="en-US" sz="3600" dirty="0" smtClean="0">
                <a:solidFill>
                  <a:srgbClr val="C00000"/>
                </a:solidFill>
              </a:rPr>
              <a:t>=4+6+4+6=20 </a:t>
            </a:r>
            <a:r>
              <a:rPr lang="ru-RU" sz="3600" dirty="0" smtClean="0">
                <a:solidFill>
                  <a:srgbClr val="C00000"/>
                </a:solidFill>
              </a:rPr>
              <a:t>см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3206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786" y="695622"/>
            <a:ext cx="7093016" cy="5568018"/>
          </a:xfr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0958286" y="6255657"/>
            <a:ext cx="1020354" cy="454587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3" name="Музыка для презентации - Падающая звезд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302" y="617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635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6" name="Rectangle 43"/>
          <p:cNvSpPr>
            <a:spLocks noGrp="1" noChangeArrowheads="1"/>
          </p:cNvSpPr>
          <p:nvPr>
            <p:ph type="title"/>
          </p:nvPr>
        </p:nvSpPr>
        <p:spPr>
          <a:xfrm>
            <a:off x="3167064" y="304801"/>
            <a:ext cx="5926137" cy="1216025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ФИЗКУЛЬТМИНУТКА</a:t>
            </a:r>
          </a:p>
        </p:txBody>
      </p:sp>
      <p:pic>
        <p:nvPicPr>
          <p:cNvPr id="45" name="Picture 4" descr="H:\Documents and Settings\Admin\Мои документы\анимашки\Cartoon Birds\AN12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1285875"/>
            <a:ext cx="3224213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238750" y="1785938"/>
            <a:ext cx="54292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/>
              <a:t>Раз, два, три, четыре, пять —</a:t>
            </a:r>
          </a:p>
          <a:p>
            <a:pPr eaLnBrk="1" hangingPunct="1"/>
            <a:r>
              <a:rPr lang="ru-RU" altLang="ru-RU" sz="2400" b="1"/>
              <a:t>Все умеем мы считать.</a:t>
            </a:r>
          </a:p>
          <a:p>
            <a:pPr eaLnBrk="1" hangingPunct="1"/>
            <a:r>
              <a:rPr lang="ru-RU" altLang="ru-RU" sz="2400" b="1"/>
              <a:t>Раз! Подняться потянуться. </a:t>
            </a:r>
          </a:p>
          <a:p>
            <a:pPr eaLnBrk="1" hangingPunct="1"/>
            <a:r>
              <a:rPr lang="ru-RU" altLang="ru-RU" sz="2400" b="1"/>
              <a:t>Два! Согнуться, разогнуться. </a:t>
            </a:r>
          </a:p>
          <a:p>
            <a:pPr eaLnBrk="1" hangingPunct="1"/>
            <a:r>
              <a:rPr lang="ru-RU" altLang="ru-RU" sz="2400" b="1"/>
              <a:t>Три! В ладоши три хлопка,</a:t>
            </a:r>
          </a:p>
          <a:p>
            <a:pPr eaLnBrk="1" hangingPunct="1"/>
            <a:r>
              <a:rPr lang="ru-RU" altLang="ru-RU" sz="2400" b="1"/>
              <a:t>Головою три кивка. </a:t>
            </a:r>
          </a:p>
          <a:p>
            <a:pPr eaLnBrk="1" hangingPunct="1"/>
            <a:r>
              <a:rPr lang="ru-RU" altLang="ru-RU" sz="2400" b="1"/>
              <a:t>На четыре - руки шире. </a:t>
            </a:r>
          </a:p>
          <a:p>
            <a:pPr eaLnBrk="1" hangingPunct="1"/>
            <a:r>
              <a:rPr lang="ru-RU" altLang="ru-RU" sz="2400" b="1"/>
              <a:t>Пять — руками помахать. </a:t>
            </a:r>
          </a:p>
          <a:p>
            <a:pPr eaLnBrk="1" hangingPunct="1"/>
            <a:r>
              <a:rPr lang="ru-RU" altLang="ru-RU" sz="2400" b="1"/>
              <a:t>Шесть — за парту тихо сесть. </a:t>
            </a:r>
          </a:p>
        </p:txBody>
      </p:sp>
      <p:pic>
        <p:nvPicPr>
          <p:cNvPr id="2" name="dlya-yumoristicheskogo-muzyikalnogo-nomera-22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086" y="6099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49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5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6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0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54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9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498" y="557276"/>
            <a:ext cx="9133730" cy="38166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Разминка для глаз:</a:t>
            </a:r>
            <a:br>
              <a:rPr lang="ru-RU" sz="4400" dirty="0" smtClean="0"/>
            </a:br>
            <a:r>
              <a:rPr lang="ru-RU" sz="4400" dirty="0" smtClean="0"/>
              <a:t>Правильно пройдя по стрелочкам, мы узнаем на какую букву начинается имя героя, которому нужна помощь.</a:t>
            </a:r>
            <a:br>
              <a:rPr lang="ru-RU" sz="4400" dirty="0" smtClean="0"/>
            </a:br>
            <a:r>
              <a:rPr lang="ru-RU" sz="4400" dirty="0" smtClean="0"/>
              <a:t>Следим за стрелочкой глазами  по порядку, и продвигаемся по полю.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193280" y="4373880"/>
            <a:ext cx="5684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/>
              <a:t>В путь!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77946831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556737"/>
              </p:ext>
            </p:extLst>
          </p:nvPr>
        </p:nvGraphicFramePr>
        <p:xfrm>
          <a:off x="3870959" y="137160"/>
          <a:ext cx="8001000" cy="636348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00200"/>
                <a:gridCol w="1600200"/>
                <a:gridCol w="1600200"/>
                <a:gridCol w="1600200"/>
                <a:gridCol w="1600200"/>
              </a:tblGrid>
              <a:tr h="10798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smtClean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ru-RU" sz="6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07123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smtClean="0">
                          <a:solidFill>
                            <a:srgbClr val="C00000"/>
                          </a:solidFill>
                        </a:rPr>
                        <a:t>Р</a:t>
                      </a:r>
                      <a:endParaRPr lang="ru-RU" sz="6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12307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smtClean="0">
                          <a:solidFill>
                            <a:srgbClr val="C00000"/>
                          </a:solidFill>
                        </a:rPr>
                        <a:t>С</a:t>
                      </a:r>
                      <a:endParaRPr lang="ru-RU" sz="6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43497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6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61088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7030A0"/>
                          </a:solidFill>
                        </a:rPr>
                        <a:t>Старт</a:t>
                      </a:r>
                      <a:endParaRPr lang="ru-RU" sz="28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smtClean="0">
                          <a:solidFill>
                            <a:srgbClr val="C00000"/>
                          </a:solidFill>
                        </a:rPr>
                        <a:t>О</a:t>
                      </a:r>
                      <a:endParaRPr lang="ru-RU" sz="6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32560" y="171182"/>
            <a:ext cx="262128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Начало: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1828800" y="822960"/>
            <a:ext cx="60960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1828800" y="1371600"/>
            <a:ext cx="381000" cy="6553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1828800" y="3048000"/>
            <a:ext cx="381000" cy="6553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>
            <a:off x="1828800" y="2209800"/>
            <a:ext cx="381000" cy="6553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1905000" y="3886200"/>
            <a:ext cx="60960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905000" y="4434840"/>
            <a:ext cx="60960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1828800" y="4983480"/>
            <a:ext cx="426720" cy="76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1828800" y="5924818"/>
            <a:ext cx="60960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393680" y="3520440"/>
            <a:ext cx="1371600" cy="109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6600" dirty="0">
                <a:solidFill>
                  <a:srgbClr val="C00000"/>
                </a:solidFill>
              </a:rPr>
              <a:t>Ш</a:t>
            </a:r>
          </a:p>
        </p:txBody>
      </p:sp>
      <p:pic>
        <p:nvPicPr>
          <p:cNvPr id="2" name="тема для презентации - без слов и бэк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1" y="5802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3240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16497 2.22222E-6 C 0.2388 2.22222E-6 0.32995 0.18333 0.32995 0.33217 L 0.32995 0.6645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7" y="3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6902 4.81481E-6 C 0.2448 4.81481E-6 0.33816 0.09467 0.33816 0.17175 L 0.33816 0.3435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17136 2.59259E-6 C 0.24818 2.59259E-6 0.3431 0.01319 0.3431 0.02384 L 0.3431 0.04791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17097 3.7037E-7 C 0.24753 3.7037E-7 0.34193 -0.06482 0.34193 -0.11713 L 0.34193 -0.23426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-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296E-6 L 2.77556E-17 -0.1625 C 2.77556E-17 -0.23542 0.12695 -0.325 0.22995 -0.325 L 0.46003 -0.325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95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2.77556E-17 -0.20255 C 2.77556E-17 -0.29352 0.16445 -0.40509 0.29805 -0.40509 L 0.59622 -0.40509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5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-0.18241 C 2.08333E-6 -0.26435 0.16732 -0.36482 0.30312 -0.36482 L 0.60625 -0.36482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2.77556E-17 -0.13542 C 2.77556E-17 -0.19607 0.16667 -0.2706 0.30182 -0.2706 L 0.60378 -0.2706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82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4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3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75" y="2262209"/>
            <a:ext cx="2997255" cy="4595791"/>
          </a:xfrm>
        </p:spPr>
      </p:pic>
      <p:sp>
        <p:nvSpPr>
          <p:cNvPr id="7" name="Овальная выноска 6"/>
          <p:cNvSpPr/>
          <p:nvPr/>
        </p:nvSpPr>
        <p:spPr>
          <a:xfrm>
            <a:off x="5178730" y="243840"/>
            <a:ext cx="6035040" cy="4465320"/>
          </a:xfrm>
          <a:prstGeom prst="wedgeEllipseCallout">
            <a:avLst>
              <a:gd name="adj1" fmla="val -74814"/>
              <a:gd name="adj2" fmla="val 127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Ребята, помогите мне добраться в моё болото.</a:t>
            </a:r>
          </a:p>
          <a:p>
            <a:pPr algn="ctr"/>
            <a:r>
              <a:rPr lang="ru-RU" sz="2800" dirty="0" smtClean="0"/>
              <a:t>Для этого выполните несколько заданий….</a:t>
            </a:r>
            <a:endParaRPr lang="ru-RU" sz="2800" dirty="0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0958286" y="6255657"/>
            <a:ext cx="1020354" cy="454587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21800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810430"/>
            <a:ext cx="9133730" cy="123342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Периметр многоугольника - 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4274" y="2043854"/>
            <a:ext cx="9134856" cy="415290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4800" dirty="0"/>
              <a:t>э</a:t>
            </a:r>
            <a:r>
              <a:rPr lang="ru-RU" sz="4800" dirty="0" smtClean="0"/>
              <a:t>то сумма длин всех его сторон</a:t>
            </a:r>
            <a:endParaRPr lang="ru-RU" sz="48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319603" y="3118947"/>
            <a:ext cx="736091" cy="10009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118498" y="3619444"/>
            <a:ext cx="698822" cy="8489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1088052" y="3110963"/>
            <a:ext cx="2231551" cy="5332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757019">
            <a:off x="2536804" y="4198792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 rot="20757019">
            <a:off x="1731855" y="2872146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 rot="2984399">
            <a:off x="3419491" y="3306477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 rot="3049592">
            <a:off x="817771" y="3994133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1798530" y="4128763"/>
            <a:ext cx="2232659" cy="3369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44440" y="3619444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P</a:t>
            </a:r>
            <a:r>
              <a:rPr lang="en-US" sz="3600" dirty="0" smtClean="0">
                <a:solidFill>
                  <a:srgbClr val="C00000"/>
                </a:solidFill>
              </a:rPr>
              <a:t>=4+6+4+6=20 </a:t>
            </a:r>
            <a:r>
              <a:rPr lang="ru-RU" sz="3600" dirty="0" smtClean="0">
                <a:solidFill>
                  <a:srgbClr val="C00000"/>
                </a:solidFill>
              </a:rPr>
              <a:t>см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0" y="1"/>
            <a:ext cx="12090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u="sng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600" b="1" u="sng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600" b="1" u="sng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600" b="1" u="sng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600" b="1" u="sng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600" b="1" u="sng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600" b="1" u="sng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600" b="1" u="sng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600" b="1" u="sng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					</a:t>
            </a:r>
            <a:r>
              <a:rPr lang="ru-RU" sz="3600" b="1" u="sng" dirty="0" smtClean="0">
                <a:solidFill>
                  <a:schemeClr val="accent4">
                    <a:lumMod val="75000"/>
                  </a:schemeClr>
                </a:solidFill>
              </a:rPr>
              <a:t>Понятно, решать дальше.</a:t>
            </a:r>
          </a:p>
          <a:p>
            <a:endParaRPr lang="ru-RU" sz="3600" b="1" u="sng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600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0329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3332" y="495300"/>
            <a:ext cx="9134856" cy="415290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/>
              <a:t>Фиона в дорогу Шреку вышивала платочек. Только она никак не </a:t>
            </a:r>
            <a:r>
              <a:rPr lang="ru-RU" sz="2400" dirty="0"/>
              <a:t>м</a:t>
            </a:r>
            <a:r>
              <a:rPr lang="ru-RU" sz="2400" dirty="0" smtClean="0"/>
              <a:t>огла посчитать, сколько понадобится кружев. </a:t>
            </a:r>
            <a:endParaRPr lang="ru-RU" sz="2400" dirty="0"/>
          </a:p>
        </p:txBody>
      </p:sp>
      <p:sp>
        <p:nvSpPr>
          <p:cNvPr id="4" name="Ромб 3"/>
          <p:cNvSpPr/>
          <p:nvPr/>
        </p:nvSpPr>
        <p:spPr>
          <a:xfrm>
            <a:off x="1310640" y="2026920"/>
            <a:ext cx="2773680" cy="355092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extBox 4"/>
          <p:cNvSpPr txBox="1"/>
          <p:nvPr/>
        </p:nvSpPr>
        <p:spPr>
          <a:xfrm rot="18552905">
            <a:off x="1273083" y="2519751"/>
            <a:ext cx="113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 см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552905">
            <a:off x="3065185" y="4399157"/>
            <a:ext cx="113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 см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3066547">
            <a:off x="1181701" y="4462792"/>
            <a:ext cx="113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 см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996510">
            <a:off x="3069180" y="2619646"/>
            <a:ext cx="113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 см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8720" y="245819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P=4+4+4=12 </a:t>
            </a:r>
            <a:r>
              <a:rPr lang="ru-RU" sz="3600" b="1" dirty="0" smtClean="0">
                <a:solidFill>
                  <a:srgbClr val="C00000"/>
                </a:solidFill>
              </a:rPr>
              <a:t>см 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13332" y="1280757"/>
            <a:ext cx="5664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Правильно ли нашла периметр Фиона?</a:t>
            </a:r>
            <a:endParaRPr lang="ru-RU" dirty="0"/>
          </a:p>
        </p:txBody>
      </p:sp>
      <p:sp>
        <p:nvSpPr>
          <p:cNvPr id="14" name="Прямоугольник 13">
            <a:hlinkClick r:id="rId4" action="ppaction://hlinksldjump"/>
          </p:cNvPr>
          <p:cNvSpPr/>
          <p:nvPr/>
        </p:nvSpPr>
        <p:spPr>
          <a:xfrm>
            <a:off x="4693920" y="4328160"/>
            <a:ext cx="2651760" cy="792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Неправильно</a:t>
            </a:r>
            <a:endParaRPr lang="ru-RU" sz="2800" b="1" dirty="0"/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7823454" y="4328160"/>
            <a:ext cx="2463546" cy="7924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Правильно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9658000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омб 3"/>
          <p:cNvSpPr/>
          <p:nvPr/>
        </p:nvSpPr>
        <p:spPr>
          <a:xfrm>
            <a:off x="1310640" y="2026920"/>
            <a:ext cx="2773680" cy="355092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TextBox 4"/>
          <p:cNvSpPr txBox="1"/>
          <p:nvPr/>
        </p:nvSpPr>
        <p:spPr>
          <a:xfrm rot="18552905">
            <a:off x="1273083" y="2519751"/>
            <a:ext cx="113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 см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552905">
            <a:off x="3065185" y="4399157"/>
            <a:ext cx="113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 см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3066547">
            <a:off x="1181701" y="4462792"/>
            <a:ext cx="113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 см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996510">
            <a:off x="3069180" y="2619646"/>
            <a:ext cx="113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 см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5043225" y="2026920"/>
            <a:ext cx="4892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А</a:t>
            </a:r>
            <a:r>
              <a:rPr lang="en-US" sz="3200" b="1" dirty="0" smtClean="0">
                <a:solidFill>
                  <a:srgbClr val="C00000"/>
                </a:solidFill>
              </a:rPr>
              <a:t>) P= 4+4+4+4=16</a:t>
            </a:r>
            <a:r>
              <a:rPr lang="ru-RU" sz="3200" b="1" dirty="0" smtClean="0">
                <a:solidFill>
                  <a:srgbClr val="C00000"/>
                </a:solidFill>
              </a:rPr>
              <a:t> см;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5302305" y="3243449"/>
            <a:ext cx="4892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Б</a:t>
            </a:r>
            <a:r>
              <a:rPr lang="en-US" sz="3200" b="1" dirty="0" smtClean="0">
                <a:solidFill>
                  <a:srgbClr val="C00000"/>
                </a:solidFill>
              </a:rPr>
              <a:t>) P= 4+4+4=1</a:t>
            </a:r>
            <a:r>
              <a:rPr lang="ru-RU" sz="3200" b="1" dirty="0" smtClean="0">
                <a:solidFill>
                  <a:srgbClr val="C00000"/>
                </a:solidFill>
              </a:rPr>
              <a:t>2 см;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5454705" y="4368379"/>
            <a:ext cx="4892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</a:t>
            </a:r>
            <a:r>
              <a:rPr lang="en-US" sz="3200" b="1" dirty="0" smtClean="0">
                <a:solidFill>
                  <a:srgbClr val="C00000"/>
                </a:solidFill>
              </a:rPr>
              <a:t>) P= 4+4=</a:t>
            </a:r>
            <a:r>
              <a:rPr lang="ru-RU" sz="3200" b="1" dirty="0" smtClean="0">
                <a:solidFill>
                  <a:srgbClr val="C00000"/>
                </a:solidFill>
              </a:rPr>
              <a:t>8 см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5185" y="141016"/>
            <a:ext cx="7559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Помоги </a:t>
            </a:r>
            <a:r>
              <a:rPr lang="ru-RU" sz="3200" b="1" dirty="0"/>
              <a:t>Ф</a:t>
            </a:r>
            <a:r>
              <a:rPr lang="ru-RU" sz="3200" b="1" dirty="0" smtClean="0"/>
              <a:t>ионе выбрать правильный ответ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980248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898" y="4480923"/>
            <a:ext cx="9133730" cy="2166619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Цели и задачи:</a:t>
            </a:r>
            <a:br>
              <a:rPr lang="ru-RU" sz="4000" b="1" dirty="0" smtClean="0"/>
            </a:br>
            <a:r>
              <a:rPr lang="ru-RU" sz="4000" b="1" u="sng" dirty="0"/>
              <a:t>Цель урока:</a:t>
            </a:r>
            <a:r>
              <a:rPr lang="ru-RU" sz="4000" dirty="0"/>
              <a:t> учить находить периметр многоугольника</a:t>
            </a:r>
            <a:br>
              <a:rPr lang="ru-RU" sz="4000" dirty="0"/>
            </a:br>
            <a:r>
              <a:rPr lang="ru-RU" sz="4000" b="1" u="sng" dirty="0"/>
              <a:t>Задачи: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Формировать умение находить периметр </a:t>
            </a:r>
            <a:r>
              <a:rPr lang="ru-RU" sz="4000" dirty="0" smtClean="0"/>
              <a:t>многоугольника.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Развивать глазомер, вычислительные навыки, математическую </a:t>
            </a:r>
            <a:r>
              <a:rPr lang="ru-RU" sz="4000" dirty="0" smtClean="0"/>
              <a:t>речь.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Воспитывать самоконтроль, аккуратность при построении </a:t>
            </a:r>
            <a:r>
              <a:rPr lang="ru-RU" sz="4000" dirty="0" smtClean="0"/>
              <a:t>фигур.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49853994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0" b="100000" l="93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4682"/>
            <a:ext cx="5327651" cy="5327651"/>
          </a:xfrm>
        </p:spPr>
      </p:pic>
      <p:sp>
        <p:nvSpPr>
          <p:cNvPr id="5" name="Выноска-облако 4"/>
          <p:cNvSpPr/>
          <p:nvPr/>
        </p:nvSpPr>
        <p:spPr>
          <a:xfrm>
            <a:off x="5837317" y="0"/>
            <a:ext cx="4221081" cy="2490119"/>
          </a:xfrm>
          <a:prstGeom prst="cloudCallout">
            <a:avLst>
              <a:gd name="adj1" fmla="val -83283"/>
              <a:gd name="adj2" fmla="val 340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Спасибо за помощь!</a:t>
            </a:r>
            <a:endParaRPr lang="ru-RU" sz="3600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0958286" y="6255657"/>
            <a:ext cx="1020354" cy="454587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3192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764404"/>
          </a:xfrm>
        </p:spPr>
        <p:txBody>
          <a:bodyPr>
            <a:normAutofit fontScale="90000"/>
          </a:bodyPr>
          <a:lstStyle/>
          <a:p>
            <a:r>
              <a:rPr lang="ru-RU" dirty="0"/>
              <a:t>Болото </a:t>
            </a:r>
            <a:r>
              <a:rPr lang="ru-RU" dirty="0" err="1"/>
              <a:t>Шрека</a:t>
            </a:r>
            <a:r>
              <a:rPr lang="ru-RU" dirty="0"/>
              <a:t> равно периметру </a:t>
            </a:r>
            <a:r>
              <a:rPr lang="ru-RU" dirty="0">
                <a:solidFill>
                  <a:srgbClr val="C00000"/>
                </a:solidFill>
              </a:rPr>
              <a:t>квадрата в 12см. </a:t>
            </a:r>
            <a:r>
              <a:rPr lang="ru-RU" dirty="0"/>
              <a:t>После </a:t>
            </a:r>
            <a:r>
              <a:rPr lang="ru-RU" dirty="0" smtClean="0"/>
              <a:t>того, </a:t>
            </a:r>
            <a:r>
              <a:rPr lang="ru-RU" dirty="0"/>
              <a:t>как у </a:t>
            </a:r>
            <a:r>
              <a:rPr lang="ru-RU" dirty="0" err="1"/>
              <a:t>Шрека</a:t>
            </a:r>
            <a:r>
              <a:rPr lang="ru-RU" dirty="0"/>
              <a:t> родились дети, он решил увеличить каждую сторону болота </a:t>
            </a:r>
            <a:r>
              <a:rPr lang="ru-RU" dirty="0">
                <a:solidFill>
                  <a:srgbClr val="C00000"/>
                </a:solidFill>
              </a:rPr>
              <a:t>на 2 см</a:t>
            </a:r>
            <a:r>
              <a:rPr lang="ru-RU" dirty="0" smtClean="0">
                <a:solidFill>
                  <a:srgbClr val="C00000"/>
                </a:solidFill>
              </a:rPr>
              <a:t>. </a:t>
            </a:r>
            <a:r>
              <a:rPr lang="ru-RU" dirty="0" smtClean="0"/>
              <a:t>Чему равен периметр болота?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1291771" y="2351314"/>
            <a:ext cx="445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P=16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см;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291771" y="3567200"/>
            <a:ext cx="445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P=1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см;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1291771" y="4874429"/>
            <a:ext cx="445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P=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20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см;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1" r="22498"/>
          <a:stretch/>
        </p:blipFill>
        <p:spPr>
          <a:xfrm>
            <a:off x="6589485" y="2654929"/>
            <a:ext cx="3309257" cy="324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2618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34" y="695622"/>
            <a:ext cx="7931831" cy="3807279"/>
          </a:xfrm>
        </p:spPr>
      </p:pic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0" y="78910"/>
            <a:ext cx="118872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u="sng" dirty="0" smtClean="0">
              <a:solidFill>
                <a:srgbClr val="002060"/>
              </a:solidFill>
            </a:endParaRPr>
          </a:p>
          <a:p>
            <a:endParaRPr lang="ru-RU" sz="4400" b="1" u="sng" dirty="0">
              <a:solidFill>
                <a:srgbClr val="002060"/>
              </a:solidFill>
            </a:endParaRPr>
          </a:p>
          <a:p>
            <a:endParaRPr lang="ru-RU" sz="4400" b="1" u="sng" dirty="0" smtClean="0">
              <a:solidFill>
                <a:srgbClr val="002060"/>
              </a:solidFill>
            </a:endParaRPr>
          </a:p>
          <a:p>
            <a:endParaRPr lang="ru-RU" sz="4400" b="1" u="sng" dirty="0">
              <a:solidFill>
                <a:srgbClr val="002060"/>
              </a:solidFill>
            </a:endParaRPr>
          </a:p>
          <a:p>
            <a:endParaRPr lang="ru-RU" sz="4400" b="1" u="sng" dirty="0" smtClean="0">
              <a:solidFill>
                <a:srgbClr val="002060"/>
              </a:solidFill>
            </a:endParaRPr>
          </a:p>
          <a:p>
            <a:endParaRPr lang="ru-RU" sz="4400" b="1" u="sng" dirty="0">
              <a:solidFill>
                <a:srgbClr val="002060"/>
              </a:solidFill>
            </a:endParaRPr>
          </a:p>
          <a:p>
            <a:endParaRPr lang="ru-RU" sz="4400" b="1" u="sng" dirty="0" smtClean="0">
              <a:solidFill>
                <a:srgbClr val="002060"/>
              </a:solidFill>
            </a:endParaRPr>
          </a:p>
          <a:p>
            <a:r>
              <a:rPr lang="ru-RU" sz="4400" b="1" dirty="0">
                <a:solidFill>
                  <a:srgbClr val="002060"/>
                </a:solidFill>
              </a:rPr>
              <a:t>	</a:t>
            </a:r>
            <a:r>
              <a:rPr lang="ru-RU" sz="4400" b="1" dirty="0" smtClean="0">
                <a:solidFill>
                  <a:srgbClr val="002060"/>
                </a:solidFill>
              </a:rPr>
              <a:t>			</a:t>
            </a:r>
            <a:r>
              <a:rPr lang="ru-RU" sz="4400" b="1" u="sng" dirty="0" smtClean="0">
                <a:solidFill>
                  <a:srgbClr val="002060"/>
                </a:solidFill>
              </a:rPr>
              <a:t>Подумай еще раз!!!</a:t>
            </a:r>
          </a:p>
          <a:p>
            <a:endParaRPr lang="ru-RU" sz="4400" b="1" u="sng" dirty="0">
              <a:solidFill>
                <a:srgbClr val="002060"/>
              </a:solidFill>
            </a:endParaRPr>
          </a:p>
          <a:p>
            <a:endParaRPr lang="ru-RU" sz="44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2688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308869"/>
            <a:ext cx="7937978" cy="4438788"/>
          </a:xfrm>
        </p:spPr>
      </p:pic>
      <p:sp>
        <p:nvSpPr>
          <p:cNvPr id="5" name="Овальная выноска 4"/>
          <p:cNvSpPr/>
          <p:nvPr/>
        </p:nvSpPr>
        <p:spPr>
          <a:xfrm>
            <a:off x="6821714" y="485018"/>
            <a:ext cx="5370286" cy="2409371"/>
          </a:xfrm>
          <a:prstGeom prst="wedgeEllipseCallout">
            <a:avLst>
              <a:gd name="adj1" fmla="val -96239"/>
              <a:gd name="adj2" fmla="val 7334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Ты молодец!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70753843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713" y="920739"/>
            <a:ext cx="10421257" cy="123342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Ослик решил заняться физкультурой и каждое утро делать пробежку по огороду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Шрека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. Длина огорода-10 см. ширина-8см. сколько см пробежит Ослик по краю огорода за один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раз?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3713" y="3033486"/>
            <a:ext cx="4165601" cy="220617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0971" y="2612572"/>
            <a:ext cx="13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10 см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934856" y="3643440"/>
            <a:ext cx="13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8</a:t>
            </a:r>
            <a:r>
              <a:rPr lang="ru-RU" sz="2800" b="1" dirty="0" smtClean="0">
                <a:solidFill>
                  <a:srgbClr val="C00000"/>
                </a:solidFill>
              </a:rPr>
              <a:t> см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62857" y="3628572"/>
            <a:ext cx="13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8</a:t>
            </a:r>
            <a:r>
              <a:rPr lang="ru-RU" sz="2800" b="1" dirty="0" smtClean="0">
                <a:solidFill>
                  <a:srgbClr val="C00000"/>
                </a:solidFill>
              </a:rPr>
              <a:t> см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2228" y="5137351"/>
            <a:ext cx="13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10 см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6865257" y="2874182"/>
            <a:ext cx="388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P= 36 </a:t>
            </a:r>
            <a:r>
              <a:rPr lang="ru-RU" sz="3600" b="1" dirty="0" smtClean="0">
                <a:solidFill>
                  <a:srgbClr val="C00000"/>
                </a:solidFill>
              </a:rPr>
              <a:t>см;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341" y="3758110"/>
            <a:ext cx="388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P= 3</a:t>
            </a:r>
            <a:r>
              <a:rPr lang="ru-RU" sz="3600" b="1" dirty="0" smtClean="0">
                <a:solidFill>
                  <a:srgbClr val="002060"/>
                </a:solidFill>
              </a:rPr>
              <a:t>0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см;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4123" y="4639505"/>
            <a:ext cx="388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P= </a:t>
            </a:r>
            <a:r>
              <a:rPr lang="ru-RU" sz="3600" b="1" dirty="0" smtClean="0">
                <a:solidFill>
                  <a:srgbClr val="7030A0"/>
                </a:solidFill>
              </a:rPr>
              <a:t>2</a:t>
            </a:r>
            <a:r>
              <a:rPr lang="en-US" sz="3600" b="1" dirty="0" smtClean="0">
                <a:solidFill>
                  <a:srgbClr val="7030A0"/>
                </a:solidFill>
              </a:rPr>
              <a:t>6 </a:t>
            </a:r>
            <a:r>
              <a:rPr lang="ru-RU" sz="3600" b="1" dirty="0" smtClean="0">
                <a:solidFill>
                  <a:srgbClr val="7030A0"/>
                </a:solidFill>
              </a:rPr>
              <a:t>см;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12" name="veselaya-kovboyskaya-muzyika-iz-komiksov-12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663" y="6090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5699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8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Выноска-облако 4"/>
          <p:cNvSpPr/>
          <p:nvPr/>
        </p:nvSpPr>
        <p:spPr>
          <a:xfrm>
            <a:off x="7692571" y="586620"/>
            <a:ext cx="2965159" cy="2809723"/>
          </a:xfrm>
          <a:prstGeom prst="cloudCallout">
            <a:avLst>
              <a:gd name="adj1" fmla="val -104642"/>
              <a:gd name="adj2" fmla="val 94011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Брааааво</a:t>
            </a:r>
            <a:r>
              <a:rPr lang="ru-RU" sz="2800" b="1" dirty="0" smtClean="0"/>
              <a:t>!</a:t>
            </a:r>
            <a:endParaRPr lang="ru-RU" sz="2800" b="1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0958286" y="6255657"/>
            <a:ext cx="1020354" cy="454587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3" name="veselaya-kovboyskaya-muzyika-iz-komiksov-12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663" y="6090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1206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4" y="0"/>
            <a:ext cx="9681028" cy="2481943"/>
          </a:xfrm>
        </p:spPr>
        <p:txBody>
          <a:bodyPr>
            <a:noAutofit/>
          </a:bodyPr>
          <a:lstStyle/>
          <a:p>
            <a:r>
              <a:rPr lang="ru-RU" sz="3200" b="1" u="sng" dirty="0" smtClean="0">
                <a:solidFill>
                  <a:srgbClr val="430F51"/>
                </a:solidFill>
              </a:rPr>
              <a:t>Домашнее задание</a:t>
            </a:r>
            <a:r>
              <a:rPr lang="ru-RU" sz="3200" dirty="0" smtClean="0">
                <a:solidFill>
                  <a:srgbClr val="430F51"/>
                </a:solidFill>
              </a:rPr>
              <a:t/>
            </a:r>
            <a:br>
              <a:rPr lang="ru-RU" sz="3200" dirty="0" smtClean="0">
                <a:solidFill>
                  <a:srgbClr val="430F51"/>
                </a:solidFill>
              </a:rPr>
            </a:br>
            <a:r>
              <a:rPr lang="ru-RU" sz="3200" dirty="0" smtClean="0">
                <a:solidFill>
                  <a:srgbClr val="430F51"/>
                </a:solidFill>
              </a:rPr>
              <a:t>Фионе </a:t>
            </a:r>
            <a:r>
              <a:rPr lang="ru-RU" sz="3200" dirty="0">
                <a:solidFill>
                  <a:srgbClr val="430F51"/>
                </a:solidFill>
              </a:rPr>
              <a:t>нужно сшить своим детям новые </a:t>
            </a:r>
            <a:r>
              <a:rPr lang="ru-RU" sz="3200" dirty="0" smtClean="0">
                <a:solidFill>
                  <a:srgbClr val="430F51"/>
                </a:solidFill>
              </a:rPr>
              <a:t>шорты. </a:t>
            </a:r>
            <a:r>
              <a:rPr lang="ru-RU" sz="3200" dirty="0">
                <a:solidFill>
                  <a:srgbClr val="430F51"/>
                </a:solidFill>
              </a:rPr>
              <a:t>Для этого ей необходимо от куска ткани со сторонами 4 см и 10см отрезать квадрат. Найди периметр </a:t>
            </a:r>
            <a:r>
              <a:rPr lang="ru-RU" sz="3200" dirty="0" smtClean="0">
                <a:solidFill>
                  <a:srgbClr val="430F51"/>
                </a:solidFill>
              </a:rPr>
              <a:t>полученного квадрата.</a:t>
            </a:r>
            <a:endParaRPr lang="ru-RU" sz="3200" dirty="0">
              <a:solidFill>
                <a:srgbClr val="430F5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13" y="2588986"/>
            <a:ext cx="4198257" cy="419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219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		Восхитительно!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79" y="1602910"/>
            <a:ext cx="7717971" cy="5016681"/>
          </a:xfr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0958286" y="6255657"/>
            <a:ext cx="1020354" cy="454587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33698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5" y="2992572"/>
            <a:ext cx="2279691" cy="349552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67856" y="2962880"/>
            <a:ext cx="9187543" cy="1011767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Рефлексия.</a:t>
            </a:r>
            <a:br>
              <a:rPr lang="ru-RU" b="1" u="sng" dirty="0" smtClean="0"/>
            </a:br>
            <a:r>
              <a:rPr lang="ru-RU" b="1" u="sng" dirty="0"/>
              <a:t/>
            </a:r>
            <a:br>
              <a:rPr lang="ru-RU" b="1" u="sng" dirty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Выбери предложение, которое подходит тебе: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Мне понравился урок.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Я узнал много нового.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2. Мне было скучно.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3. Я ничего не понял.</a:t>
            </a:r>
            <a:endParaRPr lang="ru-RU" dirty="0"/>
          </a:p>
        </p:txBody>
      </p:sp>
      <p:pic>
        <p:nvPicPr>
          <p:cNvPr id="8" name="Рисунок 7" descr="https://steamuserimages-a.akamaihd.net/ugc/1627478697953887211/D83ED851B2DB78DFA12514FE48E0355647C6A38C/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45" y="1262744"/>
            <a:ext cx="1189125" cy="93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gas-kvas.com/grafic/uploads/posts/2023-10/1696438516_gas-kvas-com-p-kartinki-so-smailikami-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47" y="3268197"/>
            <a:ext cx="1189124" cy="694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oir.mobi/uploads/posts/2019-12/1576643001_5-14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46" y="2315937"/>
            <a:ext cx="1189125" cy="83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onkurs-s-pryijkami-na-fitbole-22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0245" y="6035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7200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65195 -0.003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4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9698" y="252476"/>
            <a:ext cx="9133730" cy="123342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Спасибо за внимание!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0" y="1166585"/>
            <a:ext cx="7170964" cy="5378223"/>
          </a:xfrm>
          <a:prstGeom prst="rect">
            <a:avLst/>
          </a:prstGeom>
        </p:spPr>
      </p:pic>
      <p:pic>
        <p:nvPicPr>
          <p:cNvPr id="3" name="Песенка из Шрека - Шр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6085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644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457" y="252476"/>
            <a:ext cx="9133730" cy="12334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5943" y="449943"/>
            <a:ext cx="9197485" cy="5188859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sz="6000" dirty="0"/>
              <a:t>Вспомним, как называются числа при сложении</a:t>
            </a:r>
            <a:r>
              <a:rPr lang="ru-RU" sz="6000" dirty="0" smtClean="0"/>
              <a:t>?</a:t>
            </a:r>
          </a:p>
          <a:p>
            <a:pPr marL="45720" indent="0" algn="ctr">
              <a:buNone/>
            </a:pPr>
            <a:r>
              <a:rPr lang="ru-RU" sz="6000" b="1" dirty="0" smtClean="0"/>
              <a:t>15+2=17</a:t>
            </a:r>
            <a:endParaRPr lang="ru-RU" sz="6000" b="1" dirty="0"/>
          </a:p>
          <a:p>
            <a:r>
              <a:rPr lang="ru-RU" sz="3200" dirty="0" smtClean="0"/>
              <a:t>Первое слагаемое 15</a:t>
            </a:r>
          </a:p>
          <a:p>
            <a:r>
              <a:rPr lang="ru-RU" sz="3200" dirty="0" smtClean="0"/>
              <a:t>Второе слагаемое 2</a:t>
            </a:r>
          </a:p>
          <a:p>
            <a:r>
              <a:rPr lang="ru-RU" sz="3200" dirty="0" smtClean="0"/>
              <a:t>Сумма                         17</a:t>
            </a:r>
          </a:p>
        </p:txBody>
      </p:sp>
    </p:spTree>
    <p:extLst>
      <p:ext uri="{BB962C8B-B14F-4D97-AF65-F5344CB8AC3E}">
        <p14:creationId xmlns:p14="http://schemas.microsoft.com/office/powerpoint/2010/main" val="69844796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Устный счет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5+4+1</a:t>
            </a:r>
          </a:p>
          <a:p>
            <a:r>
              <a:rPr lang="ru-RU" sz="2800" dirty="0" smtClean="0"/>
              <a:t>15+5+3</a:t>
            </a:r>
          </a:p>
          <a:p>
            <a:r>
              <a:rPr lang="ru-RU" sz="2800" dirty="0" smtClean="0"/>
              <a:t>25+4+11+6</a:t>
            </a:r>
          </a:p>
          <a:p>
            <a:r>
              <a:rPr lang="ru-RU" sz="2800" dirty="0" smtClean="0"/>
              <a:t>32+3+21+2+5</a:t>
            </a:r>
          </a:p>
          <a:p>
            <a:r>
              <a:rPr lang="ru-RU" sz="2800" dirty="0" smtClean="0"/>
              <a:t>25+25+25+25</a:t>
            </a:r>
          </a:p>
          <a:p>
            <a:r>
              <a:rPr lang="ru-RU" sz="2800" dirty="0"/>
              <a:t>100+200+300+400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346603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Проверим: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600" dirty="0" smtClean="0"/>
              <a:t>5+4+1=10</a:t>
            </a:r>
            <a:endParaRPr lang="ru-RU" sz="3600" dirty="0"/>
          </a:p>
          <a:p>
            <a:r>
              <a:rPr lang="ru-RU" sz="3600" dirty="0" smtClean="0"/>
              <a:t>15+5+3=23</a:t>
            </a:r>
            <a:endParaRPr lang="ru-RU" sz="3600" dirty="0"/>
          </a:p>
          <a:p>
            <a:r>
              <a:rPr lang="ru-RU" sz="3600" dirty="0" smtClean="0"/>
              <a:t>25+4+11+6=46</a:t>
            </a:r>
            <a:endParaRPr lang="ru-RU" sz="3600" dirty="0"/>
          </a:p>
          <a:p>
            <a:r>
              <a:rPr lang="ru-RU" sz="3600" dirty="0" smtClean="0"/>
              <a:t>32+3+21+2+2=60</a:t>
            </a:r>
            <a:endParaRPr lang="ru-RU" sz="3600" dirty="0"/>
          </a:p>
          <a:p>
            <a:r>
              <a:rPr lang="ru-RU" sz="3600" dirty="0" smtClean="0"/>
              <a:t>25+25+25+25=100</a:t>
            </a:r>
          </a:p>
          <a:p>
            <a:r>
              <a:rPr lang="ru-RU" sz="3600" dirty="0"/>
              <a:t>100+200+300+400=1000</a:t>
            </a:r>
          </a:p>
          <a:p>
            <a:endParaRPr lang="ru-RU" sz="36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69980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9698" y="68580"/>
            <a:ext cx="9133730" cy="1233424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Найди длину ломаной.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6652" y="1560214"/>
            <a:ext cx="9134856" cy="4152901"/>
          </a:xfrm>
        </p:spPr>
        <p:txBody>
          <a:bodyPr/>
          <a:lstStyle/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2834640" y="2773679"/>
            <a:ext cx="1295400" cy="14782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130040" y="2773679"/>
            <a:ext cx="1432560" cy="5181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562600" y="1813559"/>
            <a:ext cx="1295400" cy="14782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858000" y="1813559"/>
            <a:ext cx="1432560" cy="5181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8843248">
            <a:off x="2659633" y="3038022"/>
            <a:ext cx="1577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 rot="18477915">
            <a:off x="5603493" y="2187166"/>
            <a:ext cx="93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 rot="1270767">
            <a:off x="4445015" y="2606700"/>
            <a:ext cx="104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sp>
        <p:nvSpPr>
          <p:cNvPr id="18" name="TextBox 17"/>
          <p:cNvSpPr txBox="1"/>
          <p:nvPr/>
        </p:nvSpPr>
        <p:spPr>
          <a:xfrm rot="1270767">
            <a:off x="7360173" y="1715134"/>
            <a:ext cx="9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sp>
        <p:nvSpPr>
          <p:cNvPr id="19" name="TextBox 18">
            <a:hlinkClick r:id="rId2" action="ppaction://hlinksldjump"/>
          </p:cNvPr>
          <p:cNvSpPr txBox="1"/>
          <p:nvPr/>
        </p:nvSpPr>
        <p:spPr>
          <a:xfrm>
            <a:off x="1722120" y="5060676"/>
            <a:ext cx="656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А) 6+4=10 см;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hlinkClick r:id="rId2" action="ppaction://hlinksldjump"/>
          </p:cNvPr>
          <p:cNvSpPr txBox="1"/>
          <p:nvPr/>
        </p:nvSpPr>
        <p:spPr>
          <a:xfrm>
            <a:off x="4290060" y="5081740"/>
            <a:ext cx="656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Б) 6+4+6=16 см;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hlinkClick r:id="rId3" action="ppaction://hlinksldjump"/>
          </p:cNvPr>
          <p:cNvSpPr txBox="1"/>
          <p:nvPr/>
        </p:nvSpPr>
        <p:spPr>
          <a:xfrm>
            <a:off x="7415784" y="5071208"/>
            <a:ext cx="656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В</a:t>
            </a:r>
            <a:r>
              <a:rPr lang="ru-RU" sz="2800" dirty="0" smtClean="0">
                <a:solidFill>
                  <a:srgbClr val="FF0000"/>
                </a:solidFill>
              </a:rPr>
              <a:t>) 6+4+6+4=20 см;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5216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4000" dirty="0" smtClean="0"/>
              <a:t>Длина ломаной линии – это сумма длин всех ее звеньев.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560320" y="655320"/>
            <a:ext cx="519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Подсказка: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345" y="3078480"/>
            <a:ext cx="2080260" cy="2377440"/>
          </a:xfrm>
          <a:prstGeom prst="rect">
            <a:avLst/>
          </a:prstGeom>
        </p:spPr>
      </p:pic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213360" y="304800"/>
            <a:ext cx="1216152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u="sng" dirty="0">
              <a:solidFill>
                <a:srgbClr val="C00000"/>
              </a:solidFill>
            </a:endParaRPr>
          </a:p>
          <a:p>
            <a:endParaRPr lang="ru-RU" sz="3600" u="sng" dirty="0" smtClean="0">
              <a:solidFill>
                <a:srgbClr val="C00000"/>
              </a:solidFill>
            </a:endParaRPr>
          </a:p>
          <a:p>
            <a:endParaRPr lang="ru-RU" sz="3600" u="sng" dirty="0">
              <a:solidFill>
                <a:srgbClr val="C00000"/>
              </a:solidFill>
            </a:endParaRPr>
          </a:p>
          <a:p>
            <a:endParaRPr lang="ru-RU" sz="3600" u="sng" dirty="0" smtClean="0">
              <a:solidFill>
                <a:srgbClr val="C00000"/>
              </a:solidFill>
            </a:endParaRPr>
          </a:p>
          <a:p>
            <a:endParaRPr lang="ru-RU" sz="3600" u="sng" dirty="0">
              <a:solidFill>
                <a:srgbClr val="C00000"/>
              </a:solidFill>
            </a:endParaRPr>
          </a:p>
          <a:p>
            <a:endParaRPr lang="ru-RU" sz="3600" u="sng" dirty="0" smtClean="0">
              <a:solidFill>
                <a:srgbClr val="C00000"/>
              </a:solidFill>
            </a:endParaRPr>
          </a:p>
          <a:p>
            <a:r>
              <a:rPr lang="ru-RU" sz="3600" dirty="0" smtClean="0">
                <a:solidFill>
                  <a:srgbClr val="C00000"/>
                </a:solidFill>
              </a:rPr>
              <a:t>                                </a:t>
            </a:r>
            <a:r>
              <a:rPr lang="ru-RU" sz="3600" u="sng" dirty="0" smtClean="0">
                <a:solidFill>
                  <a:srgbClr val="C00000"/>
                </a:solidFill>
              </a:rPr>
              <a:t>Реши </a:t>
            </a:r>
            <a:r>
              <a:rPr lang="ru-RU" sz="3600" u="sng" dirty="0">
                <a:solidFill>
                  <a:srgbClr val="C00000"/>
                </a:solidFill>
              </a:rPr>
              <a:t>еще </a:t>
            </a:r>
            <a:r>
              <a:rPr lang="ru-RU" sz="3600" u="sng" dirty="0" smtClean="0">
                <a:solidFill>
                  <a:srgbClr val="C00000"/>
                </a:solidFill>
              </a:rPr>
              <a:t>раз</a:t>
            </a:r>
          </a:p>
          <a:p>
            <a:endParaRPr lang="ru-RU" sz="3600" u="sng" dirty="0">
              <a:solidFill>
                <a:srgbClr val="C00000"/>
              </a:solidFill>
            </a:endParaRPr>
          </a:p>
          <a:p>
            <a:endParaRPr lang="ru-RU" sz="3600" u="sng" dirty="0" smtClean="0">
              <a:solidFill>
                <a:srgbClr val="C00000"/>
              </a:solidFill>
            </a:endParaRPr>
          </a:p>
          <a:p>
            <a:endParaRPr lang="ru-RU" sz="3600" u="sng" dirty="0">
              <a:solidFill>
                <a:srgbClr val="C00000"/>
              </a:solidFill>
            </a:endParaRPr>
          </a:p>
          <a:p>
            <a:endParaRPr lang="ru-RU" sz="3600" u="sng" dirty="0">
              <a:solidFill>
                <a:srgbClr val="C00000"/>
              </a:solidFill>
            </a:endParaRPr>
          </a:p>
          <a:p>
            <a:endParaRPr lang="ru-RU" sz="3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4231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786" y="695622"/>
            <a:ext cx="7093016" cy="5568018"/>
          </a:xfr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0958286" y="6255657"/>
            <a:ext cx="1020354" cy="454587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5" name="Музыка для презентации - Падающая звезд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302" y="617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0004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814" y="261154"/>
            <a:ext cx="10668000" cy="1233424"/>
          </a:xfrm>
        </p:spPr>
        <p:txBody>
          <a:bodyPr anchor="ctr"/>
          <a:lstStyle/>
          <a:p>
            <a:r>
              <a:rPr lang="ru-RU" b="1" dirty="0" smtClean="0"/>
              <a:t>Из ломанной можно составить четырехугольник:</a:t>
            </a:r>
            <a:endParaRPr lang="ru-RU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822961" y="2358955"/>
            <a:ext cx="1295400" cy="14782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2118361" y="2358955"/>
            <a:ext cx="1432560" cy="5181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3550921" y="1398835"/>
            <a:ext cx="1295400" cy="14782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846321" y="1398835"/>
            <a:ext cx="1432560" cy="5181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8843248">
            <a:off x="647954" y="2623298"/>
            <a:ext cx="1577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 rot="18477915">
            <a:off x="3591814" y="1772442"/>
            <a:ext cx="93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 rot="1270767">
            <a:off x="2433336" y="2191976"/>
            <a:ext cx="104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 rot="1270767">
            <a:off x="5348494" y="1300410"/>
            <a:ext cx="94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7136461" y="2929525"/>
            <a:ext cx="2232659" cy="3369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668843" y="1924979"/>
            <a:ext cx="736091" cy="10009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467738" y="2425476"/>
            <a:ext cx="698822" cy="8489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6437292" y="1916995"/>
            <a:ext cx="2231551" cy="5332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20757019">
            <a:off x="7886044" y="3004824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44" name="TextBox 43"/>
          <p:cNvSpPr txBox="1"/>
          <p:nvPr/>
        </p:nvSpPr>
        <p:spPr>
          <a:xfrm rot="20757019">
            <a:off x="7081095" y="1678178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 см</a:t>
            </a:r>
            <a:endParaRPr lang="ru-RU" sz="2400" b="1" dirty="0"/>
          </a:p>
        </p:txBody>
      </p:sp>
      <p:sp>
        <p:nvSpPr>
          <p:cNvPr id="45" name="TextBox 44"/>
          <p:cNvSpPr txBox="1"/>
          <p:nvPr/>
        </p:nvSpPr>
        <p:spPr>
          <a:xfrm rot="2984399">
            <a:off x="8768731" y="2112509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sp>
        <p:nvSpPr>
          <p:cNvPr id="46" name="TextBox 45"/>
          <p:cNvSpPr txBox="1"/>
          <p:nvPr/>
        </p:nvSpPr>
        <p:spPr>
          <a:xfrm rot="3049592">
            <a:off x="6167011" y="2800165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 см</a:t>
            </a:r>
            <a:endParaRPr lang="ru-RU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849998" y="563022"/>
            <a:ext cx="106466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/>
              <a:t>Как найти сумму длин сторон четырехугольника?</a:t>
            </a:r>
            <a:endParaRPr lang="ru-RU" sz="3400" b="1" dirty="0"/>
          </a:p>
        </p:txBody>
      </p:sp>
      <p:sp>
        <p:nvSpPr>
          <p:cNvPr id="48" name="TextBox 47">
            <a:hlinkClick r:id="rId2" action="ppaction://hlinksldjump"/>
          </p:cNvPr>
          <p:cNvSpPr txBox="1"/>
          <p:nvPr/>
        </p:nvSpPr>
        <p:spPr>
          <a:xfrm>
            <a:off x="426720" y="3967384"/>
            <a:ext cx="5059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А) 4+6+4+6=20 см;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32758" y="5057653"/>
            <a:ext cx="4388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Б) 4+4+6=14 см;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135955" y="4178078"/>
            <a:ext cx="4151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В) 6+4+6=16 см;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9212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42" grpId="0"/>
      <p:bldP spid="44" grpId="0"/>
      <p:bldP spid="45" grpId="0"/>
      <p:bldP spid="46" grpId="0"/>
      <p:bldP spid="47" grpId="0"/>
      <p:bldP spid="48" grpId="0"/>
      <p:bldP spid="49" grpId="0"/>
      <p:bldP spid="49" grpId="1"/>
      <p:bldP spid="50" grpId="0"/>
      <p:bldP spid="50" grpId="1"/>
    </p:bld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D64CD94-A904-4C61-980C-7A548526CB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TS102895270</Template>
  <TotalTime>0</TotalTime>
  <Words>462</Words>
  <Application>Microsoft Office PowerPoint</Application>
  <PresentationFormat>Широкоэкранный</PresentationFormat>
  <Paragraphs>167</Paragraphs>
  <Slides>29</Slides>
  <Notes>2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Cambria</vt:lpstr>
      <vt:lpstr>Verdana</vt:lpstr>
      <vt:lpstr>Back to School 16x9</vt:lpstr>
      <vt:lpstr>   Периметр многоугольника урок в 5 б классе ГОУ ТО «Донская школа №1» Учитель Маслова Елена Геннадьевна  </vt:lpstr>
      <vt:lpstr>Цели и задачи: Цель урока: учить находить периметр многоугольника Задачи: Формировать умение находить периметр многоугольника. Развивать глазомер, вычислительные навыки, математическую речь. Воспитывать самоконтроль, аккуратность при построении фигур.  </vt:lpstr>
      <vt:lpstr>Презентация PowerPoint</vt:lpstr>
      <vt:lpstr>Устный счет</vt:lpstr>
      <vt:lpstr>Проверим:</vt:lpstr>
      <vt:lpstr>Найди длину ломаной.</vt:lpstr>
      <vt:lpstr>Презентация PowerPoint</vt:lpstr>
      <vt:lpstr>Презентация PowerPoint</vt:lpstr>
      <vt:lpstr>Из ломанной можно составить четырехугольник:</vt:lpstr>
      <vt:lpstr>Презентация PowerPoint</vt:lpstr>
      <vt:lpstr>Периметр многоугольника - </vt:lpstr>
      <vt:lpstr>Презентация PowerPoint</vt:lpstr>
      <vt:lpstr>ФИЗКУЛЬТМИНУТКА</vt:lpstr>
      <vt:lpstr>Разминка для глаз: Правильно пройдя по стрелочкам, мы узнаем на какую букву начинается имя героя, которому нужна помощь. Следим за стрелочкой глазами  по порядку, и продвигаемся по полю.</vt:lpstr>
      <vt:lpstr>Презентация PowerPoint</vt:lpstr>
      <vt:lpstr>Презентация PowerPoint</vt:lpstr>
      <vt:lpstr>Периметр многоугольника - </vt:lpstr>
      <vt:lpstr>Презентация PowerPoint</vt:lpstr>
      <vt:lpstr>Презентация PowerPoint</vt:lpstr>
      <vt:lpstr>Презентация PowerPoint</vt:lpstr>
      <vt:lpstr>Болото Шрека равно периметру квадрата в 12см. После того, как у Шрека родились дети, он решил увеличить каждую сторону болота на 2 см. Чему равен периметр болота?</vt:lpstr>
      <vt:lpstr>Презентация PowerPoint</vt:lpstr>
      <vt:lpstr>Презентация PowerPoint</vt:lpstr>
      <vt:lpstr>Ослик решил заняться физкультурой и каждое утро делать пробежку по огороду Шрека. Длина огорода-10 см. ширина-8см. сколько см пробежит Ослик по краю огорода за один раз?</vt:lpstr>
      <vt:lpstr>Презентация PowerPoint</vt:lpstr>
      <vt:lpstr>Домашнее задание Фионе нужно сшить своим детям новые шорты. Для этого ей необходимо от куска ткани со сторонами 4 см и 10см отрезать квадрат. Найди периметр полученного квадрата.</vt:lpstr>
      <vt:lpstr>  Восхитительно!</vt:lpstr>
      <vt:lpstr>Рефлексия.    Выбери предложение, которое подходит тебе:  1. Мне понравился урок.      Я узнал много нового.  2. Мне было скучно.  3. Я ничего не понял.</vt:lpstr>
      <vt:lpstr>Спасибо за внимание!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2014-05-10T12:44:20Z</dcterms:created>
  <dcterms:modified xsi:type="dcterms:W3CDTF">2024-03-12T16:54:36Z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TC028952709991</vt:lpwstr>
  </property>
</Properties>
</file>