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8" r:id="rId1"/>
  </p:sldMasterIdLst>
  <p:notesMasterIdLst>
    <p:notesMasterId r:id="rId35"/>
  </p:notesMasterIdLst>
  <p:sldIdLst>
    <p:sldId id="292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94" r:id="rId16"/>
    <p:sldId id="274" r:id="rId17"/>
    <p:sldId id="295" r:id="rId18"/>
    <p:sldId id="276" r:id="rId19"/>
    <p:sldId id="296" r:id="rId20"/>
    <p:sldId id="278" r:id="rId21"/>
    <p:sldId id="297" r:id="rId22"/>
    <p:sldId id="280" r:id="rId23"/>
    <p:sldId id="298" r:id="rId24"/>
    <p:sldId id="282" r:id="rId25"/>
    <p:sldId id="299" r:id="rId26"/>
    <p:sldId id="284" r:id="rId27"/>
    <p:sldId id="300" r:id="rId28"/>
    <p:sldId id="286" r:id="rId29"/>
    <p:sldId id="301" r:id="rId30"/>
    <p:sldId id="288" r:id="rId31"/>
    <p:sldId id="302" r:id="rId32"/>
    <p:sldId id="268" r:id="rId33"/>
    <p:sldId id="29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FF00"/>
    <a:srgbClr val="FFCC00"/>
    <a:srgbClr val="808080"/>
    <a:srgbClr val="777777"/>
    <a:srgbClr val="4D4D4D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696876-C655-4645-A7DA-61A26DE8DE62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56BFE5-2970-43CC-965C-37C779D04E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02DD6-7E6A-4C63-8754-A243873BFB16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D51E-8C56-47A8-A7FA-D6DAFCA96B7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82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E8AAA-CC17-4647-AD82-E0BB032C7684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B478-D59E-42DA-93F4-5E3CF721C0C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117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E8AAA-CC17-4647-AD82-E0BB032C7684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B478-D59E-42DA-93F4-5E3CF721C0C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627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E8AAA-CC17-4647-AD82-E0BB032C7684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B478-D59E-42DA-93F4-5E3CF721C0C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38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E8AAA-CC17-4647-AD82-E0BB032C7684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B478-D59E-42DA-93F4-5E3CF721C0C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867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E8AAA-CC17-4647-AD82-E0BB032C7684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B478-D59E-42DA-93F4-5E3CF721C0C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9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E8AAA-CC17-4647-AD82-E0BB032C7684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B478-D59E-42DA-93F4-5E3CF721C0C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559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A63A2-D669-414B-BCF4-6D0CE3ADC072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2989-CFAA-49CC-9700-8D80D5A322D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353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A33F0-E3DB-436D-97F5-CDA948089F05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7D13-19A3-4457-B0C3-BF503553DC7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118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BFCAD-831A-4FE3-B864-3825BD480060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768E-E4E9-43A2-A019-965337BA600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83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9EDF1-580E-4897-8BE3-D7F084430AAB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82C6-9666-45D1-8CA5-21EAE21B91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74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A7AB7-D953-4984-B427-DB190733F6C1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DA13-A3BD-4D62-9813-8A828AF1630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3849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B2926-E4B3-4A37-B84A-9B92E8E922C9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B8C9-EA33-4642-8DAA-CA5A875F10F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77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A42856-C553-4CEE-8CC1-CBA6D75FF1FD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F453-ACEA-4C4C-90B8-C623471569A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70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3F99-0DC3-4306-B07D-C7C7365EC453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F8C-D4C1-4926-814C-D1B32E1B5D5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314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20F89-3B57-4158-B95E-4672593B9C57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4B9-4D03-49CB-805E-5233A12EE0C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657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D11AE-FD9C-46F3-8A67-523BD32843EB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250E-C2F4-4C5E-BD99-9F757A6B6E8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926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13E8AAA-CC17-4647-AD82-E0BB032C7684}" type="datetimeFigureOut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B478-D59E-42DA-93F4-5E3CF721C0C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3888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247650" y="857250"/>
            <a:ext cx="868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4400">
              <a:solidFill>
                <a:schemeClr val="bg1"/>
              </a:solidFill>
            </a:endParaRPr>
          </a:p>
        </p:txBody>
      </p:sp>
      <p:sp>
        <p:nvSpPr>
          <p:cNvPr id="3075" name="Прямоугольник 61"/>
          <p:cNvSpPr>
            <a:spLocks noChangeArrowheads="1"/>
          </p:cNvSpPr>
          <p:nvPr/>
        </p:nvSpPr>
        <p:spPr bwMode="auto">
          <a:xfrm>
            <a:off x="2260600" y="4343400"/>
            <a:ext cx="688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89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4447309" y="4532313"/>
            <a:ext cx="44141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989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/>
              <a:t>Составила учитель русского языка и литературы</a:t>
            </a:r>
          </a:p>
          <a:p>
            <a:pPr algn="ctr"/>
            <a:r>
              <a:rPr lang="ru-RU" altLang="ru-RU" dirty="0"/>
              <a:t> МБОУ </a:t>
            </a:r>
            <a:r>
              <a:rPr lang="ru-RU" altLang="ru-RU" dirty="0" smtClean="0"/>
              <a:t>Уваровский кадетский корпус</a:t>
            </a:r>
          </a:p>
          <a:p>
            <a:pPr algn="ctr"/>
            <a:r>
              <a:rPr lang="ru-RU" altLang="ru-RU" dirty="0" smtClean="0"/>
              <a:t>Малышева Анна Михайловна</a:t>
            </a: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326953" y="327065"/>
            <a:ext cx="751472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Проверочная работа-игра </a:t>
            </a:r>
            <a:r>
              <a:rPr lang="ru-RU" alt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по русскому </a:t>
            </a:r>
            <a:r>
              <a:rPr lang="ru-RU" alt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языку по теме «словосочетание»</a:t>
            </a:r>
            <a:endParaRPr lang="ru-RU" alt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8 класс</a:t>
            </a:r>
            <a:endParaRPr lang="ru-RU" alt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«Кто </a:t>
            </a:r>
            <a:r>
              <a:rPr lang="ru-RU" alt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хочет</a:t>
            </a:r>
            <a:r>
              <a:rPr lang="ru-RU" alt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стать миллионером?»</a:t>
            </a:r>
          </a:p>
          <a:p>
            <a:pPr algn="ctr">
              <a:spcBef>
                <a:spcPct val="5000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42358"/>
            <a:ext cx="4591050" cy="3115642"/>
          </a:xfrm>
          <a:prstGeom prst="rect">
            <a:avLst/>
          </a:prstGeom>
        </p:spPr>
      </p:pic>
      <p:pic>
        <p:nvPicPr>
          <p:cNvPr id="4" name="out-of-commercials-200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41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6953" y="6079952"/>
            <a:ext cx="670646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121" grpId="0" autoUpdateAnimBg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хорошо учиться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57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весёлый ребёнок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счастливая семья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156200" y="6025645"/>
            <a:ext cx="354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люблю клубнику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06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07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12309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14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15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16" name="Rectangle 29"/>
          <p:cNvSpPr>
            <a:spLocks noChangeArrowheads="1"/>
          </p:cNvSpPr>
          <p:nvPr/>
        </p:nvSpPr>
        <p:spPr bwMode="auto">
          <a:xfrm>
            <a:off x="6696075" y="34321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17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18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19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20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21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322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2326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27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28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29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30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31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32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33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34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35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36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337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2344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45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46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47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48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49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50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2351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52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53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54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55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2356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7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58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59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60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61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62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693737" y="1053912"/>
            <a:ext cx="58197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Какое словосочетание относится к типу связи управление?</a:t>
            </a: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675043" y="5830888"/>
            <a:ext cx="4257675" cy="985837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177" y="2919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302" grpId="0" autoUpdateAnimBg="0"/>
      <p:bldP spid="12303" grpId="0" autoUpdateAnimBg="0"/>
      <p:bldP spid="12304" grpId="0" autoUpdateAnimBg="0"/>
      <p:bldP spid="12305" grpId="0" autoUpdateAnimBg="0"/>
      <p:bldP spid="12364" grpId="0" autoUpdateAnimBg="0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71875" y="4264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37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38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39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40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41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«3»</a:t>
            </a:r>
            <a:endParaRPr lang="en-US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43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44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45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3346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47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48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49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0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1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2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3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4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5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3356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7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8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59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60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181" y="56298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09625" y="5016153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Глагол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+ наречие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36167" y="5943600"/>
            <a:ext cx="3375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Имя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существительное + имя прилагательное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424055" y="4862264"/>
            <a:ext cx="289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Глагол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+ имя существительное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189321" y="5967364"/>
            <a:ext cx="33650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Имя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прилагательное + наречие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4353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54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6696075" y="31353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65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6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7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8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4369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74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75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76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77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78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79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80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81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82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83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4384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«3»</a:t>
            </a:r>
            <a:endParaRPr lang="en-US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93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94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95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96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97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98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4399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0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1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2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3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4404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5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6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7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8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09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10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685800" y="314325"/>
            <a:ext cx="518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Из каких частей речи состоит словосочетание с типом связи согласование</a:t>
            </a:r>
            <a:r>
              <a:rPr lang="ru-RU" alt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?</a:t>
            </a:r>
            <a:endParaRPr lang="ru-RU" altLang="ru-RU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200025" y="5829300"/>
            <a:ext cx="4267200" cy="1011237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3936" y="649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98" grpId="0" autoUpdateAnimBg="0"/>
      <p:bldP spid="16399" grpId="0" autoUpdateAnimBg="0"/>
      <p:bldP spid="16400" grpId="0" autoUpdateAnimBg="0"/>
      <p:bldP spid="16401" grpId="0" autoUpdateAnimBg="0"/>
      <p:bldP spid="16460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521075" y="111125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71875" y="3967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648200" y="4932363"/>
            <a:ext cx="4267200" cy="782637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5006975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совпадает в роде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63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совпадает в числе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984750" y="4981237"/>
            <a:ext cx="360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49375" indent="-1349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совпадает в роде, числе и падеже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151437" y="6096000"/>
            <a:ext cx="291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:совпадает в числе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6401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02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03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16405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6410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412" name="Rectangle 29"/>
          <p:cNvSpPr>
            <a:spLocks noChangeArrowheads="1"/>
          </p:cNvSpPr>
          <p:nvPr/>
        </p:nvSpPr>
        <p:spPr bwMode="auto">
          <a:xfrm>
            <a:off x="6696075" y="28384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6416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6422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423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24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25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26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27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428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29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30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31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6442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43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44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45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46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6447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48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49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50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51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6452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3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54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55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56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57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458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508" name="Text Box 76"/>
          <p:cNvSpPr txBox="1">
            <a:spLocks noChangeArrowheads="1"/>
          </p:cNvSpPr>
          <p:nvPr/>
        </p:nvSpPr>
        <p:spPr bwMode="auto">
          <a:xfrm>
            <a:off x="685800" y="344488"/>
            <a:ext cx="5181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При типе связи – согласовании главное и зависимое слово:</a:t>
            </a: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632325" y="4860637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2844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46" grpId="0" autoUpdateAnimBg="0"/>
      <p:bldP spid="18447" grpId="0" autoUpdateAnimBg="0"/>
      <p:bldP spid="18448" grpId="0" autoUpdateAnimBg="0"/>
      <p:bldP spid="18449" grpId="0" autoUpdateAnimBg="0"/>
      <p:bldP spid="18508" grpId="0" autoUpdateAnimBg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351934" y="1149927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02734" y="3622171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52475" y="5053013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8638" indent="-1798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Новая </a:t>
            </a:r>
            <a:r>
              <a:rPr lang="ru-RU" altLang="ru-RU" sz="2000" b="1" i="1" u="sng" dirty="0">
                <a:solidFill>
                  <a:srgbClr val="333399"/>
                </a:solidFill>
                <a:latin typeface="Arial" panose="020B0604020202020204" pitchFamily="34" charset="0"/>
              </a:rPr>
              <a:t>книга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b="1" dirty="0">
              <a:solidFill>
                <a:srgbClr val="333399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44525" y="6096000"/>
            <a:ext cx="338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Читать </a:t>
            </a:r>
            <a:r>
              <a:rPr lang="ru-RU" altLang="ru-RU" sz="2000" b="1" i="1" u="sng" dirty="0">
                <a:solidFill>
                  <a:srgbClr val="333399"/>
                </a:solidFill>
                <a:latin typeface="Arial" panose="020B0604020202020204" pitchFamily="34" charset="0"/>
              </a:rPr>
              <a:t>книгу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132388" y="5022850"/>
            <a:ext cx="362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</a:t>
            </a:r>
            <a:r>
              <a:rPr lang="en-US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: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i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Ч</a:t>
            </a:r>
            <a:r>
              <a:rPr lang="ru-RU" altLang="ru-RU" sz="2000" b="1" i="1" u="sng" dirty="0" smtClean="0">
                <a:solidFill>
                  <a:srgbClr val="333399"/>
                </a:solidFill>
                <a:latin typeface="Arial" panose="020B0604020202020204" pitchFamily="34" charset="0"/>
              </a:rPr>
              <a:t>итать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быстро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164138" y="6096000"/>
            <a:ext cx="2760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Старая</a:t>
            </a:r>
            <a:r>
              <a:rPr lang="ru-RU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u="sng" dirty="0" smtClean="0">
                <a:solidFill>
                  <a:srgbClr val="333399"/>
                </a:solidFill>
                <a:latin typeface="Arial" panose="020B0604020202020204" pitchFamily="34" charset="0"/>
              </a:rPr>
              <a:t>книга</a:t>
            </a: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dirty="0">
              <a:solidFill>
                <a:srgbClr val="333399"/>
              </a:solidFill>
            </a:endParaRPr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50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51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460" name="Rectangle 29"/>
          <p:cNvSpPr>
            <a:spLocks noChangeArrowheads="1"/>
          </p:cNvSpPr>
          <p:nvPr/>
        </p:nvSpPr>
        <p:spPr bwMode="auto">
          <a:xfrm>
            <a:off x="6696075" y="25415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61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8470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471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8472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8473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8474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8475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«4»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8476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«3,8»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477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8478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8491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92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93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94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8495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96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97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98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99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8500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1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502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503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504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505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506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685800" y="465138"/>
            <a:ext cx="5181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 каком словосочетании главное слово выделено неверно?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256959" y="5799500"/>
            <a:ext cx="4373562" cy="1068387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509" name="Прямоугольник 79"/>
          <p:cNvSpPr>
            <a:spLocks noChangeArrowheads="1"/>
          </p:cNvSpPr>
          <p:nvPr/>
        </p:nvSpPr>
        <p:spPr bwMode="auto">
          <a:xfrm>
            <a:off x="604838" y="1196975"/>
            <a:ext cx="557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3845" y="276483"/>
            <a:ext cx="561717" cy="561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94" grpId="0" autoUpdateAnimBg="0"/>
      <p:bldP spid="20495" grpId="0" autoUpdateAnimBg="0"/>
      <p:bldP spid="20496" grpId="0" autoUpdateAnimBg="0"/>
      <p:bldP spid="20497" grpId="0" autoUpdateAnimBg="0"/>
      <p:bldP spid="20556" grpId="0" autoUpdateAnimBg="0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96227" y="1146463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47027" y="3357725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согласование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95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управление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257800" y="493193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примыкание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113338" y="6096000"/>
            <a:ext cx="281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</a:t>
            </a:r>
            <a:r>
              <a:rPr lang="en-US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соединение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0497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98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99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6613525" y="2107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0506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0507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508" name="Rectangle 29"/>
          <p:cNvSpPr>
            <a:spLocks noChangeArrowheads="1"/>
          </p:cNvSpPr>
          <p:nvPr/>
        </p:nvSpPr>
        <p:spPr bwMode="auto">
          <a:xfrm>
            <a:off x="6696075" y="22098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09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0518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20519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0520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0521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0522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0523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524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0525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0540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41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42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20543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44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45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46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47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0548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9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50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51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52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53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54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708025" y="600163"/>
            <a:ext cx="5181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Укажите способ связи в словосочетании </a:t>
            </a:r>
            <a:r>
              <a:rPr lang="ru-RU" altLang="ru-RU" sz="40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побежали быстро:</a:t>
            </a:r>
            <a:endParaRPr lang="ru-RU" altLang="ru-RU" sz="40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695825" y="4795405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8107" y="3090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42" grpId="0" autoUpdateAnimBg="0"/>
      <p:bldP spid="22543" grpId="0" autoUpdateAnimBg="0"/>
      <p:bldP spid="22544" grpId="0" autoUpdateAnimBg="0"/>
      <p:bldP spid="22545" grpId="0" autoUpdateAnimBg="0"/>
      <p:bldP spid="22604" grpId="0" autoUpdateAnimBg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89300" y="111125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40100" y="3039269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867400" y="1508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943600" y="1492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943600" y="1812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943600" y="2117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943600" y="2422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943600" y="2727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943600" y="3032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5943600" y="3336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5943600" y="3641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943600" y="3946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5943600" y="4251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943600" y="4556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5943600" y="4860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5943600" y="5165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5943600" y="5470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5943600" y="5775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6781800" y="1508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6781800" y="1828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6781800" y="2133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17" name="Text Box 22"/>
          <p:cNvSpPr txBox="1">
            <a:spLocks noChangeArrowheads="1"/>
          </p:cNvSpPr>
          <p:nvPr/>
        </p:nvSpPr>
        <p:spPr bwMode="auto">
          <a:xfrm>
            <a:off x="6781800" y="2438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6781800" y="2743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6781800" y="3048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6781800" y="3352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781800" y="3657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6781800" y="3962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6781800" y="4572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25" name="Text Box 30"/>
          <p:cNvSpPr txBox="1">
            <a:spLocks noChangeArrowheads="1"/>
          </p:cNvSpPr>
          <p:nvPr/>
        </p:nvSpPr>
        <p:spPr bwMode="auto">
          <a:xfrm>
            <a:off x="6781800" y="4876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67818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7" name="Text Box 32"/>
          <p:cNvSpPr txBox="1">
            <a:spLocks noChangeArrowheads="1"/>
          </p:cNvSpPr>
          <p:nvPr/>
        </p:nvSpPr>
        <p:spPr bwMode="auto">
          <a:xfrm>
            <a:off x="6781800" y="5486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6781800" y="5791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4129" name="Oval 34"/>
          <p:cNvSpPr>
            <a:spLocks noChangeArrowheads="1"/>
          </p:cNvSpPr>
          <p:nvPr/>
        </p:nvSpPr>
        <p:spPr bwMode="auto">
          <a:xfrm>
            <a:off x="6477000" y="5927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0" name="Oval 35"/>
          <p:cNvSpPr>
            <a:spLocks noChangeArrowheads="1"/>
          </p:cNvSpPr>
          <p:nvPr/>
        </p:nvSpPr>
        <p:spPr bwMode="auto">
          <a:xfrm>
            <a:off x="6477000" y="5622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1" name="Oval 36"/>
          <p:cNvSpPr>
            <a:spLocks noChangeArrowheads="1"/>
          </p:cNvSpPr>
          <p:nvPr/>
        </p:nvSpPr>
        <p:spPr bwMode="auto">
          <a:xfrm>
            <a:off x="6477000" y="5318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2" name="Oval 37"/>
          <p:cNvSpPr>
            <a:spLocks noChangeArrowheads="1"/>
          </p:cNvSpPr>
          <p:nvPr/>
        </p:nvSpPr>
        <p:spPr bwMode="auto">
          <a:xfrm>
            <a:off x="6477000" y="5013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3" name="Oval 38"/>
          <p:cNvSpPr>
            <a:spLocks noChangeArrowheads="1"/>
          </p:cNvSpPr>
          <p:nvPr/>
        </p:nvSpPr>
        <p:spPr bwMode="auto">
          <a:xfrm>
            <a:off x="6477000" y="4708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4" name="Oval 39"/>
          <p:cNvSpPr>
            <a:spLocks noChangeArrowheads="1"/>
          </p:cNvSpPr>
          <p:nvPr/>
        </p:nvSpPr>
        <p:spPr bwMode="auto">
          <a:xfrm>
            <a:off x="6477000" y="4403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5" name="Oval 40"/>
          <p:cNvSpPr>
            <a:spLocks noChangeArrowheads="1"/>
          </p:cNvSpPr>
          <p:nvPr/>
        </p:nvSpPr>
        <p:spPr bwMode="auto">
          <a:xfrm>
            <a:off x="6477000" y="4098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6" name="Oval 41"/>
          <p:cNvSpPr>
            <a:spLocks noChangeArrowheads="1"/>
          </p:cNvSpPr>
          <p:nvPr/>
        </p:nvSpPr>
        <p:spPr bwMode="auto">
          <a:xfrm>
            <a:off x="6477000" y="3794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7" name="Oval 42"/>
          <p:cNvSpPr>
            <a:spLocks noChangeArrowheads="1"/>
          </p:cNvSpPr>
          <p:nvPr/>
        </p:nvSpPr>
        <p:spPr bwMode="auto">
          <a:xfrm>
            <a:off x="6477000" y="3489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38" name="Oval 43"/>
          <p:cNvSpPr>
            <a:spLocks noChangeArrowheads="1"/>
          </p:cNvSpPr>
          <p:nvPr/>
        </p:nvSpPr>
        <p:spPr bwMode="auto">
          <a:xfrm>
            <a:off x="6477000" y="3184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4139" name="Oval 44"/>
          <p:cNvSpPr>
            <a:spLocks noChangeArrowheads="1"/>
          </p:cNvSpPr>
          <p:nvPr/>
        </p:nvSpPr>
        <p:spPr bwMode="auto">
          <a:xfrm>
            <a:off x="6477000" y="2879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40" name="Oval 45"/>
          <p:cNvSpPr>
            <a:spLocks noChangeArrowheads="1"/>
          </p:cNvSpPr>
          <p:nvPr/>
        </p:nvSpPr>
        <p:spPr bwMode="auto">
          <a:xfrm>
            <a:off x="6477000" y="2574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41" name="Oval 46"/>
          <p:cNvSpPr>
            <a:spLocks noChangeArrowheads="1"/>
          </p:cNvSpPr>
          <p:nvPr/>
        </p:nvSpPr>
        <p:spPr bwMode="auto">
          <a:xfrm>
            <a:off x="6477000" y="2270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42" name="Oval 47"/>
          <p:cNvSpPr>
            <a:spLocks noChangeArrowheads="1"/>
          </p:cNvSpPr>
          <p:nvPr/>
        </p:nvSpPr>
        <p:spPr bwMode="auto">
          <a:xfrm>
            <a:off x="6477000" y="1965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43" name="Oval 48"/>
          <p:cNvSpPr>
            <a:spLocks noChangeArrowheads="1"/>
          </p:cNvSpPr>
          <p:nvPr/>
        </p:nvSpPr>
        <p:spPr bwMode="auto">
          <a:xfrm>
            <a:off x="6477000" y="1660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306388" y="2012950"/>
            <a:ext cx="5257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Кто хочет стать  миллионером?</a:t>
            </a:r>
            <a:endParaRPr lang="en-US" alt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45" name="Oval 50"/>
          <p:cNvSpPr>
            <a:spLocks noChangeArrowheads="1"/>
          </p:cNvSpPr>
          <p:nvPr/>
        </p:nvSpPr>
        <p:spPr bwMode="auto">
          <a:xfrm>
            <a:off x="49530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46" name="Oval 51"/>
          <p:cNvSpPr>
            <a:spLocks noChangeArrowheads="1"/>
          </p:cNvSpPr>
          <p:nvPr/>
        </p:nvSpPr>
        <p:spPr bwMode="auto">
          <a:xfrm>
            <a:off x="78486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47" name="Oval 52"/>
          <p:cNvSpPr>
            <a:spLocks noChangeArrowheads="1"/>
          </p:cNvSpPr>
          <p:nvPr/>
        </p:nvSpPr>
        <p:spPr bwMode="auto">
          <a:xfrm>
            <a:off x="64008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48" name="Text Box 53"/>
          <p:cNvSpPr txBox="1">
            <a:spLocks noChangeArrowheads="1"/>
          </p:cNvSpPr>
          <p:nvPr/>
        </p:nvSpPr>
        <p:spPr bwMode="auto">
          <a:xfrm>
            <a:off x="5137150" y="673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50:50</a:t>
            </a:r>
            <a:endParaRPr lang="en-US" altLang="ru-RU" dirty="0">
              <a:solidFill>
                <a:schemeClr val="bg1"/>
              </a:solidFill>
            </a:endParaRPr>
          </a:p>
        </p:txBody>
      </p:sp>
      <p:pic>
        <p:nvPicPr>
          <p:cNvPr id="4149" name="Picture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50050" y="565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0" name="AutoShape 55"/>
          <p:cNvSpPr>
            <a:spLocks noChangeArrowheads="1"/>
          </p:cNvSpPr>
          <p:nvPr/>
        </p:nvSpPr>
        <p:spPr bwMode="auto">
          <a:xfrm rot="5400000">
            <a:off x="80232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127000">
              <a:schemeClr val="tx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51" name="Oval 56"/>
          <p:cNvSpPr>
            <a:spLocks noChangeArrowheads="1"/>
          </p:cNvSpPr>
          <p:nvPr/>
        </p:nvSpPr>
        <p:spPr bwMode="auto">
          <a:xfrm>
            <a:off x="80994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glow rad="127000">
              <a:schemeClr val="tx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52" name="AutoShape 57"/>
          <p:cNvSpPr>
            <a:spLocks noChangeArrowheads="1"/>
          </p:cNvSpPr>
          <p:nvPr/>
        </p:nvSpPr>
        <p:spPr bwMode="auto">
          <a:xfrm rot="5400000">
            <a:off x="8328025" y="794183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53" name="Oval 58"/>
          <p:cNvSpPr>
            <a:spLocks noChangeArrowheads="1"/>
          </p:cNvSpPr>
          <p:nvPr/>
        </p:nvSpPr>
        <p:spPr bwMode="auto">
          <a:xfrm>
            <a:off x="8382000" y="571501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54" name="AutoShape 59"/>
          <p:cNvSpPr>
            <a:spLocks noChangeArrowheads="1"/>
          </p:cNvSpPr>
          <p:nvPr/>
        </p:nvSpPr>
        <p:spPr bwMode="auto">
          <a:xfrm rot="5400000">
            <a:off x="86328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55" name="Oval 60"/>
          <p:cNvSpPr>
            <a:spLocks noChangeArrowheads="1"/>
          </p:cNvSpPr>
          <p:nvPr/>
        </p:nvSpPr>
        <p:spPr bwMode="auto">
          <a:xfrm>
            <a:off x="87090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ила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746" y="56852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2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95338" y="4987072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твоё мнение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85800" y="6095711"/>
            <a:ext cx="3509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весёлое настроение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закутанная шалью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219700" y="6088784"/>
            <a:ext cx="325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неисправимый лгун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2545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46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47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2549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6696075" y="19129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57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2566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567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2568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2569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2570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2571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572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2596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99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685800" y="330200"/>
            <a:ext cx="518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Выберите </a:t>
            </a: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словосочетание, в котором главным словом является причастие:</a:t>
            </a:r>
          </a:p>
          <a:p>
            <a:pPr algn="ctr">
              <a:spcBef>
                <a:spcPct val="50000"/>
              </a:spcBef>
            </a:pP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629294" y="4809680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2516" y="4121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90" grpId="0" autoUpdateAnimBg="0"/>
      <p:bldP spid="24591" grpId="0" autoUpdateAnimBg="0"/>
      <p:bldP spid="24592" grpId="0" autoUpdateAnimBg="0"/>
      <p:bldP spid="24593" grpId="0" autoUpdateAnimBg="0"/>
      <p:bldP spid="24652" grpId="0" autoUpdateAnimBg="0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85692" y="1092489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40100" y="2722599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78846" y="4991100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Разговариваешь тихо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36707" y="6096000"/>
            <a:ext cx="3844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Любимый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женщинами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356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Молотый вручную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339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Блестя на солнце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95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98" name="Rectangle 29"/>
          <p:cNvSpPr>
            <a:spLocks noChangeArrowheads="1"/>
          </p:cNvSpPr>
          <p:nvPr/>
        </p:nvSpPr>
        <p:spPr bwMode="auto">
          <a:xfrm>
            <a:off x="6696075" y="1598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614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615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4616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4617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4618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4619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638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24639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0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1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2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3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4644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5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6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7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8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49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650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700" name="Text Box 76"/>
          <p:cNvSpPr txBox="1">
            <a:spLocks noChangeArrowheads="1"/>
          </p:cNvSpPr>
          <p:nvPr/>
        </p:nvSpPr>
        <p:spPr bwMode="auto">
          <a:xfrm>
            <a:off x="872835" y="344745"/>
            <a:ext cx="501678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Выберите </a:t>
            </a:r>
            <a:r>
              <a:rPr 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словосочетание, в котором главным словом является деепричастие:</a:t>
            </a:r>
          </a:p>
          <a:p>
            <a:pPr algn="ctr">
              <a:spcBef>
                <a:spcPct val="50000"/>
              </a:spcBef>
              <a:defRPr/>
            </a:pPr>
            <a:endParaRPr lang="ru-RU" sz="4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559300" y="5799931"/>
            <a:ext cx="4267200" cy="1068387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1219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638" grpId="0" autoUpdateAnimBg="0"/>
      <p:bldP spid="26639" grpId="0" autoUpdateAnimBg="0"/>
      <p:bldP spid="26640" grpId="0" autoUpdateAnimBg="0"/>
      <p:bldP spid="26641" grpId="0" autoUpdateAnimBg="0"/>
      <p:bldP spid="26700" grpId="0" autoUpdateAnimBg="0"/>
      <p:bldP spid="7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73281" y="1140493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24081" y="2401942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876300" y="5029200"/>
            <a:ext cx="331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весёлая девочка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85813" y="6096000"/>
            <a:ext cx="3036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платье в горошек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305425" y="5029200"/>
            <a:ext cx="3108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какая-то незнакомка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953000" y="6066472"/>
            <a:ext cx="37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миллионный покупатель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6645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46" name="Rectangle 79"/>
          <p:cNvSpPr>
            <a:spLocks noChangeArrowheads="1"/>
          </p:cNvSpPr>
          <p:nvPr/>
        </p:nvSpPr>
        <p:spPr bwMode="auto">
          <a:xfrm>
            <a:off x="6696075" y="12842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6662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663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6664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6665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6666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6687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88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89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90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91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6692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3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94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95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96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97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6698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685800" y="509588"/>
            <a:ext cx="5181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Укажите </a:t>
            </a:r>
            <a:r>
              <a:rPr 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словосочетание существительное + местоимение: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695825" y="4838700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8300" y="255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86" grpId="0" autoUpdateAnimBg="0"/>
      <p:bldP spid="28687" grpId="0" autoUpdateAnimBg="0"/>
      <p:bldP spid="28688" grpId="0" autoUpdateAnimBg="0"/>
      <p:bldP spid="28689" grpId="0" autoUpdateAnimBg="0"/>
      <p:bldP spid="28748" grpId="0" autoUpdateAnimBg="0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89300" y="106680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40100" y="2112224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каждое поколение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40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торопит годы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341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поколение торопит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991100" y="6027738"/>
            <a:ext cx="3328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школьные годы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8693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695" name="Rectangle 29"/>
          <p:cNvSpPr>
            <a:spLocks noChangeArrowheads="1"/>
          </p:cNvSpPr>
          <p:nvPr/>
        </p:nvSpPr>
        <p:spPr bwMode="auto">
          <a:xfrm>
            <a:off x="6696075" y="1006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28710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711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8712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8713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28736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37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38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39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8740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1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42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43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44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45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8746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685800" y="390525"/>
            <a:ext cx="5181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Укажите </a:t>
            </a: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подчинительное словосочетание со связью </a:t>
            </a:r>
            <a:r>
              <a:rPr lang="ru-RU" altLang="ru-RU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управление</a:t>
            </a:r>
            <a:endParaRPr lang="ru-RU" altLang="ru-RU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228600" y="5867400"/>
            <a:ext cx="4271963" cy="95885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063" y="4552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  <p:bldP spid="30796" grpId="0" autoUpdateAnimBg="0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03575" y="10509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54375" y="1818752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справа от неё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319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C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:незадолго до сна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349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близко с нами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011737" y="6007109"/>
            <a:ext cx="369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28763" indent="-15287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smtClean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smtClean="0">
                <a:solidFill>
                  <a:srgbClr val="333399"/>
                </a:solidFill>
                <a:latin typeface="Arial" panose="020B0604020202020204" pitchFamily="34" charset="0"/>
              </a:rPr>
              <a:t>командующий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армией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0737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38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39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30741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743" name="Rectangle 29"/>
          <p:cNvSpPr>
            <a:spLocks noChangeArrowheads="1"/>
          </p:cNvSpPr>
          <p:nvPr/>
        </p:nvSpPr>
        <p:spPr bwMode="auto">
          <a:xfrm>
            <a:off x="6696075" y="708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30758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759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30760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30785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86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87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0788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9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90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91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92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93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94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44" name="Text Box 76"/>
          <p:cNvSpPr txBox="1">
            <a:spLocks noChangeArrowheads="1"/>
          </p:cNvSpPr>
          <p:nvPr/>
        </p:nvSpPr>
        <p:spPr bwMode="auto">
          <a:xfrm>
            <a:off x="578643" y="1066800"/>
            <a:ext cx="57451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Выберите именное словосочетание:</a:t>
            </a: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686300" y="5834063"/>
            <a:ext cx="4306888" cy="1023937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69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782" grpId="0" autoUpdateAnimBg="0"/>
      <p:bldP spid="32783" grpId="0" autoUpdateAnimBg="0"/>
      <p:bldP spid="32784" grpId="0" autoUpdateAnimBg="0"/>
      <p:bldP spid="32785" grpId="0" autoUpdateAnimBg="0"/>
      <p:bldP spid="32844" grpId="0" autoUpdateAnimBg="0"/>
      <p:bldP spid="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03575" y="1089676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54375" y="1503436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463636" y="1174101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3514436" y="5527962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89482" y="545046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2" name="Text Box 21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3" name="Text Box 22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4" name="Text Box 23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45" name="Text Box 24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7" name="Text Box 26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8" name="Text Box 27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49" name="Text Box 28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50" name="Text Box 29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51" name="Text Box 30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52" name="Text Box 31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53" name="Text Box 32"/>
          <p:cNvSpPr txBox="1">
            <a:spLocks noChangeArrowheads="1"/>
          </p:cNvSpPr>
          <p:nvPr/>
        </p:nvSpPr>
        <p:spPr bwMode="auto">
          <a:xfrm>
            <a:off x="4506768" y="547846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5154" name="Oval 33"/>
          <p:cNvSpPr>
            <a:spLocks noChangeArrowheads="1"/>
          </p:cNvSpPr>
          <p:nvPr/>
        </p:nvSpPr>
        <p:spPr bwMode="auto">
          <a:xfrm>
            <a:off x="4094018" y="5602864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55" name="Oval 34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56" name="Oval 35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57" name="Oval 36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58" name="Oval 37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59" name="Oval 38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0" name="Oval 39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1" name="Oval 40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2" name="Oval 41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3" name="Oval 42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5164" name="Oval 43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5" name="Oval 44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6" name="Oval 45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7" name="Oval 46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68" name="Oval 47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305.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345" y="5851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75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4635500" y="48387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вверх ногами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87388" y="6049963"/>
            <a:ext cx="364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28763" indent="-15287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выполнить задание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056188" y="5053013"/>
            <a:ext cx="3576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8638" indent="-1798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бег на месте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324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каша в горшочке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2785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86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87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90" name="Rectangle 29"/>
          <p:cNvSpPr>
            <a:spLocks noChangeArrowheads="1"/>
          </p:cNvSpPr>
          <p:nvPr/>
        </p:nvSpPr>
        <p:spPr bwMode="auto">
          <a:xfrm>
            <a:off x="6696075" y="40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6705599" y="-15875"/>
            <a:ext cx="6927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32806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32834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35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2836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7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38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39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40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41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42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92" name="Text Box 76"/>
          <p:cNvSpPr txBox="1">
            <a:spLocks noChangeArrowheads="1"/>
          </p:cNvSpPr>
          <p:nvPr/>
        </p:nvSpPr>
        <p:spPr bwMode="auto">
          <a:xfrm>
            <a:off x="336550" y="837888"/>
            <a:ext cx="60404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Выберите </a:t>
            </a: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наречное словосочетание:</a:t>
            </a:r>
            <a:r>
              <a:rPr lang="en-US" alt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altLang="ru-RU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219075" y="4826000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845" name="Прямоугольник 79"/>
          <p:cNvSpPr>
            <a:spLocks noChangeArrowheads="1"/>
          </p:cNvSpPr>
          <p:nvPr/>
        </p:nvSpPr>
        <p:spPr bwMode="auto">
          <a:xfrm>
            <a:off x="219075" y="857250"/>
            <a:ext cx="619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4063" y="2081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830" grpId="0" autoUpdateAnimBg="0"/>
      <p:bldP spid="34831" grpId="0" autoUpdateAnimBg="0"/>
      <p:bldP spid="34832" grpId="0" autoUpdateAnimBg="0"/>
      <p:bldP spid="34833" grpId="0" autoUpdateAnimBg="0"/>
      <p:bldP spid="34892" grpId="0" autoUpdateAnimBg="0"/>
      <p:bldP spid="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189649" y="114300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54375" y="1198636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581400" y="39133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4408343" y="20300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19600" y="385708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460875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5394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99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0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1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3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5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7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408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12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76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седьмое октября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24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очень нужно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952999" y="5029200"/>
            <a:ext cx="3345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поздно проснулся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слишком рано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34833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34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35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34837" name="Rectangle 22"/>
          <p:cNvSpPr>
            <a:spLocks noChangeArrowheads="1"/>
          </p:cNvSpPr>
          <p:nvPr/>
        </p:nvSpPr>
        <p:spPr bwMode="auto">
          <a:xfrm>
            <a:off x="6588125" y="13494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38" name="Rectangle 29"/>
          <p:cNvSpPr>
            <a:spLocks noChangeArrowheads="1"/>
          </p:cNvSpPr>
          <p:nvPr/>
        </p:nvSpPr>
        <p:spPr bwMode="auto">
          <a:xfrm>
            <a:off x="6652780" y="1269206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6688282" y="118784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</a:rPr>
              <a:t>15</a:t>
            </a:r>
            <a:endParaRPr lang="en-US" altLang="ru-RU" dirty="0">
              <a:solidFill>
                <a:srgbClr val="FFFF00"/>
              </a:solidFill>
            </a:endParaRPr>
          </a:p>
        </p:txBody>
      </p:sp>
      <p:sp>
        <p:nvSpPr>
          <p:cNvPr id="34854" name="Text Box 39"/>
          <p:cNvSpPr txBox="1">
            <a:spLocks noChangeArrowheads="1"/>
          </p:cNvSpPr>
          <p:nvPr/>
        </p:nvSpPr>
        <p:spPr bwMode="auto">
          <a:xfrm>
            <a:off x="7548707" y="11811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«5»</a:t>
            </a:r>
            <a:endParaRPr lang="en-US" altLang="ru-RU" dirty="0">
              <a:solidFill>
                <a:srgbClr val="FFFF00"/>
              </a:solidFill>
            </a:endParaRPr>
          </a:p>
        </p:txBody>
      </p:sp>
      <p:sp>
        <p:nvSpPr>
          <p:cNvPr id="34883" name="Oval 68"/>
          <p:cNvSpPr>
            <a:spLocks noChangeArrowheads="1"/>
          </p:cNvSpPr>
          <p:nvPr/>
        </p:nvSpPr>
        <p:spPr bwMode="auto">
          <a:xfrm>
            <a:off x="7308994" y="1340247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>
              <a:solidFill>
                <a:srgbClr val="FFFF00"/>
              </a:solidFill>
            </a:endParaRPr>
          </a:p>
        </p:txBody>
      </p:sp>
      <p:pic>
        <p:nvPicPr>
          <p:cNvPr id="34884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85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86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87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88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89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90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838345" y="734110"/>
            <a:ext cx="518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Выберите </a:t>
            </a:r>
            <a:r>
              <a:rPr 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глагольное словосочетание:</a:t>
            </a:r>
          </a:p>
          <a:p>
            <a:pPr algn="ctr">
              <a:spcBef>
                <a:spcPct val="50000"/>
              </a:spcBef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4606925" y="4826000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4435" y="3531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50" grpId="0" autoUpdateAnimBg="0"/>
      <p:bldP spid="14351" grpId="0" autoUpdateAnimBg="0"/>
      <p:bldP spid="14352" grpId="0" autoUpdateAnimBg="0"/>
      <p:bldP spid="14353" grpId="0" autoUpdateAnimBg="0"/>
      <p:bldP spid="14412" grpId="0" autoUpdateAnimBg="0"/>
      <p:bldP spid="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475" y="1284288"/>
            <a:ext cx="8655050" cy="5038725"/>
          </a:xfrm>
        </p:spPr>
        <p:txBody>
          <a:bodyPr>
            <a:normAutofit/>
          </a:bodyPr>
          <a:lstStyle/>
          <a:p>
            <a:pPr marL="514350" indent="-514350" algn="ctr" eaLnBrk="1" hangingPunct="1"/>
            <a:r>
              <a:rPr lang="ru-RU" altLang="ru-RU" sz="8000" i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Поздравляем!</a:t>
            </a:r>
          </a:p>
          <a:p>
            <a:pPr marL="514350" indent="-514350" algn="ctr" eaLnBrk="1" hangingPunct="1"/>
            <a:r>
              <a:rPr lang="ru-RU" altLang="ru-RU" sz="8000" i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 справились.</a:t>
            </a:r>
          </a:p>
          <a:p>
            <a:pPr marL="514350" indent="-514350" algn="ctr" eaLnBrk="1" hangingPunct="1"/>
            <a:r>
              <a:rPr lang="ru-RU" altLang="ru-RU" sz="8000" i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за работу.</a:t>
            </a:r>
          </a:p>
        </p:txBody>
      </p:sp>
      <p:pic>
        <p:nvPicPr>
          <p:cNvPr id="3" name="out-of-commercials-2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58396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-34925" y="3715543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184150" y="483076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поезд ушёл 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55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</a:t>
            </a:r>
            <a:r>
              <a:rPr lang="en-US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: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читать книгу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серебряный иней 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164137" y="6079035"/>
            <a:ext cx="370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сделать работу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6161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62" name="Oval 19"/>
          <p:cNvSpPr>
            <a:spLocks noChangeArrowheads="1"/>
          </p:cNvSpPr>
          <p:nvPr/>
        </p:nvSpPr>
        <p:spPr bwMode="auto">
          <a:xfrm>
            <a:off x="3086101" y="3943928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63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64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66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67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68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69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70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71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72" name="Rectangle 78"/>
          <p:cNvSpPr>
            <a:spLocks noChangeArrowheads="1"/>
          </p:cNvSpPr>
          <p:nvPr/>
        </p:nvSpPr>
        <p:spPr bwMode="auto">
          <a:xfrm>
            <a:off x="6696075" y="43576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7508875" y="273970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99" name="Oval 55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0" name="Oval 5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1" name="Oval 57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2" name="Oval 58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3" name="Oval 59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4" name="Oval 60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5" name="Oval 61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6" name="Oval 62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207" name="Oval 63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8" name="Oval 64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09" name="Oval 65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10" name="Oval 66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11" name="Oval 67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6212" name="Picture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3" name="AutoShape 69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14" name="Oval 70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15" name="AutoShape 71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16" name="Oval 72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17" name="AutoShape 73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218" name="Oval 74"/>
          <p:cNvSpPr>
            <a:spLocks noChangeArrowheads="1"/>
          </p:cNvSpPr>
          <p:nvPr/>
        </p:nvSpPr>
        <p:spPr bwMode="auto">
          <a:xfrm flipH="1">
            <a:off x="3908424" y="4054475"/>
            <a:ext cx="193676" cy="98426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968375" y="589628"/>
            <a:ext cx="51181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Укажите </a:t>
            </a:r>
            <a:r>
              <a:rPr lang="ru-RU" alt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букву </a:t>
            </a: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примера, </a:t>
            </a:r>
            <a:r>
              <a:rPr lang="ru-RU" alt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где слова не </a:t>
            </a: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образуют словосочетания.</a:t>
            </a:r>
            <a:endParaRPr lang="en-US" altLang="ru-RU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01" name="AutoShape 81"/>
          <p:cNvSpPr>
            <a:spLocks noChangeArrowheads="1"/>
          </p:cNvSpPr>
          <p:nvPr/>
        </p:nvSpPr>
        <p:spPr bwMode="auto">
          <a:xfrm>
            <a:off x="184150" y="4836317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75" y="136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2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71875" y="51720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0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2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93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5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6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7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98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199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200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201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7202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03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04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05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06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07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08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09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10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11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212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13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14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15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216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055" y="58861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14375" y="4856659"/>
            <a:ext cx="365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A: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Из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главного и второстепенного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893762" y="5888534"/>
            <a:ext cx="3678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Из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главного и подчинённого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353050" y="4861566"/>
            <a:ext cx="3756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</a:t>
            </a:r>
            <a:r>
              <a:rPr lang="en-US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: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Из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основного и второстепенного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247697" y="5895205"/>
            <a:ext cx="3921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38275" indent="-1438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Из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главного и зависимого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10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11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12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14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15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17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18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19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20" name="Rectangle 29"/>
          <p:cNvSpPr>
            <a:spLocks noChangeArrowheads="1"/>
          </p:cNvSpPr>
          <p:nvPr/>
        </p:nvSpPr>
        <p:spPr bwMode="auto">
          <a:xfrm>
            <a:off x="6696075" y="40433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23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24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25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26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27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28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8230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31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32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33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34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35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36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37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39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40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241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42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43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8246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47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48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49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0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1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2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3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4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8255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6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7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8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59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8260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1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62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63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64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65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66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72" name="AutoShape 80"/>
          <p:cNvSpPr>
            <a:spLocks noChangeArrowheads="1"/>
          </p:cNvSpPr>
          <p:nvPr/>
        </p:nvSpPr>
        <p:spPr bwMode="auto">
          <a:xfrm>
            <a:off x="4632614" y="5841198"/>
            <a:ext cx="4267200" cy="946150"/>
          </a:xfrm>
          <a:prstGeom prst="flowChartPreparation">
            <a:avLst/>
          </a:prstGeom>
          <a:solidFill>
            <a:srgbClr val="00FF00">
              <a:alpha val="49019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269" name="Прямоугольник 80"/>
          <p:cNvSpPr>
            <a:spLocks noChangeArrowheads="1"/>
          </p:cNvSpPr>
          <p:nvPr/>
        </p:nvSpPr>
        <p:spPr bwMode="auto">
          <a:xfrm>
            <a:off x="685079" y="1075611"/>
            <a:ext cx="56927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000" b="1" u="sng" dirty="0" smtClean="0">
                <a:ln w="0"/>
                <a:latin typeface="Arial" panose="020B0604020202020204" pitchFamily="34" charset="0"/>
              </a:rPr>
              <a:t>Из </a:t>
            </a:r>
            <a:r>
              <a:rPr lang="ru-RU" altLang="ru-RU" sz="4000" b="1" u="sng" dirty="0">
                <a:ln w="0"/>
                <a:latin typeface="Arial" panose="020B0604020202020204" pitchFamily="34" charset="0"/>
              </a:rPr>
              <a:t>каких слов состоит словосочетание?</a:t>
            </a:r>
            <a:endParaRPr lang="en-US" altLang="ru-RU" sz="4000" b="1" u="sng" dirty="0">
              <a:ln w="0"/>
            </a:endParaRPr>
          </a:p>
        </p:txBody>
      </p:sp>
      <p:pic>
        <p:nvPicPr>
          <p:cNvPr id="4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962" y="4112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206" grpId="0" autoUpdateAnimBg="0"/>
      <p:bldP spid="8207" grpId="0" autoUpdateAnimBg="0"/>
      <p:bldP spid="8208" grpId="0" autoUpdateAnimBg="0"/>
      <p:bldP spid="8209" grpId="0" autoUpdateAnimBg="0"/>
      <p:bldP spid="8272" grpId="0" animBg="1" autoUpdateAnimBg="0"/>
      <p:bldP spid="8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71875" y="48752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2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3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4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5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46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7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8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49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9250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1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2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3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4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5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6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7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8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59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9260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61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62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63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64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56997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244475" y="4826000"/>
            <a:ext cx="4289425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944563" y="4891584"/>
            <a:ext cx="3636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0238" indent="-630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A</a:t>
            </a:r>
            <a:r>
              <a:rPr lang="en-US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: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Грамматической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основой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947306" y="5764907"/>
            <a:ext cx="37163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C: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именем существительным и прилагательным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ru-RU" altLang="ru-RU" sz="20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342731" y="4891088"/>
            <a:ext cx="3590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333399"/>
                </a:solidFill>
                <a:latin typeface="Arial" panose="020B0604020202020204" pitchFamily="34" charset="0"/>
              </a:rPr>
              <a:t>B</a:t>
            </a:r>
            <a:r>
              <a:rPr lang="en-US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: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Однокоренными </a:t>
            </a:r>
            <a:r>
              <a:rPr lang="ru-RU" altLang="ru-RU" sz="2000" b="1" dirty="0">
                <a:solidFill>
                  <a:srgbClr val="333399"/>
                </a:solidFill>
                <a:latin typeface="Arial" panose="020B0604020202020204" pitchFamily="34" charset="0"/>
              </a:rPr>
              <a:t>словами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132388" y="6145213"/>
            <a:ext cx="4011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9988" indent="-1169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D: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глаголом и наречием</a:t>
            </a:r>
            <a:r>
              <a:rPr lang="en-US" altLang="ru-RU" sz="20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endParaRPr lang="en-US" altLang="ru-RU" sz="2000" dirty="0">
              <a:solidFill>
                <a:srgbClr val="333399"/>
              </a:solidFill>
            </a:endParaRPr>
          </a:p>
        </p:txBody>
      </p:sp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59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66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68" name="Rectangle 29"/>
          <p:cNvSpPr>
            <a:spLocks noChangeArrowheads="1"/>
          </p:cNvSpPr>
          <p:nvPr/>
        </p:nvSpPr>
        <p:spPr bwMode="auto">
          <a:xfrm>
            <a:off x="6696075" y="37465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69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70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71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73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274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75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0278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79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0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1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2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3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84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5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6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7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88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89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90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0295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6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7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8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9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00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01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02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0303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04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05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06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07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0308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9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10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11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12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13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14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323850" y="4826000"/>
            <a:ext cx="4267200" cy="914400"/>
          </a:xfrm>
          <a:prstGeom prst="flowChartPreparation">
            <a:avLst/>
          </a:prstGeom>
          <a:solidFill>
            <a:srgbClr val="00FF00">
              <a:alpha val="45882"/>
            </a:srgb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317" name="Прямоугольник 79"/>
          <p:cNvSpPr>
            <a:spLocks noChangeArrowheads="1"/>
          </p:cNvSpPr>
          <p:nvPr/>
        </p:nvSpPr>
        <p:spPr bwMode="auto">
          <a:xfrm>
            <a:off x="1031875" y="680850"/>
            <a:ext cx="453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Чем словосочетание не может быть?</a:t>
            </a:r>
          </a:p>
        </p:txBody>
      </p:sp>
      <p:pic>
        <p:nvPicPr>
          <p:cNvPr id="3" name="З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850" y="3389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54" grpId="0" autoUpdateAnimBg="0"/>
      <p:bldP spid="10255" grpId="0" autoUpdateAnimBg="0"/>
      <p:bldP spid="10256" grpId="0" autoUpdateAnimBg="0"/>
      <p:bldP spid="10257" grpId="0" autoUpdateAnimBg="0"/>
      <p:bldP spid="79" grpId="0" animBg="1"/>
      <p:bldP spid="10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71875" y="45608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15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ru-RU">
              <a:solidFill>
                <a:srgbClr val="FFCC00"/>
              </a:solidFill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«5»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«4,2»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«4»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«3,8»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0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«3,6»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1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«3,4»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2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«3,2»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3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«3»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4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5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«2»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6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«1,5»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7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FFCC00"/>
                </a:solidFill>
                <a:latin typeface="Arial" panose="020B0604020202020204" pitchFamily="34" charset="0"/>
              </a:rPr>
              <a:t>«1»</a:t>
            </a:r>
            <a:endParaRPr lang="en-US" altLang="ru-RU" dirty="0">
              <a:solidFill>
                <a:srgbClr val="FFCC00"/>
              </a:solidFill>
            </a:endParaRPr>
          </a:p>
        </p:txBody>
      </p:sp>
      <p:sp>
        <p:nvSpPr>
          <p:cNvPr id="11298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299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0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1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2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3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4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5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6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7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1308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09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10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11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312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" name="право 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473" y="55813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26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913</TotalTime>
  <Words>1874</Words>
  <Application>Microsoft Office PowerPoint</Application>
  <PresentationFormat>Экран (4:3)</PresentationFormat>
  <Paragraphs>825</Paragraphs>
  <Slides>33</Slides>
  <Notes>0</Notes>
  <HiddenSlides>0</HiddenSlides>
  <MMClips>33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 Text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Комп</cp:lastModifiedBy>
  <cp:revision>140</cp:revision>
  <dcterms:created xsi:type="dcterms:W3CDTF">1999-11-20T23:03:43Z</dcterms:created>
  <dcterms:modified xsi:type="dcterms:W3CDTF">2022-10-17T20:51:31Z</dcterms:modified>
</cp:coreProperties>
</file>