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34" r:id="rId2"/>
    <p:sldId id="320" r:id="rId3"/>
    <p:sldId id="335" r:id="rId4"/>
    <p:sldId id="336" r:id="rId5"/>
    <p:sldId id="337" r:id="rId6"/>
    <p:sldId id="326" r:id="rId7"/>
    <p:sldId id="333" r:id="rId8"/>
    <p:sldId id="338" r:id="rId9"/>
    <p:sldId id="339" r:id="rId10"/>
    <p:sldId id="340" r:id="rId11"/>
    <p:sldId id="341" r:id="rId12"/>
    <p:sldId id="309" r:id="rId13"/>
    <p:sldId id="316" r:id="rId14"/>
    <p:sldId id="317" r:id="rId15"/>
    <p:sldId id="342" r:id="rId16"/>
    <p:sldId id="33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  <a:srgbClr val="FFFFCC"/>
    <a:srgbClr val="FF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DCED4-17DA-435E-B65A-8DEA81872143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46A3D-7732-45C2-85D2-E62BAD259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8292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1648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0736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8796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9331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7683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2795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2277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8062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1006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0766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C2424-7067-491B-917D-6137EA1D4C8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4D0D-719C-4ED7-8BD1-5D79798579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0%20%D0%B4%D0%BC%D0%B8%D1%82%D1%80%D0%B8%D0%B9%20%D0%B4%D0%BE%D0%BD%D1%81%D0%BA%D0%BE%D0%B9%20&amp;pos=14&amp;uinfo=sw-1263-sh-929-fw-1038-fh-598-pd-1&amp;rpt=simage&amp;img_url=http://www.kirillovgallery.ru/assets/images/139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3" y="642918"/>
            <a:ext cx="82153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1116013" y="260350"/>
            <a:ext cx="76708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23.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b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 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Полукова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Вера Владимировна, 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учитель начальных классов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МБОУ СОШ№3 г. Ханты –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Мансийска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endParaRPr lang="ru-RU" altLang="ru-RU" sz="1800" dirty="0"/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3" t="7878" r="28424" b="8122"/>
          <a:stretch>
            <a:fillRect/>
          </a:stretch>
        </p:blipFill>
        <p:spPr bwMode="auto">
          <a:xfrm rot="20400696">
            <a:off x="651873" y="1938901"/>
            <a:ext cx="2347046" cy="284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790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4637485" cy="4629026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долготерпит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милосердствует, любовь не ревнует, любовь не превозносится, не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надмевается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поступает бесчинно, не ищет своего, не раздражается, не ведёт счёт злу, не радуется неправде, 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сорадуется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истине; все покрывает, всему верит, на всё надеется, все переносит».</a:t>
            </a:r>
          </a:p>
          <a:p>
            <a:pPr marL="0" indent="0" algn="r"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 Павел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9" name="Picture 4" descr="http://1.bp.blogspot.com/-eSpGqOHfl7o/Tw7sOBOaONI/AAAAAAAABQg/-MiJExAA4bw/s1600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200150"/>
            <a:ext cx="3314700" cy="47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40466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ЛЮБОВЬ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723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ъект 2"/>
          <p:cNvSpPr>
            <a:spLocks noGrp="1"/>
          </p:cNvSpPr>
          <p:nvPr>
            <p:ph idx="1"/>
          </p:nvPr>
        </p:nvSpPr>
        <p:spPr>
          <a:xfrm>
            <a:off x="421195" y="1484784"/>
            <a:ext cx="8229600" cy="291465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превозносится </a:t>
            </a:r>
            <a:r>
              <a:rPr lang="ru-RU" alt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выставляет себя хвастуном.</a:t>
            </a:r>
            <a:endParaRPr lang="ru-RU" alt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alt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надмевается</a:t>
            </a:r>
            <a:r>
              <a:rPr lang="ru-RU" altLang="ru-RU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относится неуважительно, высокомерно.</a:t>
            </a:r>
            <a:endParaRPr lang="ru-RU" alt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alt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поступает бесчинно </a:t>
            </a:r>
            <a:r>
              <a:rPr lang="ru-RU" alt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поступает неподобающим образом, непристойно.</a:t>
            </a:r>
            <a:endParaRPr lang="ru-RU" alt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476672"/>
            <a:ext cx="525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ЛЮБОВЬ</a:t>
            </a:r>
          </a:p>
        </p:txBody>
      </p:sp>
    </p:spTree>
    <p:extLst>
      <p:ext uri="{BB962C8B-B14F-4D97-AF65-F5344CB8AC3E}">
        <p14:creationId xmlns:p14="http://schemas.microsoft.com/office/powerpoint/2010/main" val="36127040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"/>
            <a:ext cx="8892480" cy="17008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оказание милосердной помощи тем, кто в этом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нуждается.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лавка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«Твори Добро»</a:t>
            </a:r>
          </a:p>
        </p:txBody>
      </p:sp>
      <p:pic>
        <p:nvPicPr>
          <p:cNvPr id="12291" name="Picture 2" descr="https://ugra-tv.ru/upload/iblock/009/bbbjh3ofcb1ld6zrbjiz37yi31isjgz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00810"/>
            <a:ext cx="5616624" cy="47525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равославная социальная лавка «Твори Добро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700809"/>
            <a:ext cx="3456384" cy="4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8702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6409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занятие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В ХРИСТИАНСКОМ ПОНИМАНИИ»</a:t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написания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91822" cy="4351338"/>
          </a:xfrm>
        </p:spPr>
        <p:txBody>
          <a:bodyPr>
            <a:normAutofit/>
          </a:bodyPr>
          <a:lstStyle/>
          <a:p>
            <a:pPr marL="651510" lvl="0" indent="-51435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строке одним словом обозначается тема</a:t>
            </a:r>
          </a:p>
          <a:p>
            <a:pPr marL="651510" lvl="0" indent="-51435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(1 существительное).</a:t>
            </a:r>
          </a:p>
          <a:p>
            <a:pPr lvl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Вторая строка – описание темы двумя словами</a:t>
            </a:r>
          </a:p>
          <a:p>
            <a:pPr lvl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(2 прилагательных)</a:t>
            </a:r>
          </a:p>
          <a:p>
            <a:pPr lvl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Третья строка – описание действия по этой теме тремя словами (3 глагола)</a:t>
            </a:r>
          </a:p>
          <a:p>
            <a:pPr lvl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Четвертая строка – небольшая фраза, выражающая твоё отношение к теме (1 предложение)</a:t>
            </a:r>
          </a:p>
          <a:p>
            <a:pPr lvl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Пятая строка – одно слово, ассоциация с темой (1 слово).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0123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92696"/>
            <a:ext cx="7906195" cy="112105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самоотверженная.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Долготерпит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милосердствует, не раздражается.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ценностью христиан.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ЖЕРТВЕННОСТЬ.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Христианская семья (58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7606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3794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91227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ваших сердцах всегда горит огонёк истинной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pshperm.pravorg.ru/files/2021/10/01_prep_Sergiy_cht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4006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091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ВЫБОР: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82947" name="Объект 2"/>
          <p:cNvSpPr>
            <a:spLocks noGrp="1"/>
          </p:cNvSpPr>
          <p:nvPr>
            <p:ph idx="1"/>
          </p:nvPr>
        </p:nvSpPr>
        <p:spPr>
          <a:xfrm>
            <a:off x="611560" y="1268761"/>
            <a:ext cx="8075240" cy="3858072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сообщение об одном из русских героев-святых. Подберите иллюстрации к своему рассказу.</a:t>
            </a: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поделку «Как люди выражают свою любовь». Описанную в приложении (с.188 -189). Кому бы вы хотели её подарить?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838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ЗАБОЛОЦКИЙ «НЕКРАСИВАЯ ДЕВОЧКА»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Je_T0VzRxdM/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r="32314"/>
          <a:stretch/>
        </p:blipFill>
        <p:spPr bwMode="auto">
          <a:xfrm>
            <a:off x="755576" y="1825625"/>
            <a:ext cx="39604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6597" y="3244334"/>
            <a:ext cx="332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КАКОЙ  КРАСОТЕ ГОВОРИТ ПОЭТ?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65689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9691"/>
              </p:ext>
            </p:extLst>
          </p:nvPr>
        </p:nvGraphicFramePr>
        <p:xfrm>
          <a:off x="628650" y="3"/>
          <a:ext cx="7886699" cy="702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178">
                  <a:extLst>
                    <a:ext uri="{9D8B030D-6E8A-4147-A177-3AD203B41FA5}">
                      <a16:colId xmlns:a16="http://schemas.microsoft.com/office/drawing/2014/main" val="2597400426"/>
                    </a:ext>
                  </a:extLst>
                </a:gridCol>
                <a:gridCol w="3286547">
                  <a:extLst>
                    <a:ext uri="{9D8B030D-6E8A-4147-A177-3AD203B41FA5}">
                      <a16:colId xmlns:a16="http://schemas.microsoft.com/office/drawing/2014/main" val="1054615978"/>
                    </a:ext>
                  </a:extLst>
                </a:gridCol>
                <a:gridCol w="4163974">
                  <a:extLst>
                    <a:ext uri="{9D8B030D-6E8A-4147-A177-3AD203B41FA5}">
                      <a16:colId xmlns:a16="http://schemas.microsoft.com/office/drawing/2014/main" val="3148036646"/>
                    </a:ext>
                  </a:extLst>
                </a:gridCol>
              </a:tblGrid>
              <a:tr h="351542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ЗАПОВЕДИ БОЖИИ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89671"/>
                  </a:ext>
                </a:extLst>
              </a:tr>
              <a:tr h="80854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 Господь Бог твой; пусть не будет у тебя других богов, кроме Меня…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Почитание Бога - главная жизненная основа для человека.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1060025549"/>
                  </a:ext>
                </a:extLst>
              </a:tr>
              <a:tr h="5926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сотвори (не делай) себе кумира…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</a:t>
                      </a:r>
                      <a:r>
                        <a:rPr lang="ru-RU" sz="1600" dirty="0" smtClean="0">
                          <a:effectLst/>
                        </a:rPr>
                        <a:t>воздавай </a:t>
                      </a:r>
                      <a:r>
                        <a:rPr lang="ru-RU" sz="1600" dirty="0">
                          <a:effectLst/>
                        </a:rPr>
                        <a:t>божественные почести кому – либо, кроме Бога.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3898473603"/>
                  </a:ext>
                </a:extLst>
              </a:tr>
              <a:tr h="7447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произноси имени Господа Бога твоего напрасно…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</a:t>
                      </a:r>
                      <a:r>
                        <a:rPr lang="ru-RU" sz="1600" dirty="0" smtClean="0">
                          <a:effectLst/>
                        </a:rPr>
                        <a:t>употребляй </a:t>
                      </a:r>
                      <a:r>
                        <a:rPr lang="ru-RU" sz="1600" dirty="0">
                          <a:effectLst/>
                        </a:rPr>
                        <a:t>имя Божие в пустых разговорах и шутках.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3729498412"/>
                  </a:ext>
                </a:extLst>
              </a:tr>
              <a:tr h="5926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Помни день покоя, чтобы проводить его свято…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Трудись  </a:t>
                      </a:r>
                      <a:r>
                        <a:rPr lang="ru-RU" sz="1600" dirty="0">
                          <a:effectLst/>
                        </a:rPr>
                        <a:t>шесть дней, а седьмой день  </a:t>
                      </a:r>
                      <a:r>
                        <a:rPr lang="ru-RU" sz="1600" dirty="0" smtClean="0">
                          <a:effectLst/>
                        </a:rPr>
                        <a:t>посвящай </a:t>
                      </a:r>
                      <a:r>
                        <a:rPr lang="ru-RU" sz="1600" dirty="0">
                          <a:effectLst/>
                        </a:rPr>
                        <a:t>угодным Богу делам.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4091198753"/>
                  </a:ext>
                </a:extLst>
              </a:tr>
              <a:tr h="5390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Почитай отца твоего и матерь твою…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Относись с почтением к родителям.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3305962590"/>
                  </a:ext>
                </a:extLst>
              </a:tr>
              <a:tr h="5390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убивай.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лишай жизни человека, не вреди его здоровью.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1993810952"/>
                  </a:ext>
                </a:extLst>
              </a:tr>
              <a:tr h="44208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прелюбодействуй. 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Люби верно.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3943457979"/>
                  </a:ext>
                </a:extLst>
              </a:tr>
              <a:tr h="3032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кради.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посягай на чужое имущество.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3548136807"/>
                  </a:ext>
                </a:extLst>
              </a:tr>
              <a:tr h="8937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лги. Не произноси ложного свидетельства на ближнего твоего.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используй слово для нанесения вреда.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1928956757"/>
                  </a:ext>
                </a:extLst>
              </a:tr>
              <a:tr h="8368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11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завидуй. Не желай дома ближнего твоего…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желай себе того, что есть у других, цени то, что есть у тебя.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extLst>
                  <a:ext uri="{0D108BD9-81ED-4DB2-BD59-A6C34878D82A}">
                    <a16:rowId xmlns:a16="http://schemas.microsoft.com/office/drawing/2014/main" val="3114772701"/>
                  </a:ext>
                </a:extLst>
              </a:tr>
              <a:tr h="269515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ЛЮБОВЬ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2412" marR="52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1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242250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699" cy="1124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 descr="https://mir-s3-cdn-cf.behance.net/projects/max_808/6be4f189390513.Y3JvcCw5MjMsNzIyLDE1Myw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1" y="945238"/>
            <a:ext cx="7615758" cy="507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65203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только чувство, которое мы испытываем по отношению к кому-то или чему-то, это и проявление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жертвенности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ЖЕРТВЕННОСТЬ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готовность человека жертвовать чем-то ради более важного, значимого; готовность жертвовать своими интересами и даже собой; самоотверженность.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296152708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697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ЖЕРТВЕННОСТЬ</a:t>
            </a:r>
          </a:p>
        </p:txBody>
      </p:sp>
      <p:sp>
        <p:nvSpPr>
          <p:cNvPr id="70659" name="Объект 2"/>
          <p:cNvSpPr>
            <a:spLocks noGrp="1"/>
          </p:cNvSpPr>
          <p:nvPr>
            <p:ph sz="half" idx="1"/>
          </p:nvPr>
        </p:nvSpPr>
        <p:spPr>
          <a:xfrm>
            <a:off x="457200" y="2343150"/>
            <a:ext cx="4038600" cy="3495675"/>
          </a:xfrm>
        </p:spPr>
        <p:txBody>
          <a:bodyPr>
            <a:normAutofit fontScale="85000" lnSpcReduction="200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-Преображенский кафедральный собор в Хабаровске</a:t>
            </a:r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70660" name="Объект 3"/>
          <p:cNvSpPr>
            <a:spLocks noGrp="1"/>
          </p:cNvSpPr>
          <p:nvPr>
            <p:ph sz="half" idx="2"/>
          </p:nvPr>
        </p:nvSpPr>
        <p:spPr>
          <a:xfrm>
            <a:off x="4648200" y="2343150"/>
            <a:ext cx="4038600" cy="3495675"/>
          </a:xfrm>
        </p:spPr>
        <p:txBody>
          <a:bodyPr>
            <a:normAutofit fontScale="85000" lnSpcReduction="200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 </a:t>
            </a:r>
          </a:p>
          <a:p>
            <a:pPr marL="0" indent="0">
              <a:buNone/>
            </a:pPr>
            <a:r>
              <a:rPr lang="ru-RU" altLang="ru-RU" dirty="0" smtClean="0"/>
              <a:t>  </a:t>
            </a:r>
            <a:r>
              <a:rPr lang="ru-RU" alt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святого равноапостольного князя Владимира в Астрахани</a:t>
            </a:r>
          </a:p>
        </p:txBody>
      </p:sp>
      <p:pic>
        <p:nvPicPr>
          <p:cNvPr id="7066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538933" cy="3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96752"/>
            <a:ext cx="4004072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52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http://dlm6.meta.ua/pic/0/45/173/FnI_5s7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200151"/>
            <a:ext cx="2619375" cy="33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2505074"/>
            <a:ext cx="4038600" cy="4020269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Нестеренко. День победы русской эскадры под командованием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Ф.Ф.Ушакова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8" name="Picture 6" descr="http://mdct.ru/sites/default/files/ex/15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8288" y="1200150"/>
            <a:ext cx="2964656" cy="3951685"/>
          </a:xfrm>
          <a:noFill/>
        </p:spPr>
      </p:pic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5641181" y="5151835"/>
            <a:ext cx="3338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П.Корин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Невский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9688" y="188640"/>
            <a:ext cx="554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ЛЮБВИ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01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50"/>
            </a:avLst>
          </a:prstGeom>
          <a:solidFill>
            <a:schemeClr val="accent6">
              <a:lumMod val="90000"/>
              <a:lumOff val="1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21786"/>
            <a:ext cx="8316415" cy="78693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ГЕРОИ - СВЯТЫЕ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4230" y="764704"/>
            <a:ext cx="3149769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5" y="5085185"/>
            <a:ext cx="2751434" cy="1512167"/>
          </a:xfrm>
        </p:spPr>
        <p:txBody>
          <a:bodyPr>
            <a:norm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http://www.kirillovgallery.ru/assets/images/139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7261" y="557366"/>
            <a:ext cx="3312368" cy="45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Toshiba\Desktop\Новая папка\Рисунок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615747"/>
            <a:ext cx="3528392" cy="44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H="1">
            <a:off x="5076055" y="5085185"/>
            <a:ext cx="406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ДИМИТРИЙ  ДОНСКОЙ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841" y="5520766"/>
            <a:ext cx="7902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«Нет больше той любви, как если кто положит душу свою за друзей своих»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6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ъект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4843710"/>
          </a:xfrm>
        </p:spPr>
        <p:txBody>
          <a:bodyPr>
            <a:normAutofit fontScale="925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 Нерукотворный. Икона</a:t>
            </a:r>
          </a:p>
        </p:txBody>
      </p:sp>
      <p:sp>
        <p:nvSpPr>
          <p:cNvPr id="73731" name="Объект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4527947"/>
          </a:xfrm>
        </p:spPr>
        <p:txBody>
          <a:bodyPr>
            <a:normAutofit fontScale="925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      </a:t>
            </a:r>
          </a:p>
          <a:p>
            <a:pPr marL="0" indent="0" algn="ctr">
              <a:buNone/>
            </a:pPr>
            <a:r>
              <a:rPr lang="ru-RU" altLang="ru-RU" dirty="0" smtClean="0"/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рыдай Мене, </a:t>
            </a:r>
            <a:r>
              <a:rPr lang="ru-RU" alt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Икона</a:t>
            </a:r>
          </a:p>
        </p:txBody>
      </p:sp>
      <p:pic>
        <p:nvPicPr>
          <p:cNvPr id="7373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4172273" cy="379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3"/>
            <a:ext cx="3362524" cy="37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116633"/>
            <a:ext cx="8363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СПАСИТЕЛЯ – ГОСПОДА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ИИСУСА ХРИСТА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212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976</TotalTime>
  <Words>654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Н. ЗАБОЛОЦКИЙ «НЕКРАСИВАЯ ДЕВОЧКА»</vt:lpstr>
      <vt:lpstr>Презентация PowerPoint</vt:lpstr>
      <vt:lpstr>МИЛОСЕРДИЕ </vt:lpstr>
      <vt:lpstr>Презентация PowerPoint</vt:lpstr>
      <vt:lpstr>ЖЕРТВЕННОСТЬ</vt:lpstr>
      <vt:lpstr>Презентация PowerPoint</vt:lpstr>
      <vt:lpstr>РУССКИЕ ГЕРОИ - СВЯТЫЕ  </vt:lpstr>
      <vt:lpstr>Презентация PowerPoint</vt:lpstr>
      <vt:lpstr>Презентация PowerPoint</vt:lpstr>
      <vt:lpstr>Презентация PowerPoint</vt:lpstr>
      <vt:lpstr>БЛАГОТВОРИТЕЛЬНОСТЬ - оказание милосердной помощи тем, кто в этом нуждается. Православная социальная лавка «Твори Добро»</vt:lpstr>
      <vt:lpstr>Активное занятие  «ЛЮБОВЬ В ХРИСТИАНСКОМ ПОНИМАНИИ»  Алгоритм написания синквейна </vt:lpstr>
      <vt:lpstr>ЛЮБОВЬ.</vt:lpstr>
      <vt:lpstr>Презентация PowerPoint</vt:lpstr>
      <vt:lpstr>ДОМАШНЕЕ ЗАДАНИЕ НА ВЫБОР: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95</cp:revision>
  <dcterms:created xsi:type="dcterms:W3CDTF">2011-11-02T12:17:16Z</dcterms:created>
  <dcterms:modified xsi:type="dcterms:W3CDTF">2022-11-02T17:25:47Z</dcterms:modified>
</cp:coreProperties>
</file>