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1" r:id="rId3"/>
    <p:sldId id="262" r:id="rId4"/>
    <p:sldId id="263" r:id="rId5"/>
    <p:sldId id="270" r:id="rId6"/>
    <p:sldId id="264" r:id="rId7"/>
    <p:sldId id="267" r:id="rId8"/>
    <p:sldId id="268" r:id="rId9"/>
    <p:sldId id="269" r:id="rId10"/>
    <p:sldId id="271" r:id="rId11"/>
    <p:sldId id="274" r:id="rId12"/>
    <p:sldId id="272" r:id="rId13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190" autoAdjust="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025EF-F448-493F-8724-7A0E95439FBC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A7F34-FE35-4CB3-9BBA-97CB6EF71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A7F34-FE35-4CB3-9BBA-97CB6EF714C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1470025"/>
          </a:xfrm>
        </p:spPr>
        <p:txBody>
          <a:bodyPr/>
          <a:lstStyle>
            <a:lvl1pPr>
              <a:defRPr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06084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58B6-971A-462A-8553-BD1507558948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A2EB-1EEC-4842-9E02-32E452F28C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0758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58B6-971A-462A-8553-BD1507558948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A2EB-1EEC-4842-9E02-32E452F28C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1235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58B6-971A-462A-8553-BD1507558948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A2EB-1EEC-4842-9E02-32E452F28C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3738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58B6-971A-462A-8553-BD1507558948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A2EB-1EEC-4842-9E02-32E452F28C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6273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58B6-971A-462A-8553-BD1507558948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A2EB-1EEC-4842-9E02-32E452F28C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8234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58B6-971A-462A-8553-BD1507558948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A2EB-1EEC-4842-9E02-32E452F28C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2632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58B6-971A-462A-8553-BD1507558948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A2EB-1EEC-4842-9E02-32E452F28C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1035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58B6-971A-462A-8553-BD1507558948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A2EB-1EEC-4842-9E02-32E452F28C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4445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58B6-971A-462A-8553-BD1507558948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A2EB-1EEC-4842-9E02-32E452F28C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7650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58B6-971A-462A-8553-BD1507558948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A2EB-1EEC-4842-9E02-32E452F28C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7100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58B6-971A-462A-8553-BD1507558948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A2EB-1EEC-4842-9E02-32E452F28C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2426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A58B6-971A-462A-8553-BD1507558948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7A2EB-1EEC-4842-9E02-32E452F28C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937418" y="6488668"/>
            <a:ext cx="3206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4"/>
              </a:rPr>
              <a:t>http://presentation-creation.ru/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975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emf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-koncept.ru/2017/771134.htm" TargetMode="External"/><Relationship Id="rId2" Type="http://schemas.openxmlformats.org/officeDocument/2006/relationships/hyperlink" Target="https://studfile.net/preview/9808576/page:6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chool.kontur.ru/publications/2447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620688"/>
            <a:ext cx="6929486" cy="1470025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Ахрамович</a:t>
            </a:r>
            <a:r>
              <a:rPr lang="ru-RU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Ирина Ивановна </a:t>
            </a:r>
            <a:br>
              <a:rPr lang="ru-RU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учитель английского языка</a:t>
            </a:r>
            <a:br>
              <a:rPr lang="ru-RU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МБОУ СОШ №3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г. Усолье- Сибирское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3571876"/>
            <a:ext cx="6400800" cy="17859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1" descr="D:\Фото\DSC_4069    А  Ахрамович Ирина Иванов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42" y="1714488"/>
            <a:ext cx="2928958" cy="5143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2570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Проектная деятельность на уроках английского языка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3" y="1571613"/>
            <a:ext cx="357189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1500174"/>
            <a:ext cx="307183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D:\На город\Пример-проекта-№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714752"/>
            <a:ext cx="3714776" cy="2857520"/>
          </a:xfrm>
          <a:prstGeom prst="rect">
            <a:avLst/>
          </a:prstGeom>
          <a:noFill/>
        </p:spPr>
      </p:pic>
      <p:pic>
        <p:nvPicPr>
          <p:cNvPr id="7" name="Picture 4" descr="D:\Методическая мастерская\IMG-8889d06835007bfba35d5b57ce6103a5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2571744"/>
            <a:ext cx="2638799" cy="2146812"/>
          </a:xfrm>
          <a:prstGeom prst="rect">
            <a:avLst/>
          </a:prstGeom>
          <a:noFill/>
        </p:spPr>
      </p:pic>
      <p:pic>
        <p:nvPicPr>
          <p:cNvPr id="2051" name="Picture 3" descr="D:\На город\1.1.1.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3929066"/>
            <a:ext cx="2554793" cy="2286016"/>
          </a:xfrm>
          <a:prstGeom prst="rect">
            <a:avLst/>
          </a:prstGeom>
          <a:noFill/>
        </p:spPr>
      </p:pic>
      <p:pic>
        <p:nvPicPr>
          <p:cNvPr id="2052" name="Picture 4" descr="D:\На город\th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16" y="4786322"/>
            <a:ext cx="1643074" cy="164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5072098" cy="1143000"/>
          </a:xfrm>
        </p:spPr>
        <p:txBody>
          <a:bodyPr/>
          <a:lstStyle/>
          <a:p>
            <a:r>
              <a:rPr lang="ru-RU" dirty="0" smtClean="0"/>
              <a:t>Результативность</a:t>
            </a:r>
            <a:endParaRPr lang="ru-RU" dirty="0"/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gray">
          <a:xfrm flipV="1">
            <a:off x="285720" y="4714884"/>
            <a:ext cx="1698625" cy="1589087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EAEAEA">
                  <a:gamma/>
                  <a:shade val="63529"/>
                  <a:invGamma/>
                  <a:alpha val="20000"/>
                </a:srgbClr>
              </a:gs>
              <a:gs pos="50000">
                <a:srgbClr val="EAEAEA">
                  <a:alpha val="20000"/>
                </a:srgbClr>
              </a:gs>
              <a:gs pos="100000">
                <a:srgbClr val="EAEAEA">
                  <a:gamma/>
                  <a:shade val="63529"/>
                  <a:invGamma/>
                  <a:alpha val="20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gray">
          <a:xfrm flipV="1">
            <a:off x="2071670" y="4500570"/>
            <a:ext cx="1698625" cy="2168525"/>
          </a:xfrm>
          <a:prstGeom prst="can">
            <a:avLst>
              <a:gd name="adj" fmla="val 23795"/>
            </a:avLst>
          </a:prstGeom>
          <a:gradFill rotWithShape="1">
            <a:gsLst>
              <a:gs pos="0">
                <a:srgbClr val="EAEAEA">
                  <a:gamma/>
                  <a:shade val="63529"/>
                  <a:invGamma/>
                  <a:alpha val="20000"/>
                </a:srgbClr>
              </a:gs>
              <a:gs pos="50000">
                <a:srgbClr val="EAEAEA">
                  <a:alpha val="20000"/>
                </a:srgbClr>
              </a:gs>
              <a:gs pos="100000">
                <a:srgbClr val="EAEAEA">
                  <a:gamma/>
                  <a:shade val="63529"/>
                  <a:invGamma/>
                  <a:alpha val="20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gray">
          <a:xfrm flipV="1">
            <a:off x="3857620" y="3714752"/>
            <a:ext cx="1687513" cy="2938462"/>
          </a:xfrm>
          <a:prstGeom prst="can">
            <a:avLst>
              <a:gd name="adj" fmla="val 23314"/>
            </a:avLst>
          </a:prstGeom>
          <a:gradFill rotWithShape="1">
            <a:gsLst>
              <a:gs pos="0">
                <a:srgbClr val="EAEAEA">
                  <a:gamma/>
                  <a:shade val="63529"/>
                  <a:invGamma/>
                  <a:alpha val="20000"/>
                </a:srgbClr>
              </a:gs>
              <a:gs pos="50000">
                <a:srgbClr val="EAEAEA">
                  <a:alpha val="20000"/>
                </a:srgbClr>
              </a:gs>
              <a:gs pos="100000">
                <a:srgbClr val="EAEAEA">
                  <a:gamma/>
                  <a:shade val="63529"/>
                  <a:invGamma/>
                  <a:alpha val="20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3938612" y="3542860"/>
            <a:ext cx="1687513" cy="520700"/>
            <a:chOff x="1003" y="2400"/>
            <a:chExt cx="1089" cy="336"/>
          </a:xfrm>
        </p:grpSpPr>
        <p:sp>
          <p:nvSpPr>
            <p:cNvPr id="8" name="Oval 8"/>
            <p:cNvSpPr>
              <a:spLocks noChangeArrowheads="1"/>
            </p:cNvSpPr>
            <p:nvPr/>
          </p:nvSpPr>
          <p:spPr bwMode="gray">
            <a:xfrm>
              <a:off x="1006" y="2427"/>
              <a:ext cx="1086" cy="309"/>
            </a:xfrm>
            <a:prstGeom prst="ellipse">
              <a:avLst/>
            </a:prstGeom>
            <a:gradFill rotWithShape="1">
              <a:gsLst>
                <a:gs pos="0">
                  <a:srgbClr val="FF9900">
                    <a:gamma/>
                    <a:shade val="57255"/>
                    <a:invGamma/>
                  </a:srgbClr>
                </a:gs>
                <a:gs pos="50000">
                  <a:srgbClr val="FF9900"/>
                </a:gs>
                <a:gs pos="100000">
                  <a:srgbClr val="FF9900">
                    <a:gamma/>
                    <a:shade val="57255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gray">
            <a:xfrm>
              <a:off x="1003" y="2400"/>
              <a:ext cx="1086" cy="309"/>
            </a:xfrm>
            <a:prstGeom prst="ellipse">
              <a:avLst/>
            </a:prstGeom>
            <a:gradFill rotWithShape="1">
              <a:gsLst>
                <a:gs pos="0">
                  <a:srgbClr val="FF9900">
                    <a:gamma/>
                    <a:tint val="28627"/>
                    <a:invGamma/>
                  </a:srgbClr>
                </a:gs>
                <a:gs pos="100000">
                  <a:srgbClr val="FF9900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214282" y="4643446"/>
            <a:ext cx="1687512" cy="520700"/>
            <a:chOff x="1003" y="2400"/>
            <a:chExt cx="1089" cy="336"/>
          </a:xfrm>
        </p:grpSpPr>
        <p:sp>
          <p:nvSpPr>
            <p:cNvPr id="14" name="Oval 14"/>
            <p:cNvSpPr>
              <a:spLocks noChangeArrowheads="1"/>
            </p:cNvSpPr>
            <p:nvPr/>
          </p:nvSpPr>
          <p:spPr bwMode="gray">
            <a:xfrm>
              <a:off x="1006" y="2427"/>
              <a:ext cx="1086" cy="30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5725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7255"/>
                    <a:invGamma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gray">
            <a:xfrm>
              <a:off x="1003" y="2400"/>
              <a:ext cx="1086" cy="30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176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2071670" y="4286256"/>
            <a:ext cx="1687513" cy="520700"/>
            <a:chOff x="1003" y="2400"/>
            <a:chExt cx="1089" cy="336"/>
          </a:xfrm>
        </p:grpSpPr>
        <p:sp>
          <p:nvSpPr>
            <p:cNvPr id="17" name="Oval 17"/>
            <p:cNvSpPr>
              <a:spLocks noChangeArrowheads="1"/>
            </p:cNvSpPr>
            <p:nvPr/>
          </p:nvSpPr>
          <p:spPr bwMode="gray">
            <a:xfrm>
              <a:off x="1006" y="2427"/>
              <a:ext cx="1086" cy="309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5725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57255"/>
                    <a:invGamma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gray">
            <a:xfrm>
              <a:off x="1003" y="2400"/>
              <a:ext cx="1086" cy="309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1765"/>
                    <a:invGamma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9" name="Text Box 9"/>
          <p:cNvSpPr txBox="1">
            <a:spLocks noChangeArrowheads="1"/>
          </p:cNvSpPr>
          <p:nvPr/>
        </p:nvSpPr>
        <p:spPr bwMode="gray">
          <a:xfrm>
            <a:off x="571472" y="1785927"/>
            <a:ext cx="4700616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2400" b="1" dirty="0" smtClean="0">
                <a:solidFill>
                  <a:srgbClr val="010000"/>
                </a:solidFill>
                <a:cs typeface="Arial" charset="0"/>
              </a:rPr>
              <a:t>Выбор предмета английский язык для защиты итоговых проектов  в 9 классе</a:t>
            </a:r>
            <a:endParaRPr lang="en-US" sz="2400" b="1" dirty="0">
              <a:solidFill>
                <a:srgbClr val="010000"/>
              </a:solidFill>
              <a:cs typeface="Arial" charset="0"/>
            </a:endParaRP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428596" y="5510213"/>
            <a:ext cx="135732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10000"/>
                </a:solidFill>
                <a:cs typeface="Arial" charset="0"/>
              </a:rPr>
              <a:t>2019-</a:t>
            </a:r>
          </a:p>
          <a:p>
            <a:pPr algn="ctr"/>
            <a:r>
              <a:rPr lang="ru-RU" sz="2000" b="1" dirty="0" smtClean="0">
                <a:solidFill>
                  <a:srgbClr val="010000"/>
                </a:solidFill>
                <a:cs typeface="Arial" charset="0"/>
              </a:rPr>
              <a:t>2020 </a:t>
            </a:r>
            <a:endParaRPr lang="en-US" sz="2000" b="1" dirty="0">
              <a:solidFill>
                <a:srgbClr val="010000"/>
              </a:solidFill>
              <a:cs typeface="Arial" charset="0"/>
            </a:endParaRP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2357422" y="5510213"/>
            <a:ext cx="128588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10000"/>
                </a:solidFill>
                <a:cs typeface="Arial" charset="0"/>
              </a:rPr>
              <a:t>2020-2021</a:t>
            </a:r>
            <a:endParaRPr lang="en-US" sz="2000" b="1" dirty="0">
              <a:solidFill>
                <a:srgbClr val="010000"/>
              </a:solidFill>
              <a:cs typeface="Arial" charset="0"/>
            </a:endParaRPr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4214810" y="5510213"/>
            <a:ext cx="12144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10000"/>
                </a:solidFill>
                <a:cs typeface="Arial" charset="0"/>
              </a:rPr>
              <a:t>2022-2023</a:t>
            </a:r>
            <a:endParaRPr lang="en-US" sz="2000" b="1" dirty="0">
              <a:solidFill>
                <a:srgbClr val="010000"/>
              </a:solidFill>
              <a:cs typeface="Arial" charset="0"/>
            </a:endParaRPr>
          </a:p>
        </p:txBody>
      </p:sp>
      <p:grpSp>
        <p:nvGrpSpPr>
          <p:cNvPr id="31" name="Group 31"/>
          <p:cNvGrpSpPr>
            <a:grpSpLocks/>
          </p:cNvGrpSpPr>
          <p:nvPr/>
        </p:nvGrpSpPr>
        <p:grpSpPr bwMode="auto">
          <a:xfrm>
            <a:off x="4143372" y="2714620"/>
            <a:ext cx="1257300" cy="1217612"/>
            <a:chOff x="887" y="2040"/>
            <a:chExt cx="433" cy="422"/>
          </a:xfrm>
        </p:grpSpPr>
        <p:pic>
          <p:nvPicPr>
            <p:cNvPr id="32" name="Picture 32" descr="circuler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887" y="2040"/>
              <a:ext cx="430" cy="420"/>
            </a:xfrm>
            <a:prstGeom prst="rect">
              <a:avLst/>
            </a:prstGeom>
            <a:noFill/>
          </p:spPr>
        </p:pic>
        <p:sp>
          <p:nvSpPr>
            <p:cNvPr id="33" name="Oval 33"/>
            <p:cNvSpPr>
              <a:spLocks noChangeArrowheads="1"/>
            </p:cNvSpPr>
            <p:nvPr/>
          </p:nvSpPr>
          <p:spPr bwMode="gray">
            <a:xfrm>
              <a:off x="887" y="2040"/>
              <a:ext cx="433" cy="422"/>
            </a:xfrm>
            <a:prstGeom prst="ellipse">
              <a:avLst/>
            </a:prstGeom>
            <a:gradFill rotWithShape="1">
              <a:gsLst>
                <a:gs pos="0">
                  <a:srgbClr val="FF9900">
                    <a:alpha val="55000"/>
                  </a:srgbClr>
                </a:gs>
                <a:gs pos="50000">
                  <a:srgbClr val="FF9900">
                    <a:gamma/>
                    <a:shade val="46275"/>
                    <a:invGamma/>
                    <a:alpha val="89999"/>
                  </a:srgbClr>
                </a:gs>
                <a:gs pos="100000">
                  <a:srgbClr val="FF9900">
                    <a:alpha val="55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34" name="Picture 34" descr="Picture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930" y="2044"/>
              <a:ext cx="345" cy="149"/>
            </a:xfrm>
            <a:prstGeom prst="rect">
              <a:avLst/>
            </a:prstGeom>
            <a:noFill/>
          </p:spPr>
        </p:pic>
      </p:grpSp>
      <p:sp>
        <p:nvSpPr>
          <p:cNvPr id="35" name="Rectangle 35"/>
          <p:cNvSpPr>
            <a:spLocks noChangeArrowheads="1"/>
          </p:cNvSpPr>
          <p:nvPr/>
        </p:nvSpPr>
        <p:spPr bwMode="gray">
          <a:xfrm>
            <a:off x="4572000" y="3071810"/>
            <a:ext cx="5000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sz="2400" b="1" dirty="0" smtClean="0">
                <a:solidFill>
                  <a:srgbClr val="FEFFFF"/>
                </a:solidFill>
                <a:cs typeface="Arial" charset="0"/>
              </a:rPr>
              <a:t>6</a:t>
            </a:r>
            <a:endParaRPr lang="en-US" sz="2400" b="1" dirty="0">
              <a:solidFill>
                <a:srgbClr val="FEFFFF"/>
              </a:solidFill>
              <a:cs typeface="Arial" charset="0"/>
            </a:endParaRPr>
          </a:p>
        </p:txBody>
      </p:sp>
      <p:pic>
        <p:nvPicPr>
          <p:cNvPr id="36" name="Picture 36" descr="shadow_1_m"/>
          <p:cNvPicPr>
            <a:picLocks noChangeAspect="1" noChangeArrowheads="1"/>
          </p:cNvPicPr>
          <p:nvPr/>
        </p:nvPicPr>
        <p:blipFill>
          <a:blip r:embed="rId4" cstate="print">
            <a:lum bright="12000"/>
          </a:blip>
          <a:srcRect/>
          <a:stretch>
            <a:fillRect/>
          </a:stretch>
        </p:blipFill>
        <p:spPr bwMode="gray">
          <a:xfrm>
            <a:off x="2063457" y="4417573"/>
            <a:ext cx="1190625" cy="223837"/>
          </a:xfrm>
          <a:prstGeom prst="rect">
            <a:avLst/>
          </a:prstGeom>
          <a:noFill/>
        </p:spPr>
      </p:pic>
      <p:grpSp>
        <p:nvGrpSpPr>
          <p:cNvPr id="37" name="Group 37"/>
          <p:cNvGrpSpPr>
            <a:grpSpLocks/>
          </p:cNvGrpSpPr>
          <p:nvPr/>
        </p:nvGrpSpPr>
        <p:grpSpPr bwMode="auto">
          <a:xfrm>
            <a:off x="2357422" y="3500438"/>
            <a:ext cx="1143008" cy="1217612"/>
            <a:chOff x="887" y="2040"/>
            <a:chExt cx="433" cy="422"/>
          </a:xfrm>
        </p:grpSpPr>
        <p:pic>
          <p:nvPicPr>
            <p:cNvPr id="38" name="Picture 38" descr="circuler_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887" y="2040"/>
              <a:ext cx="430" cy="420"/>
            </a:xfrm>
            <a:prstGeom prst="rect">
              <a:avLst/>
            </a:prstGeom>
            <a:noFill/>
          </p:spPr>
        </p:pic>
        <p:sp>
          <p:nvSpPr>
            <p:cNvPr id="39" name="Oval 39"/>
            <p:cNvSpPr>
              <a:spLocks noChangeArrowheads="1"/>
            </p:cNvSpPr>
            <p:nvPr/>
          </p:nvSpPr>
          <p:spPr bwMode="gray">
            <a:xfrm>
              <a:off x="887" y="2040"/>
              <a:ext cx="433" cy="42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55000"/>
                  </a:schemeClr>
                </a:gs>
                <a:gs pos="50000">
                  <a:schemeClr val="accent2">
                    <a:gamma/>
                    <a:shade val="46275"/>
                    <a:invGamma/>
                    <a:alpha val="89999"/>
                  </a:schemeClr>
                </a:gs>
                <a:gs pos="100000">
                  <a:schemeClr val="accent2">
                    <a:alpha val="55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0" name="Picture 40" descr="Picture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930" y="2044"/>
              <a:ext cx="345" cy="149"/>
            </a:xfrm>
            <a:prstGeom prst="rect">
              <a:avLst/>
            </a:prstGeom>
            <a:noFill/>
          </p:spPr>
        </p:pic>
      </p:grpSp>
      <p:sp>
        <p:nvSpPr>
          <p:cNvPr id="41" name="Rectangle 41"/>
          <p:cNvSpPr>
            <a:spLocks noChangeArrowheads="1"/>
          </p:cNvSpPr>
          <p:nvPr/>
        </p:nvSpPr>
        <p:spPr bwMode="gray">
          <a:xfrm>
            <a:off x="2786050" y="3812345"/>
            <a:ext cx="5000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sz="2400" b="1" dirty="0" smtClean="0">
                <a:solidFill>
                  <a:srgbClr val="FEFFFF"/>
                </a:solidFill>
                <a:cs typeface="Arial" charset="0"/>
              </a:rPr>
              <a:t>5</a:t>
            </a:r>
            <a:endParaRPr lang="en-US" sz="2400" b="1" dirty="0">
              <a:solidFill>
                <a:srgbClr val="FEFFFF"/>
              </a:solidFill>
              <a:cs typeface="Arial" charset="0"/>
            </a:endParaRPr>
          </a:p>
        </p:txBody>
      </p:sp>
      <p:pic>
        <p:nvPicPr>
          <p:cNvPr id="42" name="Picture 42" descr="shadow_1_m"/>
          <p:cNvPicPr>
            <a:picLocks noChangeAspect="1" noChangeArrowheads="1"/>
          </p:cNvPicPr>
          <p:nvPr/>
        </p:nvPicPr>
        <p:blipFill>
          <a:blip r:embed="rId4" cstate="print">
            <a:lum bright="12000"/>
          </a:blip>
          <a:srcRect/>
          <a:stretch>
            <a:fillRect/>
          </a:stretch>
        </p:blipFill>
        <p:spPr bwMode="gray">
          <a:xfrm>
            <a:off x="1609725" y="4973638"/>
            <a:ext cx="1189038" cy="223837"/>
          </a:xfrm>
          <a:prstGeom prst="rect">
            <a:avLst/>
          </a:prstGeom>
          <a:noFill/>
        </p:spPr>
      </p:pic>
      <p:grpSp>
        <p:nvGrpSpPr>
          <p:cNvPr id="43" name="Group 43"/>
          <p:cNvGrpSpPr>
            <a:grpSpLocks/>
          </p:cNvGrpSpPr>
          <p:nvPr/>
        </p:nvGrpSpPr>
        <p:grpSpPr bwMode="auto">
          <a:xfrm>
            <a:off x="285720" y="3857628"/>
            <a:ext cx="1360645" cy="1234924"/>
            <a:chOff x="930" y="2044"/>
            <a:chExt cx="468" cy="428"/>
          </a:xfrm>
        </p:grpSpPr>
        <p:sp>
          <p:nvSpPr>
            <p:cNvPr id="45" name="Oval 45"/>
            <p:cNvSpPr>
              <a:spLocks noChangeArrowheads="1"/>
            </p:cNvSpPr>
            <p:nvPr/>
          </p:nvSpPr>
          <p:spPr bwMode="gray">
            <a:xfrm>
              <a:off x="965" y="2050"/>
              <a:ext cx="433" cy="42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55000"/>
                  </a:schemeClr>
                </a:gs>
                <a:gs pos="50000">
                  <a:schemeClr val="accent1">
                    <a:gamma/>
                    <a:shade val="46275"/>
                    <a:invGamma/>
                    <a:alpha val="89999"/>
                  </a:schemeClr>
                </a:gs>
                <a:gs pos="100000">
                  <a:schemeClr val="accent1">
                    <a:alpha val="55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6" name="Picture 46" descr="Picture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930" y="2044"/>
              <a:ext cx="345" cy="149"/>
            </a:xfrm>
            <a:prstGeom prst="rect">
              <a:avLst/>
            </a:prstGeom>
            <a:noFill/>
          </p:spPr>
        </p:pic>
      </p:grpSp>
      <p:sp>
        <p:nvSpPr>
          <p:cNvPr id="47" name="Rectangle 47"/>
          <p:cNvSpPr>
            <a:spLocks noChangeArrowheads="1"/>
          </p:cNvSpPr>
          <p:nvPr/>
        </p:nvSpPr>
        <p:spPr bwMode="gray">
          <a:xfrm flipH="1">
            <a:off x="642910" y="4143380"/>
            <a:ext cx="8572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sz="2400" b="1" dirty="0" smtClean="0">
                <a:solidFill>
                  <a:srgbClr val="FEFFFF"/>
                </a:solidFill>
                <a:cs typeface="Arial" charset="0"/>
              </a:rPr>
              <a:t>2</a:t>
            </a:r>
            <a:endParaRPr lang="en-US" sz="2400" b="1" dirty="0">
              <a:solidFill>
                <a:srgbClr val="FEFFFF"/>
              </a:solidFill>
              <a:cs typeface="Arial" charset="0"/>
            </a:endParaRPr>
          </a:p>
        </p:txBody>
      </p:sp>
      <p:pic>
        <p:nvPicPr>
          <p:cNvPr id="1026" name="Picture 2" descr="D:\Фото\Перетолчин Сергей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214290"/>
            <a:ext cx="1578234" cy="2500330"/>
          </a:xfrm>
          <a:prstGeom prst="rect">
            <a:avLst/>
          </a:prstGeom>
          <a:noFill/>
        </p:spPr>
      </p:pic>
      <p:pic>
        <p:nvPicPr>
          <p:cNvPr id="1027" name="Picture 3" descr="D:\Фото\Мухачева Я.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40" y="428604"/>
            <a:ext cx="1643074" cy="2714644"/>
          </a:xfrm>
          <a:prstGeom prst="rect">
            <a:avLst/>
          </a:prstGeom>
          <a:noFill/>
        </p:spPr>
      </p:pic>
      <p:pic>
        <p:nvPicPr>
          <p:cNvPr id="1028" name="Picture 4" descr="D:\Фото\Гордина Полина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15206" y="2643182"/>
            <a:ext cx="1686363" cy="2500330"/>
          </a:xfrm>
          <a:prstGeom prst="rect">
            <a:avLst/>
          </a:prstGeom>
          <a:noFill/>
        </p:spPr>
      </p:pic>
      <p:pic>
        <p:nvPicPr>
          <p:cNvPr id="1029" name="Picture 5" descr="C:\Users\ANGLIJ~1\AppData\Local\Temp\Rar$DI00.363\Новик Мария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29256" y="2428868"/>
            <a:ext cx="1714512" cy="2571768"/>
          </a:xfrm>
          <a:prstGeom prst="rect">
            <a:avLst/>
          </a:prstGeom>
          <a:noFill/>
        </p:spPr>
      </p:pic>
      <p:pic>
        <p:nvPicPr>
          <p:cNvPr id="1030" name="Picture 6" descr="C:\Users\ANGLIJ~1\AppData\Local\Temp\Rar$DI00.210\Перепченко Иван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72197" y="4071942"/>
            <a:ext cx="1692463" cy="25717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5321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Древнегреческий философ Плутарха сказал:</a:t>
            </a:r>
            <a:r>
              <a:rPr lang="ru-RU" b="1" i="1" dirty="0" smtClean="0"/>
              <a:t> 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/>
              <a:t>«Ученик – это не сосуд, который нужно наполнить, а факел, который надо зажечь! А зажечь факел может лишь тот, кто сам горит!»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Источники:</a:t>
            </a:r>
          </a:p>
          <a:p>
            <a:pPr>
              <a:buNone/>
            </a:pPr>
            <a:r>
              <a:rPr lang="en-US" dirty="0" smtClean="0">
                <a:hlinkClick r:id="rId2"/>
              </a:rPr>
              <a:t>https://studfile.net/preview/9808576/page:6/</a:t>
            </a:r>
            <a:endParaRPr lang="ru-RU" dirty="0" smtClean="0"/>
          </a:p>
          <a:p>
            <a:pPr>
              <a:buNone/>
            </a:pPr>
            <a:r>
              <a:rPr lang="en-US" dirty="0" smtClean="0">
                <a:hlinkClick r:id="rId3"/>
              </a:rPr>
              <a:t>https://e-koncept.ru/2017/771134.htm</a:t>
            </a:r>
            <a:endParaRPr lang="ru-RU" dirty="0" smtClean="0"/>
          </a:p>
          <a:p>
            <a:pPr>
              <a:buNone/>
            </a:pPr>
            <a:r>
              <a:rPr lang="en-US" dirty="0" smtClean="0">
                <a:hlinkClick r:id="rId4"/>
              </a:rPr>
              <a:t>https://school.kontur.ru/publications/2447</a:t>
            </a:r>
            <a:endParaRPr lang="ru-RU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«То, что ребенку необходимо запомнить и чему научиться, прежде всего, должно быть для него интересным».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Сухомлинский В.А.</a:t>
            </a:r>
          </a:p>
          <a:p>
            <a:pPr algn="ctr" fontAlgn="t">
              <a:buNone/>
            </a:pPr>
            <a:r>
              <a:rPr lang="ru-RU" dirty="0" smtClean="0"/>
              <a:t>Тема методической мастерской :</a:t>
            </a:r>
          </a:p>
          <a:p>
            <a:pPr algn="ctr" fontAlgn="t">
              <a:buNone/>
            </a:pPr>
            <a:r>
              <a:rPr lang="ru-RU" b="1" i="1" dirty="0" smtClean="0"/>
              <a:t> «Технология проектного обучения как один из способов повышения мотивации к изучению иностранного языка»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проектного обучения</a:t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создать условия, при которых учащиеся: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Самостоятельно и охотно приобретают недостающие знания из разных источников</a:t>
            </a:r>
          </a:p>
          <a:p>
            <a:pPr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Учатся пользоваться приобретенными знаниями для решения познавательных и практических задач</a:t>
            </a:r>
          </a:p>
          <a:p>
            <a:pPr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Приобретают коммуникативные умения, работая в различных группах</a:t>
            </a:r>
          </a:p>
          <a:p>
            <a:pPr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Развивают у себя исследовательские умения (умение выявления проблемы, сбора информации и т.д.)</a:t>
            </a:r>
          </a:p>
          <a:p>
            <a:pPr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Развивают системное мышление</a:t>
            </a:r>
          </a:p>
          <a:p>
            <a:pPr>
              <a:defRPr/>
            </a:pP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 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На город\Без названи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928802"/>
            <a:ext cx="4643470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Понятие </a:t>
            </a:r>
            <a:r>
              <a:rPr lang="ru-RU" sz="3100" b="1" dirty="0" smtClean="0"/>
              <a:t>«проект» </a:t>
            </a:r>
            <a:r>
              <a:rPr lang="ru-RU" sz="3100" dirty="0" smtClean="0"/>
              <a:t>в переводе с латинского языка  означает «брошенный вперед»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Методическая мастерская\Пример-проекта-№1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98156"/>
            <a:ext cx="8229600" cy="4130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СОВРЕМЕННАЯ КЛАССИФИАЦИЯ ПРОЕКТОВ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929718" cy="4525963"/>
          </a:xfrm>
        </p:spPr>
        <p:txBody>
          <a:bodyPr>
            <a:normAutofit fontScale="85000" lnSpcReduction="20000"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b="1" u="sng" dirty="0" smtClean="0">
                <a:ea typeface="Calibri" pitchFamily="34" charset="0"/>
                <a:cs typeface="Times New Roman" pitchFamily="18" charset="0"/>
              </a:rPr>
              <a:t>По содержанию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: </a:t>
            </a:r>
            <a:r>
              <a:rPr lang="ru-RU" dirty="0" err="1" smtClean="0">
                <a:ea typeface="Calibri" pitchFamily="34" charset="0"/>
                <a:cs typeface="Times New Roman" pitchFamily="18" charset="0"/>
              </a:rPr>
              <a:t>монопредметные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, </a:t>
            </a:r>
            <a:r>
              <a:rPr lang="ru-RU" dirty="0" err="1" smtClean="0">
                <a:ea typeface="Calibri" pitchFamily="34" charset="0"/>
                <a:cs typeface="Times New Roman" pitchFamily="18" charset="0"/>
              </a:rPr>
              <a:t>межпредметные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, </a:t>
            </a:r>
            <a:r>
              <a:rPr lang="ru-RU" dirty="0" err="1" smtClean="0">
                <a:ea typeface="Calibri" pitchFamily="34" charset="0"/>
                <a:cs typeface="Times New Roman" pitchFamily="18" charset="0"/>
              </a:rPr>
              <a:t>надпредметные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 </a:t>
            </a:r>
            <a:endParaRPr lang="ru-RU" dirty="0" smtClean="0"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b="1" u="sng" dirty="0" smtClean="0">
                <a:ea typeface="Calibri" pitchFamily="34" charset="0"/>
                <a:cs typeface="Times New Roman" pitchFamily="18" charset="0"/>
              </a:rPr>
              <a:t>По основному методу: 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игровые, приключенческие; исследовательские, творческие; информационные, ориентированные на практический результат </a:t>
            </a:r>
            <a:endParaRPr lang="ru-RU" dirty="0" smtClean="0"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b="1" u="sng" dirty="0" smtClean="0">
                <a:ea typeface="Calibri" pitchFamily="34" charset="0"/>
                <a:cs typeface="Times New Roman" pitchFamily="18" charset="0"/>
              </a:rPr>
              <a:t>По характеру координирования проекта: 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с явной координацией, со скрытой координацией </a:t>
            </a:r>
            <a:endParaRPr lang="ru-RU" dirty="0" smtClean="0"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b="1" u="sng" dirty="0" smtClean="0">
                <a:ea typeface="Calibri" pitchFamily="34" charset="0"/>
                <a:cs typeface="Times New Roman" pitchFamily="18" charset="0"/>
              </a:rPr>
              <a:t>По включенности проектов в учебные планы</a:t>
            </a:r>
            <a:r>
              <a:rPr lang="ru-RU" u="sng" dirty="0" smtClean="0">
                <a:ea typeface="Calibri" pitchFamily="34" charset="0"/>
                <a:cs typeface="Times New Roman" pitchFamily="18" charset="0"/>
              </a:rPr>
              <a:t>: 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текущие, итоговые 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u="sng" dirty="0" smtClean="0">
                <a:ea typeface="Calibri" pitchFamily="34" charset="0"/>
                <a:cs typeface="Times New Roman" pitchFamily="18" charset="0"/>
              </a:rPr>
              <a:t>По продолжительности выполнения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: мини-проекты, средние проекты, долгосрочные проекты </a:t>
            </a:r>
            <a:endParaRPr lang="ru-RU" dirty="0" smtClean="0"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b="1" u="sng" dirty="0" smtClean="0">
                <a:ea typeface="Calibri" pitchFamily="34" charset="0"/>
                <a:cs typeface="Times New Roman" pitchFamily="18" charset="0"/>
              </a:rPr>
              <a:t>По количеству участников: 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индивидуальные, групповые, коллективные</a:t>
            </a:r>
            <a:r>
              <a:rPr lang="ru-RU" sz="2800" dirty="0" smtClean="0">
                <a:ea typeface="Calibri" pitchFamily="34" charset="0"/>
                <a:cs typeface="Times New Roman" pitchFamily="18" charset="0"/>
              </a:rPr>
              <a:t>  </a:t>
            </a:r>
            <a:endParaRPr lang="ru-RU" sz="2800" dirty="0" smtClean="0"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РОЛЬ УЧИТЕЛЯ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8641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Энтузиаст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Специалист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Консультант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Руководитель (особенно в вопросах планирования времени)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«Человек, который задает вопросы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Координатор группового процесса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Эксперт, анализирующий результаты выполненного проекта</a:t>
            </a: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Проблемы и противоречия проектной деятельности в образовательном пространстве: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14488"/>
            <a:ext cx="8472518" cy="441167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существует опасность переоценить результат проекта и недооценить сам процесс</a:t>
            </a:r>
          </a:p>
          <a:p>
            <a:r>
              <a:rPr lang="ru-RU" dirty="0" smtClean="0"/>
              <a:t>противоречие между учебными требованиями к обучаемым и уровнем их познавательных сил и возможностей</a:t>
            </a:r>
          </a:p>
          <a:p>
            <a:r>
              <a:rPr lang="ru-RU" dirty="0" smtClean="0"/>
              <a:t>проблема недостаточной самостоятельности учащихся при разработке проекта</a:t>
            </a:r>
          </a:p>
          <a:p>
            <a:r>
              <a:rPr lang="ru-RU" dirty="0" smtClean="0"/>
              <a:t>трудности с мотивацией обучающихся к проектной деятельности и удержание их интереса 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128588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Условия успешности проектной деятельности на уроках английского языка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учителю необходимо разработать план проектной работы и продумать систему коммуникативных</a:t>
            </a:r>
            <a:r>
              <a:rPr lang="ru-RU" b="1" dirty="0" smtClean="0"/>
              <a:t> </a:t>
            </a:r>
            <a:r>
              <a:rPr lang="ru-RU" dirty="0" smtClean="0"/>
              <a:t>упражнений, обеспечивающих её речевой уровень:</a:t>
            </a:r>
          </a:p>
          <a:p>
            <a:pPr>
              <a:buNone/>
            </a:pPr>
            <a:r>
              <a:rPr lang="ru-RU" dirty="0" smtClean="0"/>
              <a:t>-изучить лексические единицы по определенной теме, их закрепить и отработать</a:t>
            </a:r>
          </a:p>
          <a:p>
            <a:pPr>
              <a:buNone/>
            </a:pPr>
            <a:r>
              <a:rPr lang="ru-RU" dirty="0" smtClean="0"/>
              <a:t>-изучить необходимые грамматические основы </a:t>
            </a:r>
          </a:p>
          <a:p>
            <a:r>
              <a:rPr lang="ru-RU" dirty="0" smtClean="0"/>
              <a:t>учащиеся должны быть сориентированы на привлечение фактов из смежных областей знаний</a:t>
            </a:r>
          </a:p>
          <a:p>
            <a:r>
              <a:rPr lang="ru-RU" dirty="0" smtClean="0"/>
              <a:t>тематика проектов может быть связана как со страной изучаемого языка, так и со страной, проживания учащихся</a:t>
            </a:r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d366ce38582ec45be7a5ff074451c4f7f3e2c60"/>
</p:tagLst>
</file>

<file path=ppt/theme/theme1.xml><?xml version="1.0" encoding="utf-8"?>
<a:theme xmlns:a="http://schemas.openxmlformats.org/drawingml/2006/main" name="Тема Offic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255</Words>
  <Application>Microsoft Office PowerPoint</Application>
  <PresentationFormat>Экран (4:3)</PresentationFormat>
  <Paragraphs>55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Ахрамович Ирина Ивановна  учитель английского языка МБОУ СОШ №3 г. Усолье- Сибирское </vt:lpstr>
      <vt:lpstr>Слайд 2</vt:lpstr>
      <vt:lpstr>Цель проектного обучения создать условия, при которых учащиеся: </vt:lpstr>
      <vt:lpstr>Актуальность </vt:lpstr>
      <vt:lpstr>Понятие «проект» в переводе с латинского языка  означает «брошенный вперед» </vt:lpstr>
      <vt:lpstr>СОВРЕМЕННАЯ КЛАССИФИАЦИЯ ПРОЕКТОВ </vt:lpstr>
      <vt:lpstr>РОЛЬ УЧИТЕЛЯ</vt:lpstr>
      <vt:lpstr>Проблемы и противоречия проектной деятельности в образовательном пространстве:</vt:lpstr>
      <vt:lpstr>Условия успешности проектной деятельности на уроках английского языка</vt:lpstr>
      <vt:lpstr>Проектная деятельность на уроках английского языка </vt:lpstr>
      <vt:lpstr>Результативность</vt:lpstr>
      <vt:lpstr>Древнегреческий философ Плутарха сказал:  </vt:lpstr>
    </vt:vector>
  </TitlesOfParts>
  <Company>http://presentation-creation.ru/</Company>
  <LinksUpToDate>false</LinksUpToDate>
  <SharedDoc>false</SharedDoc>
  <HyperlinkBase>http://presentation-creation.ru/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obstinate</dc:creator>
  <cp:lastModifiedBy>ANGLIJSKIJ</cp:lastModifiedBy>
  <cp:revision>20</cp:revision>
  <dcterms:created xsi:type="dcterms:W3CDTF">2017-03-21T16:32:01Z</dcterms:created>
  <dcterms:modified xsi:type="dcterms:W3CDTF">2023-02-16T02:58:33Z</dcterms:modified>
</cp:coreProperties>
</file>