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sldIdLst>
    <p:sldId id="256" r:id="rId2"/>
    <p:sldId id="273" r:id="rId3"/>
    <p:sldId id="260" r:id="rId4"/>
    <p:sldId id="258" r:id="rId5"/>
    <p:sldId id="263" r:id="rId6"/>
    <p:sldId id="262" r:id="rId7"/>
    <p:sldId id="261" r:id="rId8"/>
    <p:sldId id="264" r:id="rId9"/>
    <p:sldId id="266" r:id="rId10"/>
    <p:sldId id="272" r:id="rId11"/>
    <p:sldId id="268" r:id="rId12"/>
    <p:sldId id="267" r:id="rId13"/>
    <p:sldId id="280" r:id="rId14"/>
    <p:sldId id="274" r:id="rId15"/>
    <p:sldId id="275" r:id="rId16"/>
    <p:sldId id="294" r:id="rId17"/>
    <p:sldId id="277" r:id="rId18"/>
    <p:sldId id="283" r:id="rId19"/>
    <p:sldId id="307" r:id="rId20"/>
    <p:sldId id="308" r:id="rId21"/>
    <p:sldId id="290" r:id="rId22"/>
    <p:sldId id="292" r:id="rId23"/>
    <p:sldId id="284" r:id="rId24"/>
    <p:sldId id="298" r:id="rId25"/>
    <p:sldId id="286" r:id="rId26"/>
    <p:sldId id="288" r:id="rId27"/>
    <p:sldId id="297" r:id="rId28"/>
    <p:sldId id="295" r:id="rId29"/>
    <p:sldId id="291" r:id="rId30"/>
    <p:sldId id="271" r:id="rId31"/>
    <p:sldId id="299" r:id="rId32"/>
    <p:sldId id="289" r:id="rId33"/>
    <p:sldId id="287" r:id="rId34"/>
    <p:sldId id="285" r:id="rId35"/>
    <p:sldId id="300" r:id="rId36"/>
    <p:sldId id="301" r:id="rId37"/>
    <p:sldId id="309" r:id="rId38"/>
    <p:sldId id="302" r:id="rId39"/>
    <p:sldId id="304" r:id="rId40"/>
    <p:sldId id="303" r:id="rId41"/>
    <p:sldId id="305" r:id="rId42"/>
    <p:sldId id="306" r:id="rId43"/>
    <p:sldId id="282" r:id="rId4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4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7B0BB-8D7A-471A-BA4D-FFEF631C84A8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72B8-BF46-4D9E-85B7-834069745EE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3390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7B0BB-8D7A-471A-BA4D-FFEF631C84A8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72B8-BF46-4D9E-85B7-834069745E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02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7B0BB-8D7A-471A-BA4D-FFEF631C84A8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72B8-BF46-4D9E-85B7-834069745E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710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7B0BB-8D7A-471A-BA4D-FFEF631C84A8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72B8-BF46-4D9E-85B7-834069745E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346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7B0BB-8D7A-471A-BA4D-FFEF631C84A8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72B8-BF46-4D9E-85B7-834069745EE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9008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7B0BB-8D7A-471A-BA4D-FFEF631C84A8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72B8-BF46-4D9E-85B7-834069745E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764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7B0BB-8D7A-471A-BA4D-FFEF631C84A8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72B8-BF46-4D9E-85B7-834069745E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722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7B0BB-8D7A-471A-BA4D-FFEF631C84A8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72B8-BF46-4D9E-85B7-834069745E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431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7B0BB-8D7A-471A-BA4D-FFEF631C84A8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72B8-BF46-4D9E-85B7-834069745E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116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467B0BB-8D7A-471A-BA4D-FFEF631C84A8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5772B8-BF46-4D9E-85B7-834069745E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041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7B0BB-8D7A-471A-BA4D-FFEF631C84A8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72B8-BF46-4D9E-85B7-834069745E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028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467B0BB-8D7A-471A-BA4D-FFEF631C84A8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A5772B8-BF46-4D9E-85B7-834069745EE6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4870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hyperlink" Target="http://ege.yandex.ru/" TargetMode="External"/><Relationship Id="rId13" Type="http://schemas.openxmlformats.org/officeDocument/2006/relationships/hyperlink" Target="http://www.edu.ru/moodle/" TargetMode="External"/><Relationship Id="rId3" Type="http://schemas.openxmlformats.org/officeDocument/2006/relationships/hyperlink" Target="https://vc.ru/education/507235-podgotovka-k-ege-po-russkomu-yazyku-18-besplatnyh-resursov#Reshu-EGE" TargetMode="External"/><Relationship Id="rId7" Type="http://schemas.openxmlformats.org/officeDocument/2006/relationships/hyperlink" Target="https://4ege.ru/testi/russian/" TargetMode="External"/><Relationship Id="rId12" Type="http://schemas.openxmlformats.org/officeDocument/2006/relationships/hyperlink" Target="http://www.egesha.ru/" TargetMode="External"/><Relationship Id="rId2" Type="http://schemas.openxmlformats.org/officeDocument/2006/relationships/hyperlink" Target="https://vc.ru/education/507235-podgotovka-k-ege-po-russkomu-yazyku-18-besplatnyh-resursov#FIPI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s.reshuege.ru/" TargetMode="External"/><Relationship Id="rId11" Type="http://schemas.openxmlformats.org/officeDocument/2006/relationships/hyperlink" Target="http://test.i-exam.ru/training/diag/index.html" TargetMode="External"/><Relationship Id="rId5" Type="http://schemas.openxmlformats.org/officeDocument/2006/relationships/hyperlink" Target="https://vc.ru/education/507235-podgotovka-k-ege-po-russkomu-yazyku-18-besplatnyh-resursov#Yandeks-EGE" TargetMode="External"/><Relationship Id="rId15" Type="http://schemas.openxmlformats.org/officeDocument/2006/relationships/hyperlink" Target="http://www.examen.ru/ege-testing/tests-list" TargetMode="External"/><Relationship Id="rId10" Type="http://schemas.openxmlformats.org/officeDocument/2006/relationships/hyperlink" Target="http://www.abiturcenter.ru/testi/" TargetMode="External"/><Relationship Id="rId4" Type="http://schemas.openxmlformats.org/officeDocument/2006/relationships/hyperlink" Target="https://vc.ru/education/507235-podgotovka-k-ege-po-russkomu-yazyku-18-besplatnyh-resursov#Gramota-ru" TargetMode="External"/><Relationship Id="rId9" Type="http://schemas.openxmlformats.org/officeDocument/2006/relationships/hyperlink" Target="http://onlinetestpad.com/ru-ru/Section/RussianLanguage-11/Default.aspx" TargetMode="External"/><Relationship Id="rId14" Type="http://schemas.openxmlformats.org/officeDocument/2006/relationships/hyperlink" Target="http://www.ucheba.ru/vuz/ege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#_ftnref1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04109" y="1274618"/>
            <a:ext cx="9800503" cy="238298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«Методика подготовки обучающихся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выполнению задания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16 КИМ ЕГЭ по русскому языку»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3491" y="4777379"/>
            <a:ext cx="9551121" cy="112628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Григорьева Марина Андреевна, учитель русского языка и литературы МОУ «Гимназия №2 »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.Тихвин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высшая квалификационная  категория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022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1886" y="286604"/>
            <a:ext cx="11560628" cy="693110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ормулировка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№16 ЕГЭ 2023 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демоверсии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ФИПИ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6473" y="1162595"/>
            <a:ext cx="10629207" cy="5459878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ru-RU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Расставьте </a:t>
            </a: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знаки препинания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Укажите предложения, в которых нужно поставить </a:t>
            </a: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ОДНУ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запятую. Запишите </a:t>
            </a: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номера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этих предложений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dirty="0">
              <a:solidFill>
                <a:schemeClr val="tx1"/>
              </a:solidFill>
            </a:endParaRP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1.Во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всём мире любители музыки П.И. Чайковского восхищаются как операми композитора так и его симфоническими произведениями.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2.Точный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простой и живописный язык произведений М.М. Пришвина надолго запоминается читателям.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3.Кое-где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дороге попадается угрюмая ракита или молодая берёзка с мелкими клейкими листьями.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4.В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преемственности традиций народных мастеров и верности стилистике древнейшего промысла и содержится секрет успеха и популярности гжельской керамики в наше время.</a:t>
            </a:r>
          </a:p>
          <a:p>
            <a:pPr fontAlgn="base"/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5.Лес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тихо отдыхает от жгучего дневного солнца и степь обдаёт путника накопившимися за день цветочными запахами.</a:t>
            </a:r>
            <a:b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158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79" y="471055"/>
            <a:ext cx="10711543" cy="62622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взаимодействующих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принципа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пунктуации 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435" y="1332412"/>
            <a:ext cx="10931237" cy="5026824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Современная русская пунктуация основывается на трёх взаимодействующих принципах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формально-грамматическом , смысловом </a:t>
            </a:r>
            <a:r>
              <a:rPr lang="ru-RU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интонационном. </a:t>
            </a:r>
            <a:endParaRPr lang="ru-RU" sz="28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Они определяются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смыслом, который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заложен 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письменной речи с помощью знаков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препинания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заданий ЕГЭ, связанных с пунктуацией, требует не только </a:t>
            </a:r>
            <a:r>
              <a:rPr lang="ru-RU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правил пунктуации, но и понимания структуры предложения, умения устанавливать смысловые отношения в простом и сложном предложениях,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является условием корректного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правил.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8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30629"/>
            <a:ext cx="10058400" cy="692332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</a:t>
            </a:r>
            <a:r>
              <a:rPr lang="ru-RU" sz="3200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раздела «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Синтаксис»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0263" y="1110343"/>
            <a:ext cx="10685417" cy="4758751"/>
          </a:xfrm>
        </p:spPr>
        <p:txBody>
          <a:bodyPr>
            <a:noAutofit/>
          </a:bodyPr>
          <a:lstStyle/>
          <a:p>
            <a:pPr marL="0" lvl="0" indent="0">
              <a:spcAft>
                <a:spcPts val="0"/>
              </a:spcAft>
              <a:buClr>
                <a:srgbClr val="6F6F74"/>
              </a:buClr>
              <a:buNone/>
            </a:pP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Синтаксис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(греч.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Syntaxis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составление) — это раздел грамматики, изучающий строй связной речи и включающий в себя две основные части: 1) учение о словосочетании и 2) учение о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предложении.</a:t>
            </a:r>
            <a:r>
              <a:rPr lang="ru-RU" sz="2400" dirty="0">
                <a:solidFill>
                  <a:srgbClr val="111115"/>
                </a:solidFill>
                <a:latin typeface="Times New Roman" panose="02020603050405020304" pitchFamily="18" charset="0"/>
              </a:rPr>
              <a:t> </a:t>
            </a:r>
            <a:endParaRPr lang="ru-RU" sz="2400" dirty="0" smtClean="0">
              <a:solidFill>
                <a:srgbClr val="111115"/>
              </a:solidFill>
              <a:latin typeface="Times New Roman" panose="02020603050405020304" pitchFamily="18" charset="0"/>
            </a:endParaRPr>
          </a:p>
          <a:p>
            <a:pPr marL="0" lvl="0" indent="0">
              <a:spcAft>
                <a:spcPts val="0"/>
              </a:spcAft>
              <a:buClr>
                <a:srgbClr val="6F6F74"/>
              </a:buClr>
              <a:buNone/>
            </a:pPr>
            <a:r>
              <a:rPr lang="ru-RU" sz="2400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Предложение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особая синтаксическая конструкция, построенная по определенному образцу и предназначена для того, чтобы служить сообщением.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Синтаксический анализ  </a:t>
            </a: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 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разбор его по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членам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и 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разных аспектов: цели высказывания, эмоциональной окраски, количества грамматических основ, наличия второстепенных членов, строения грамматической основы, а также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осложненности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13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56248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«Синтаксиса»  для выполнения задания16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201783"/>
            <a:ext cx="10058400" cy="5172891"/>
          </a:xfrm>
        </p:spPr>
        <p:txBody>
          <a:bodyPr>
            <a:normAutofit fontScale="92500" lnSpcReduction="20000"/>
          </a:bodyPr>
          <a:lstStyle/>
          <a:p>
            <a:r>
              <a:rPr lang="ru-RU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Простое предложение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такое предложение, в котором есть только одна грамматическая основа. 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 </a:t>
            </a:r>
            <a:r>
              <a:rPr lang="ru-RU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простого предложения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состоять: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либо из двух главных членов предложения (подлежащего и сказуемого);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либо только из одного главного члена (только подлежащего или только сказуемого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6F6F74"/>
              </a:buClr>
            </a:pPr>
            <a:r>
              <a:rPr lang="ru-RU" sz="28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Сложное предложение 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такое предложение, которое состоит из нескольких простых предложений. В нём может быть </a:t>
            </a:r>
            <a:r>
              <a:rPr lang="ru-RU" sz="28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 и более грамматические основы.</a:t>
            </a:r>
            <a:r>
              <a:rPr lang="ru-RU" sz="2800" u="sng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u="sng" dirty="0">
                <a:solidFill>
                  <a:srgbClr val="111115"/>
                </a:solidFill>
                <a:latin typeface="Times New Roman" panose="02020603050405020304" pitchFamily="18" charset="0"/>
              </a:rPr>
              <a:t> </a:t>
            </a:r>
            <a:endParaRPr lang="ru-RU" sz="2800" u="sng" dirty="0" smtClean="0">
              <a:solidFill>
                <a:srgbClr val="111115"/>
              </a:solidFill>
              <a:latin typeface="Times New Roman" panose="02020603050405020304" pitchFamily="18" charset="0"/>
            </a:endParaRPr>
          </a:p>
          <a:p>
            <a:pPr lvl="0">
              <a:buClr>
                <a:srgbClr val="6F6F74"/>
              </a:buClr>
            </a:pPr>
            <a:r>
              <a:rPr lang="ru-RU" sz="2800" dirty="0" smtClean="0">
                <a:solidFill>
                  <a:srgbClr val="111115"/>
                </a:solidFill>
                <a:latin typeface="Times New Roman" panose="02020603050405020304" pitchFamily="18" charset="0"/>
              </a:rPr>
              <a:t>Теоретической </a:t>
            </a:r>
            <a:r>
              <a:rPr lang="ru-RU" sz="2800" dirty="0">
                <a:solidFill>
                  <a:srgbClr val="111115"/>
                </a:solidFill>
                <a:latin typeface="Times New Roman" panose="02020603050405020304" pitchFamily="18" charset="0"/>
              </a:rPr>
              <a:t>основой </a:t>
            </a:r>
            <a:r>
              <a:rPr lang="ru-RU" sz="2800" dirty="0" smtClean="0">
                <a:solidFill>
                  <a:srgbClr val="111115"/>
                </a:solidFill>
                <a:latin typeface="Times New Roman" panose="02020603050405020304" pitchFamily="18" charset="0"/>
              </a:rPr>
              <a:t>изучения </a:t>
            </a:r>
            <a:r>
              <a:rPr lang="ru-RU" sz="2800" dirty="0">
                <a:solidFill>
                  <a:srgbClr val="111115"/>
                </a:solidFill>
                <a:latin typeface="Times New Roman" panose="02020603050405020304" pitchFamily="18" charset="0"/>
              </a:rPr>
              <a:t>темы «Сложное предложение»</a:t>
            </a:r>
            <a:r>
              <a:rPr lang="ru-RU" sz="2800" dirty="0" smtClean="0">
                <a:solidFill>
                  <a:srgbClr val="111115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111115"/>
                </a:solidFill>
                <a:latin typeface="Times New Roman" panose="02020603050405020304" pitchFamily="18" charset="0"/>
              </a:rPr>
              <a:t>является структурно-семантический принцип</a:t>
            </a:r>
            <a:r>
              <a:rPr lang="ru-RU" sz="2800" i="1" dirty="0">
                <a:solidFill>
                  <a:srgbClr val="111115"/>
                </a:solidFill>
                <a:latin typeface="Times New Roman" panose="02020603050405020304" pitchFamily="18" charset="0"/>
              </a:rPr>
              <a:t>:</a:t>
            </a:r>
            <a:r>
              <a:rPr lang="ru-RU" sz="2800" dirty="0">
                <a:solidFill>
                  <a:srgbClr val="111115"/>
                </a:solidFill>
                <a:latin typeface="Times New Roman" panose="02020603050405020304" pitchFamily="18" charset="0"/>
              </a:rPr>
              <a:t> внимание к количеству частей, к средствам связи между ними и семантическим отношениям между </a:t>
            </a:r>
            <a:r>
              <a:rPr lang="ru-RU" sz="2800" dirty="0" smtClean="0">
                <a:solidFill>
                  <a:srgbClr val="111115"/>
                </a:solidFill>
                <a:latin typeface="Times New Roman" panose="02020603050405020304" pitchFamily="18" charset="0"/>
              </a:rPr>
              <a:t>частями.</a:t>
            </a:r>
            <a:endParaRPr lang="ru-RU" sz="2800" dirty="0">
              <a:solidFill>
                <a:srgbClr val="000000">
                  <a:lumMod val="75000"/>
                  <a:lumOff val="2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9711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80047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</a:t>
            </a:r>
            <a:r>
              <a:rPr lang="ru-RU" sz="3200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раздела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«Пунктуация»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9269" y="1371600"/>
            <a:ext cx="10946674" cy="4794068"/>
          </a:xfrm>
        </p:spPr>
        <p:txBody>
          <a:bodyPr/>
          <a:lstStyle/>
          <a:p>
            <a:r>
              <a:rPr lang="ru-RU" sz="2400" dirty="0">
                <a:solidFill>
                  <a:srgbClr val="666666"/>
                </a:solidFill>
                <a:latin typeface="Arial" panose="020B0604020202020204" pitchFamily="34" charset="0"/>
              </a:rPr>
              <a:t> 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Пунктуация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это система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знаков препинания в письменности какого-либо языка, правила их употребления; их расстановка в тексте; наряду с графикой и орфографией — основной элемент письменной речи.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</a:rPr>
              <a:t>Основная 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</a:rPr>
              <a:t>единица пунктуации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>– пунктуационно -</a:t>
            </a:r>
            <a:r>
              <a:rPr lang="ru-RU" sz="2400" u="sng" dirty="0">
                <a:solidFill>
                  <a:schemeClr val="tx1"/>
                </a:solidFill>
                <a:latin typeface="Times New Roman" pitchFamily="18" charset="0"/>
              </a:rPr>
              <a:t>смысловой отрезок,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>т.е. смысловой отрезок, выделяемый знаками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</a:rPr>
              <a:t>препинания.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Морфологические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(наличие деепричастий, причастий, союзов).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Синтаксические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(наличие нескольких грамматических основ, а также осложняющих простое предложение элементов).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Звуковые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(ритмомелодические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).Смысловые.</a:t>
            </a:r>
          </a:p>
        </p:txBody>
      </p:sp>
    </p:spTree>
    <p:extLst>
      <p:ext uri="{BB962C8B-B14F-4D97-AF65-F5344CB8AC3E}">
        <p14:creationId xmlns:p14="http://schemas.microsoft.com/office/powerpoint/2010/main" val="761168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759" y="286604"/>
            <a:ext cx="11377749" cy="915179"/>
          </a:xfrm>
        </p:spPr>
        <p:txBody>
          <a:bodyPr>
            <a:noAutofit/>
          </a:bodyPr>
          <a:lstStyle/>
          <a:p>
            <a:r>
              <a:rPr lang="ru-RU" sz="3200" spc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Пунктуационное </a:t>
            </a:r>
            <a:r>
              <a:rPr lang="ru-RU" sz="3200" spc="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правило и </a:t>
            </a:r>
            <a:r>
              <a:rPr lang="ru-RU" sz="3200" spc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пунктуационное</a:t>
            </a:r>
            <a:r>
              <a:rPr lang="ru-RU" sz="3200" spc="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умение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1703" y="1672046"/>
            <a:ext cx="10868297" cy="4676502"/>
          </a:xfrm>
        </p:spPr>
        <p:txBody>
          <a:bodyPr>
            <a:normAutofit/>
          </a:bodyPr>
          <a:lstStyle/>
          <a:p>
            <a:pPr marL="0" lvl="0" indent="0">
              <a:buClr>
                <a:srgbClr val="6F6F74"/>
              </a:buClr>
              <a:buNone/>
            </a:pPr>
            <a:r>
              <a:rPr lang="ru-RU" sz="2400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Пунктуационное </a:t>
            </a:r>
            <a:r>
              <a:rPr lang="ru-RU" sz="2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особая </a:t>
            </a:r>
            <a:r>
              <a:rPr lang="ru-RU" sz="2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содержащая перечень условий выбора места для знака и выбора необходимого знака препинания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ru-RU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Пунктуационное </a:t>
            </a: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умение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интеллектуально-мыслительное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действие, заключающееся в постановке или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непостановке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знаков препинания в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коммуникативных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единицах – в предложении и тексте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</a:rPr>
              <a:t>-   </a:t>
            </a:r>
            <a:r>
              <a:rPr lang="ru-RU" sz="2400" u="sng" dirty="0" smtClean="0">
                <a:solidFill>
                  <a:schemeClr val="tx1"/>
                </a:solidFill>
                <a:latin typeface="Times New Roman" pitchFamily="18" charset="0"/>
              </a:rPr>
              <a:t> Находить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>в коммуникативных единицах  смысловые отрезки, требующие выделения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</a:rPr>
              <a:t>их знаками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>препинания.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lang="ru-RU" sz="2400" u="sng" dirty="0">
                <a:solidFill>
                  <a:schemeClr val="tx1"/>
                </a:solidFill>
                <a:latin typeface="Times New Roman" pitchFamily="18" charset="0"/>
              </a:rPr>
              <a:t>Ставить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> знаки препинания в соответствии с изученными правилами.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lang="ru-RU" sz="2400" u="sng" dirty="0">
                <a:solidFill>
                  <a:schemeClr val="tx1"/>
                </a:solidFill>
                <a:latin typeface="Times New Roman" pitchFamily="18" charset="0"/>
              </a:rPr>
              <a:t>Обосновывать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2400" u="sng" dirty="0">
                <a:solidFill>
                  <a:schemeClr val="tx1"/>
                </a:solidFill>
                <a:latin typeface="Times New Roman" pitchFamily="18" charset="0"/>
              </a:rPr>
              <a:t>выбор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> места для знака и выбор необходимого знака препинания.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lang="ru-RU" sz="2400" u="sng" dirty="0">
                <a:solidFill>
                  <a:schemeClr val="tx1"/>
                </a:solidFill>
                <a:latin typeface="Times New Roman" pitchFamily="18" charset="0"/>
              </a:rPr>
              <a:t>Находить пунктуационные ошибки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>и исправлять их.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74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726" y="286604"/>
            <a:ext cx="10032274" cy="928242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ормулировка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№16 ЕГЭ 2023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демоверсии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ФИПИ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6473" y="1489165"/>
            <a:ext cx="10629207" cy="5133307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ru-RU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Расставьте </a:t>
            </a: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знаки препинания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Укажите предложения, в которых нужно поставить </a:t>
            </a: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ОДНУ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запятую. Запишите </a:t>
            </a: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номера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этих предложений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dirty="0">
              <a:solidFill>
                <a:schemeClr val="tx1"/>
              </a:solidFill>
            </a:endParaRP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1.Во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всём мире любители музыки П.И. Чайковского восхищаются как операми композитора так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его симфоническими произведениями.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2.Точный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простой и живописный язык произведений М.М. Пришвина надолго запоминается читателям.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3.Кое-где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дороге попадается угрюмая ракита или молодая берёзка с мелкими клейкими листьями.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4.В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преемственности традиций народных мастеров и верности стилистике древнейшего промысла и содержится секрет успеха и популярности гжельской керамики в наше время.</a:t>
            </a:r>
          </a:p>
          <a:p>
            <a:pPr fontAlgn="base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5.Лес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тихо отдыхает от жгучего дневного солнца и степь обдаёт путника накопившимися за день цветочными запахами.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147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54367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выполнения задания 16 по теме «Сложное предложение»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515291"/>
            <a:ext cx="10058400" cy="510757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Прочитать внимательно предложение.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Выделите грамматическую основу.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У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бедитесь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что </a:t>
            </a:r>
            <a:r>
              <a:rPr lang="ru-RU" sz="2600" u="sng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главные члены не являются </a:t>
            </a:r>
            <a:r>
              <a:rPr lang="ru-RU" sz="2600" u="sng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однородными.</a:t>
            </a:r>
            <a:endParaRPr lang="ru-RU" sz="26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Если </a:t>
            </a:r>
            <a:r>
              <a:rPr lang="ru-RU" sz="2600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определены</a:t>
            </a:r>
            <a:r>
              <a:rPr lang="ru-RU" sz="2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точно </a:t>
            </a:r>
            <a:r>
              <a:rPr lang="ru-RU" sz="2600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 грамматические основы,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по заданию это  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сложное предложение.</a:t>
            </a:r>
          </a:p>
          <a:p>
            <a:pPr lvl="0">
              <a:buClr>
                <a:srgbClr val="6F6F74"/>
              </a:buClr>
            </a:pP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</a:t>
            </a:r>
            <a:r>
              <a:rPr lang="ru-RU" sz="2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границы двух простых предложений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5.Найдите </a:t>
            </a:r>
            <a:r>
              <a:rPr lang="ru-RU" sz="26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связи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 частями сложного предложения (сочинительные союзы).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Убедитесь, что </a:t>
            </a:r>
            <a:r>
              <a:rPr lang="ru-RU" sz="26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общего второстепенного члена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предложения.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Примените </a:t>
            </a:r>
            <a:r>
              <a:rPr lang="ru-RU" sz="26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постановки запятой в сложносочиненном предложении.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0751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509450"/>
            <a:ext cx="10058400" cy="796835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основ: смешение  простого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 однородными членами и сложного предложения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672046"/>
            <a:ext cx="10058400" cy="4197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1.Налетела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туча с крупным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градом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разметала она всю листву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(подлежащее выражено местоимением)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ru-RU" sz="24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Самый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распространенный вариант основы — это тот случай, когда подлежащее выражено именительным падежом существительного (или местоимения), а сказуемое — глаголом.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своём произведении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становится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свидетелем  событий  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приглашает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подумать над ним читателей.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трудность - второе сказуемое отделено  от первого сказуемого другими второстепенными членами) -союз И соединяет однородные члены)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38545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8455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выражения главных членов предложения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306286"/>
            <a:ext cx="10058400" cy="4562808"/>
          </a:xfrm>
        </p:spPr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Счастливые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часов не наблюдают.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подлежащее в форме имени прилагательного)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Отдыхающие  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собрались на веранде.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подлежащее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причастия)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Семеро 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одного не ждут.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подлежащее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форме числительного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из способов выражения сказуемого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 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хочу заниматься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спортом. (Сказуемое составное глагольное, т.е. оно состоит из двух глаголов, один их которых стоит в неопределенной форме)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Книга — 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 волшебница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(Сказуемое выражено именем существительным)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Моя сестра 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врачом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 Сказуемое составное именное, т.е. главная его часть выражена именем существительным + связка 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4874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7148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с 2022 года в ЕГЭ по русскому языку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79" y="1845734"/>
            <a:ext cx="10502537" cy="4023360"/>
          </a:xfrm>
        </p:spPr>
        <p:txBody>
          <a:bodyPr/>
          <a:lstStyle/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2022 г. все задания ЕГЭ по русскому языку стали базовыми. Главным становятся не знания как таковые, а способы их применения в практической деятельности. </a:t>
            </a:r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Задания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становятся более ёмкими, многомерными, что требует качественно иной организации обучения.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03122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6292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Простое осложненное или сложносочиненное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 Осень наступила</a:t>
            </a:r>
            <a:r>
              <a:rPr lang="ru-RU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 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полили дожди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². 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Шумели и метались ветры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 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лили дожди.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2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сложное предложение имеет 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 обычные основы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 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втором первое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предложение 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осложнено двумя однородными сказуемыми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ошибиться, нужно внимательно смотреть, к какому подлежащему относится каждое из сказуемых: ветры (что делали?) шумели и метались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дожди (что делали?) лили. Значит, первые два сказуемых относятся к основе первого предложения, а третье — к основе второго предложения. А всё предложение будет сложным.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40349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19" y="117566"/>
            <a:ext cx="11077303" cy="640080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ложносочиненное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союзы в нем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4321" y="783772"/>
            <a:ext cx="11508376" cy="576072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сложносочиненного предложения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июля, но уже созрели сливы, и можно варить варенье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разбить на отдельные простые предложения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Начало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июля. Уже созрели сливы. Можно варить варенье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buClr>
                <a:srgbClr val="6F6F74"/>
              </a:buClr>
            </a:pPr>
            <a:r>
              <a:rPr lang="ru-RU" sz="2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Соединительные </a:t>
            </a:r>
            <a:r>
              <a:rPr lang="ru-RU" sz="2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союзы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сложносочиненном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предложении — и, да, ни... ни, тоже, также — указывают на то, что действия произошли одновременно или друг за другом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Примеры: 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Цвели 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яблони, и пахло медом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Низко 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груши, да достать легко</a:t>
            </a:r>
            <a:r>
              <a:rPr lang="ru-RU" sz="2200" b="1" dirty="0"/>
              <a:t>. </a:t>
            </a:r>
            <a:endParaRPr lang="ru-RU" sz="2200" b="1" dirty="0" smtClean="0"/>
          </a:p>
          <a:p>
            <a:pPr lvl="0">
              <a:buClr>
                <a:srgbClr val="6F6F74"/>
              </a:buClr>
            </a:pPr>
            <a:r>
              <a:rPr lang="ru-RU" sz="2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Противительные </a:t>
            </a:r>
            <a:r>
              <a:rPr lang="ru-RU" sz="2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союзы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сложносочиненное предложении — а, но, да (но), однако, зато — указывают на противопоставление, сопоставление или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уступку. Примеры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Хотелось пирога, а яблоки еще не </a:t>
            </a:r>
            <a:r>
              <a:rPr lang="ru-RU" sz="2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созрели.Лето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задержалось, но ягоды уже наливались </a:t>
            </a:r>
            <a:r>
              <a:rPr lang="ru-RU" sz="2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соком.Я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приехал рано, однако дома никого не было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0">
              <a:buClr>
                <a:srgbClr val="6F6F74"/>
              </a:buClr>
            </a:pPr>
            <a:r>
              <a:rPr lang="ru-RU" sz="2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Разделительные союзы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либо, то... то, не то... не то — указывают на чередование действий. </a:t>
            </a:r>
            <a:r>
              <a:rPr lang="ru-RU" sz="2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Примеры:То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сладкая ягода попадется, то от кислоты скулы сведет. Либо обуздать страх, либо назад </a:t>
            </a:r>
            <a:r>
              <a:rPr lang="ru-RU" sz="2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поворачивать.Не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 вишни на дереве, не то красные капли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buClr>
                <a:srgbClr val="6F6F74"/>
              </a:buClr>
            </a:pPr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правилам пунктуации, в общем случае перед сочинительными союзами всегда ставится запятая.</a:t>
            </a: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2708274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822" y="286603"/>
            <a:ext cx="11508377" cy="1019683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6F6F74"/>
              </a:buClr>
              <a:buSzPct val="100000"/>
            </a:pP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основ: </a:t>
            </a:r>
            <a:r>
              <a:rPr lang="ru-RU" sz="3200" spc="0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смешение простого предложения со сложным, состоящим из односоставных простых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6206" y="1711234"/>
            <a:ext cx="10489474" cy="4415246"/>
          </a:xfrm>
        </p:spPr>
        <p:txBody>
          <a:bodyPr>
            <a:normAutofit fontScale="92500" lnSpcReduction="10000"/>
          </a:bodyPr>
          <a:lstStyle/>
          <a:p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 стоял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пригорке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рядом 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кругом не видно было воды. 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 часть -односоставное безличное)</a:t>
            </a:r>
          </a:p>
          <a:p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Стало  пасмурно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  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старое дерево в саду изменило свой облик.(1 часть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односоставное 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безличное)</a:t>
            </a:r>
          </a:p>
          <a:p>
            <a:pPr lvl="0">
              <a:buClr>
                <a:srgbClr val="6F6F74"/>
              </a:buClr>
            </a:pPr>
            <a:r>
              <a:rPr lang="ru-RU" sz="2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Темнеет</a:t>
            </a:r>
            <a:r>
              <a:rPr lang="ru-RU" sz="2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 </a:t>
            </a:r>
            <a:r>
              <a:rPr lang="ru-RU" sz="2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последний солнечный луч вскоре ускользнёт из комнаты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 </a:t>
            </a:r>
            <a:r>
              <a:rPr lang="ru-RU" sz="2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ускользнет и темнеет- не  являются однородными членами предложения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0">
              <a:buClr>
                <a:srgbClr val="6F6F74"/>
              </a:buClr>
            </a:pP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горизонте прояснилось ,и сразу в воздухе посвежело( самый трудный случай- обе части –односоставные предложения)</a:t>
            </a:r>
          </a:p>
          <a:p>
            <a:pPr lvl="0">
              <a:buClr>
                <a:srgbClr val="6F6F74"/>
              </a:buClr>
            </a:pPr>
            <a:endParaRPr lang="ru-RU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Грамматическая основа в одной из частей сложного предложения представляет собой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односоставное предложение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внутри сложного, а </a:t>
            </a:r>
            <a:r>
              <a:rPr lang="ru-RU" sz="2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однородные члены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основ -2, запятая нужна.</a:t>
            </a:r>
            <a:endParaRPr lang="ru-RU" sz="28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6896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378823"/>
            <a:ext cx="10058400" cy="783771"/>
          </a:xfrm>
        </p:spPr>
        <p:txBody>
          <a:bodyPr>
            <a:normAutofit fontScale="90000"/>
          </a:bodyPr>
          <a:lstStyle/>
          <a:p>
            <a:pPr marL="91440" lvl="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</a:pPr>
            <a:r>
              <a:rPr lang="ru-RU" sz="2400" spc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spc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100" spc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Смешение </a:t>
            </a:r>
            <a:r>
              <a:rPr lang="ru-RU" sz="3100" spc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простого предложения со сложным, состоящим из односоставных простых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5393" y="1384662"/>
            <a:ext cx="10685417" cy="5264331"/>
          </a:xfrm>
        </p:spPr>
        <p:txBody>
          <a:bodyPr>
            <a:normAutofit/>
          </a:bodyPr>
          <a:lstStyle/>
          <a:p>
            <a:pPr marL="0" lvl="0" indent="0">
              <a:buClr>
                <a:srgbClr val="6F6F74"/>
              </a:buClr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Грамматическая основа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одного из простых предложений может быть представлена одним главным членом( односоставное предложение) и принято за однородное сказуемое.</a:t>
            </a:r>
          </a:p>
          <a:p>
            <a:pPr marL="0" lvl="0" indent="0">
              <a:buClr>
                <a:srgbClr val="6F6F74"/>
              </a:buClr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всех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глагольных односоставных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пред­ложениях имеется сказуемое, а подлежащее отсутству­ет. 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6F6F74"/>
              </a:buClr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пределенно-личных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односоставных предложениях сказуемое выражено глаголом в форме 1-го или 2-го лица единственного и множественного числа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Приду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завтра в пять. Уже уходишь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lvl="0" indent="0">
              <a:buClr>
                <a:srgbClr val="6F6F74"/>
              </a:buClr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неопределенно-личных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односоставных предложениях сказуемое может быть выражено фор­мами 3-го лица множественного числа в настоящем и будущем времени и формой множественного числа про­шедшего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времени. 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На околице громко пели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buClr>
                <a:srgbClr val="6F6F74"/>
              </a:buClr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безличных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односоставных предложе­ниях сказуемое может быть выражено безличными глаголами, личными глаголами в значении безлич­ных, глаголами в неопределенной форме и наречия­ми, оканчивающимися на «о» или «е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Вечереет. Ветром размело сухие листья. Не догнать зайца. Сумеречно. Над луговиной веяло ароматом свежескошенных трав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Clr>
                <a:srgbClr val="6F6F74"/>
              </a:buClr>
              <a:buNone/>
            </a:pPr>
            <a:endParaRPr lang="ru-RU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4983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93111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самопроверки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254034"/>
            <a:ext cx="10058400" cy="4615060"/>
          </a:xfrm>
        </p:spPr>
        <p:txBody>
          <a:bodyPr>
            <a:normAutofit/>
          </a:bodyPr>
          <a:lstStyle/>
          <a:p>
            <a:pPr lvl="0">
              <a:buClr>
                <a:srgbClr val="6F6F74"/>
              </a:buClr>
            </a:pPr>
            <a:r>
              <a:rPr lang="ru-RU" sz="2600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6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Выделены две  грамматические основы. </a:t>
            </a:r>
            <a:r>
              <a:rPr lang="ru-RU" sz="26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Г</a:t>
            </a:r>
            <a:r>
              <a:rPr lang="ru-RU" sz="2600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лавные </a:t>
            </a:r>
            <a:r>
              <a:rPr lang="ru-RU" sz="2600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члены не являются </a:t>
            </a:r>
            <a:r>
              <a:rPr lang="ru-RU" sz="2600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однородными, соотносятся с разными подлежащими.</a:t>
            </a:r>
            <a:endParaRPr lang="ru-RU" sz="2600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6F6F74"/>
              </a:buClr>
            </a:pP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Найдены </a:t>
            </a:r>
            <a:r>
              <a:rPr lang="ru-RU" sz="26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границы двух простых предложений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0">
              <a:buClr>
                <a:srgbClr val="6F6F74"/>
              </a:buClr>
            </a:pP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.Найдены  </a:t>
            </a:r>
            <a:r>
              <a:rPr lang="ru-RU" sz="26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связи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 частями сложного предложения (сочинительные союзы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lvl="0">
              <a:buClr>
                <a:srgbClr val="6F6F74"/>
              </a:buClr>
            </a:pP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Примените </a:t>
            </a:r>
            <a:r>
              <a:rPr lang="ru-RU" sz="26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постановки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запятой в сложносочиненном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48554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54942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Трудные случаи. Отсутствие запятой в ССП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3143" y="1110343"/>
            <a:ext cx="10502537" cy="5473338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Если в сложносочиненном предложении есть </a:t>
            </a: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</a:rPr>
              <a:t>общий второстепенный член,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то запятая между частями сложного предложения </a:t>
            </a: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</a:rPr>
              <a:t>не ставится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второстепенный член предложения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(ОВЧ) — это член предложения, к которому относятся несколько однородных придаточных или грамматических основ, отвечающих на один и тот же вопрос.</a:t>
            </a:r>
            <a:endParaRPr lang="ru-RU" sz="24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6F6F74"/>
              </a:buClr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Сравните: 1. 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Ночью поднялся ветер, и деревья зашумели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 идет последовательность событий. Обстоятельство-ночью-относится только к 1 части. Запятая ставится).</a:t>
            </a:r>
          </a:p>
          <a:p>
            <a:pPr lvl="0">
              <a:buClr>
                <a:srgbClr val="6F6F74"/>
              </a:buClr>
            </a:pP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Ночью тускло светит месяц и видна лишь мгла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 оба предложения соотносятся с обстоятельством. Запятая не ставится.)</a:t>
            </a:r>
          </a:p>
          <a:p>
            <a:pPr>
              <a:lnSpc>
                <a:spcPct val="100000"/>
              </a:lnSpc>
            </a:pPr>
            <a:endParaRPr lang="ru-RU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4858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4580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Трудные случаи в сложном предложении: общий член предложения или общая придаточная часть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672354" cy="402336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 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Короче говоря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учебный год закончился и начались каникулы. (Общее вводное слово 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короче говоря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Дальнейшие встречи были так же приятны и беседы так же полезны,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как в первый раз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(Общий сравнительный оборот 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 первый раз.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Звёзды бледнели и небо светлело, 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мы подошли к деревне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(Общее придаточное времени Когда мы подошли к деревне.)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д) Как мы могли заблудиться и кто выведет нас отсюда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(Оба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вопросительные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32944915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32299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Отличие общего второстепенного члена от других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175657"/>
            <a:ext cx="10424160" cy="46934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самопроверку: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spc="-5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второстепенный член находится в начале предложения;</a:t>
            </a:r>
          </a:p>
          <a:p>
            <a:pPr marL="0" indent="0">
              <a:buNone/>
            </a:pPr>
            <a:r>
              <a:rPr lang="ru-RU" sz="2400" spc="-5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2. </a:t>
            </a:r>
            <a:r>
              <a:rPr lang="ru-RU" sz="2400" spc="-5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</a:t>
            </a:r>
            <a:r>
              <a:rPr lang="ru-RU" sz="2400" spc="-5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 отвечает на вопросы обстоятельств времени( когда?),  места( где?) и выражен существительным с предлогом, общее дополнение( у кого?);</a:t>
            </a:r>
          </a:p>
          <a:p>
            <a:pPr marL="0" indent="0">
              <a:buNone/>
            </a:pPr>
            <a:r>
              <a:rPr lang="ru-RU" sz="2400" spc="-5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3.второстепенный член предложения  относится к каждой части сложного предложения по смыслу, то это общий второстепенный член,</a:t>
            </a:r>
          </a:p>
          <a:p>
            <a:pPr marL="0" indent="0">
              <a:buNone/>
            </a:pPr>
            <a:r>
              <a:rPr lang="ru-RU" sz="2400" spc="-5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5. Согласно правилу, </a:t>
            </a:r>
            <a:r>
              <a:rPr lang="ru-RU" sz="2400" spc="-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запятая между частями сложного предложения не ставится. </a:t>
            </a:r>
            <a:endParaRPr lang="ru-RU" sz="2400" spc="-5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spc="-5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6. Если второстепенный член предложения соотносится по смыслу только с одной из частей. Значит, он не </a:t>
            </a:r>
            <a:r>
              <a:rPr lang="ru-RU" sz="2400" spc="-5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общий.Согласно</a:t>
            </a:r>
            <a:r>
              <a:rPr lang="ru-RU" sz="2400" spc="-5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правилу, ставим запятую между частями </a:t>
            </a:r>
            <a:endParaRPr lang="ru-RU" sz="2400" spc="-50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spc="-5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саду </a:t>
            </a:r>
            <a:r>
              <a:rPr lang="ru-RU" sz="2400" spc="-5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играл оркестр духовых инструментов и раздавались хлопки  танцующих.</a:t>
            </a:r>
          </a:p>
          <a:p>
            <a:pPr marL="0" indent="0">
              <a:buNone/>
            </a:pPr>
            <a:r>
              <a:rPr lang="ru-RU" sz="2400" spc="-5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Оркестр играл  (где?) в саду. Раздавались хлопки танцующих (где?) в саду</a:t>
            </a:r>
            <a:r>
              <a:rPr lang="ru-RU" sz="2400" spc="-5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b="1" spc="-50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этом предложении есть общий второстепенный член-обстоятельство места-запятая не ставится между </a:t>
            </a:r>
          </a:p>
          <a:p>
            <a:pPr marL="0" indent="0">
              <a:buNone/>
            </a:pPr>
            <a:endParaRPr lang="ru-RU" sz="2400" b="1" spc="-50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4049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9451" y="286605"/>
            <a:ext cx="10933612" cy="471042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Запятая ставится между  частями </a:t>
            </a:r>
            <a:r>
              <a:rPr lang="ru-RU" sz="320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сложного предложения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1887" y="809898"/>
            <a:ext cx="11207930" cy="5499462"/>
          </a:xfrm>
        </p:spPr>
        <p:txBody>
          <a:bodyPr>
            <a:normAutofit fontScale="85000" lnSpcReduction="2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самопроверку:</a:t>
            </a:r>
          </a:p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1.Найдено подлежащее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Подлежащее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называет, о ком или о чём говорится в предложении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Отвечает на вопросы «Кто?» или «Что?»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Найдено сказуемое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Сказуемое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поясняет, что говорится о подлежащем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Отвечает на вопросы «Что делает?», «Что делают?», «Что сделают?»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другие)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Подлежащее соотносится со сказуемым по смыслу и грамматически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Подлежащее и сказуемое обычно имеют одинаковые грамматические формы числа, рода, лица, например: Мчатся тучи, вьются тучи; </a:t>
            </a:r>
            <a:r>
              <a:rPr lang="ru-RU" sz="2400" dirty="0" err="1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Невидимкою</a:t>
            </a:r>
            <a:r>
              <a:rPr lang="ru-RU" sz="2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луна Освещает снег </a:t>
            </a:r>
            <a:r>
              <a:rPr lang="ru-RU" sz="24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летучий</a:t>
            </a:r>
            <a:r>
              <a:rPr lang="ru-RU" sz="2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</a:t>
            </a:r>
            <a:r>
              <a:rPr lang="ru-RU" sz="2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.). В таких случаях можно говорить о согласовании сказуемого с подлежащим</a:t>
            </a:r>
            <a:r>
              <a:rPr lang="ru-RU" sz="24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Если в одной из частей есть</a:t>
            </a:r>
            <a:r>
              <a:rPr lang="ru-RU" sz="2400" u="sng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только сказуемое(подлежащее). </a:t>
            </a:r>
            <a:r>
              <a:rPr lang="ru-RU" sz="24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грамматической основе может быть один главный член: подлежащее или сказуемое. </a:t>
            </a:r>
            <a:r>
              <a:rPr lang="ru-RU" sz="2400" u="sng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Соотнести подлежащее в одной из частей с каждым сказуемым по смыслу и грамматически. </a:t>
            </a:r>
          </a:p>
          <a:p>
            <a:r>
              <a:rPr lang="ru-RU" sz="24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400" u="sng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соотносятся, </a:t>
            </a:r>
            <a:r>
              <a:rPr lang="ru-RU" sz="24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это простое предложение  с </a:t>
            </a:r>
            <a:r>
              <a:rPr lang="ru-RU" sz="2400" u="sng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однородными членами</a:t>
            </a:r>
            <a:r>
              <a:rPr lang="ru-RU" sz="24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запятая перед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союзом И не нужна</a:t>
            </a:r>
            <a:r>
              <a:rPr lang="ru-RU" sz="24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4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400" u="sng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соотносятся</a:t>
            </a:r>
            <a:r>
              <a:rPr lang="ru-RU" sz="24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 это две части сложного предложения,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запятая нужна.</a:t>
            </a:r>
          </a:p>
          <a:p>
            <a:r>
              <a:rPr lang="ru-RU" sz="2400" u="sng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4.Количество основ 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две, нужна запятая</a:t>
            </a:r>
            <a:r>
              <a:rPr lang="ru-RU" sz="24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Количество основ </a:t>
            </a:r>
            <a:r>
              <a:rPr lang="ru-RU" sz="2400" u="sng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одна, запятая не ставится</a:t>
            </a:r>
            <a:r>
              <a:rPr lang="ru-RU" sz="2400" b="1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Простые предложения связывают </a:t>
            </a:r>
            <a:r>
              <a:rPr lang="ru-RU" sz="2400" u="sng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сочинительные союзы( </a:t>
            </a:r>
            <a:r>
              <a:rPr lang="ru-RU" sz="24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соединительный </a:t>
            </a:r>
            <a:r>
              <a:rPr lang="ru-RU" sz="2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оюз и)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4439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8049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запятой и ее отсутствие в простом осложненном предложении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606731"/>
            <a:ext cx="10058400" cy="4262363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Однородными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являются </a:t>
            </a: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члены </a:t>
            </a:r>
            <a:r>
              <a:rPr lang="ru-RU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связанные </a:t>
            </a:r>
            <a:r>
              <a:rPr lang="ru-RU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сочинительными  </a:t>
            </a:r>
            <a:r>
              <a:rPr lang="ru-RU" sz="2400" u="sng" dirty="0" smtClean="0">
                <a:solidFill>
                  <a:srgbClr val="003F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союзами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занимающие одинаковую синтаксическую позицию в предложении. </a:t>
            </a:r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Однородные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члены предложения – это члены предложения, которые выполняют одну и ту же синтаксическую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функцию: они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отвечают на один вопрос, связаны с одним и тем же словом в предложении и, чаще всего, выражены одной частью речи.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498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8905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КИМ ЕГЭ по русскому языку в 2022 году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6581" y="1580606"/>
            <a:ext cx="10695709" cy="428848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Изменены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формулировка, оценивание и спектр предъявляемого языкового материала задания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Расширился языковой материал, предъявляемый для пунктуационного анализа в задании №16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ормат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изменился: языковые единицы предлагаются те же, но их количество изменилось (ранее нужно было указать два варианта с правильным ответом, с 2022 года количество вариантов от 2 до 4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появился множественный выбор.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Оценивание снизилось до 1 балла вместо прежних 2 баллов.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84213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06619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выполнения задания 16 простого осложненного предложения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423851"/>
            <a:ext cx="10058400" cy="4445243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Выделите грамматическую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основу.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точно одна грамматическая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основа, то по заданию это  простое осложненное предложение.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Проверяем предложение на наличие второстепенных членов, какие из них будут однородными.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3.Определяем по  признакам однородные члены, как сгруппированы( одиночные, попарно, ряды)  и связь между ними.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4.Определить, какая   связь между однородными членами( интонационная, союзная),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Определить  значение союза( соединительный, разделительный, противительный), простой союз, повторяющийся  или составной( найти две части двойного союза)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Подобрать правило в соответствии с синтаксическим анализом.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6741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51023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Однородные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неоднородные определения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3954" y="914400"/>
            <a:ext cx="10541726" cy="5786845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6F6F74"/>
              </a:buClr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 являются однородными, если обозначают признаки разных предметов, признаки одного и того же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предмета.</a:t>
            </a:r>
            <a:r>
              <a:rPr lang="ru-RU" i="1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Аппетитный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вкусный пирог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уже подан к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столу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Правило: между </a:t>
            </a:r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однородными 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определениями запятая </a:t>
            </a:r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ставится.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неоднородными, если одно из них относится не к определяемому слову, а к сочетанию определения и определяемого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слова. Шел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длинный товарный поезд (у определений нет общего признака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Правило: между неоднородными определениями запятая не ставится.</a:t>
            </a:r>
          </a:p>
          <a:p>
            <a:r>
              <a:rPr lang="ru-RU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отличить неоднородные определения?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1. Первое в ряду неоднородное определение относится к словосочетанию, которое образует второе определение и определяемое слово.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Неоднородные определения могут быть выражены сочетанием качественного и относительного прилагательных, местоимением и прилагательным, местоимением и числительным, числительным и прилагательным.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Деревянный [старый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дом] стоял на прежнем месте.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Между неоднородными определениями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поставить союз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и.-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Неоднородные определения не произносят с перечислительной интонацией и между ними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ставят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запятые.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2562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8905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выявления однородности определений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1.найти определяемое слово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найти относящееся к нему определение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найти второе определение и определить разряд прилагательного,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4.если оба относятся к определяемому слову, указывают на одно свойство( качество), относятся к одному разряду, то они однородные, согласно правилу, разделяем запятой</a:t>
            </a:r>
          </a:p>
          <a:p>
            <a:pPr lvl="0">
              <a:buClr>
                <a:srgbClr val="1CADE4"/>
              </a:buClr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5.если одно определение относится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определяемому слову,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другое относится ко всему словосочетанию и относятся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разным разрядам,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они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неоднородные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согласно правилу,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ставим  запятую.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1943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7383"/>
            <a:ext cx="10058400" cy="927463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Однородные члены, связанные  союзом ДА 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789610"/>
            <a:ext cx="10058400" cy="407948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Союз — это служебная часть речи, которая используется для связи однородных членов предложения, частей сложного предложения и фрагментов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текста.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Пунктуация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союзе «да и» зависит от его значения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Сравните:</a:t>
            </a:r>
            <a:r>
              <a:rPr lang="ru-RU" dirty="0">
                <a:latin typeface="ProximaNovaMedium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 золотник,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дорог.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Ученье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труд к славе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ведут.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Кто-то терем прибирал да хозяев поджидал.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первом предложении союз ДА имеет значение союза НО(противительное значение). Согласно правилу, запятая между однородными членами ставится</a:t>
            </a:r>
            <a:r>
              <a:rPr lang="ru-RU" dirty="0" smtClean="0">
                <a:solidFill>
                  <a:schemeClr val="tx1"/>
                </a:solidFill>
                <a:latin typeface="ProximaNovaMedium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втором предложении союз ДА имеет значение союза И(соединительный), Союз нем повторяется, значит, запятая не ставится.</a:t>
            </a:r>
          </a:p>
        </p:txBody>
      </p:sp>
    </p:spTree>
    <p:extLst>
      <p:ext uri="{BB962C8B-B14F-4D97-AF65-F5344CB8AC3E}">
        <p14:creationId xmlns:p14="http://schemas.microsoft.com/office/powerpoint/2010/main" val="27050829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536357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Однородные члены, соединенные двойными союзами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214846"/>
            <a:ext cx="10058400" cy="5277394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>
                <a:solidFill>
                  <a:srgbClr val="5554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Двойные сочинительные союзы обычно связывают не простые предложения в ССП, а однородные члены, и состоят из двух частей, первая из которых ставится перед первым из сопоставляемых членов, вторая перед вторым: </a:t>
            </a:r>
            <a:endParaRPr lang="ru-RU" sz="2400" dirty="0" smtClean="0">
              <a:solidFill>
                <a:srgbClr val="5554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 smtClean="0">
                <a:solidFill>
                  <a:srgbClr val="5554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</a:t>
            </a:r>
            <a:r>
              <a:rPr lang="ru-RU" sz="2400" i="1" dirty="0">
                <a:solidFill>
                  <a:srgbClr val="5554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одинаково хорошо владеет </a:t>
            </a:r>
            <a:r>
              <a:rPr lang="ru-RU" sz="2400" b="1" i="1" dirty="0">
                <a:solidFill>
                  <a:srgbClr val="5554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 </a:t>
            </a:r>
            <a:r>
              <a:rPr lang="ru-RU" sz="2400" i="1" dirty="0">
                <a:solidFill>
                  <a:srgbClr val="5554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теоретической, </a:t>
            </a:r>
            <a:r>
              <a:rPr lang="ru-RU" sz="2400" b="1" i="1" dirty="0">
                <a:solidFill>
                  <a:srgbClr val="5554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и</a:t>
            </a:r>
            <a:r>
              <a:rPr lang="ru-RU" sz="2400" i="1" dirty="0">
                <a:solidFill>
                  <a:srgbClr val="5554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практической стороной дела</a:t>
            </a:r>
            <a:r>
              <a:rPr lang="ru-RU" i="1" dirty="0" smtClean="0">
                <a:solidFill>
                  <a:srgbClr val="555458"/>
                </a:solidFill>
                <a:latin typeface="PT Sans"/>
              </a:rPr>
              <a:t>.</a:t>
            </a:r>
          </a:p>
          <a:p>
            <a:r>
              <a:rPr lang="ru-RU" b="1" dirty="0" smtClean="0">
                <a:solidFill>
                  <a:srgbClr val="444444"/>
                </a:solidFill>
                <a:latin typeface="Montserrat"/>
              </a:rPr>
              <a:t> </a:t>
            </a:r>
            <a:r>
              <a:rPr lang="ru-RU" sz="2400" b="1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дети любят зимние забавы, так и взрослые.</a:t>
            </a:r>
          </a:p>
          <a:p>
            <a:r>
              <a:rPr lang="ru-RU" sz="24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Ошибки:</a:t>
            </a:r>
          </a:p>
          <a:p>
            <a:r>
              <a:rPr lang="ru-RU" sz="24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1.смешение союзов с другими частями речи.</a:t>
            </a:r>
          </a:p>
          <a:p>
            <a:r>
              <a:rPr lang="ru-RU" sz="24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незнание двойных </a:t>
            </a:r>
            <a:r>
              <a:rPr lang="ru-RU" sz="2400" b="1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союзов</a:t>
            </a:r>
          </a:p>
          <a:p>
            <a:r>
              <a:rPr lang="ru-RU" sz="2400" b="1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Самопроверка:</a:t>
            </a:r>
          </a:p>
          <a:p>
            <a:r>
              <a:rPr lang="ru-RU" sz="2400" b="1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Если не поставить вопрос к слову ТАК  - это не самостоятельная часть речи.</a:t>
            </a:r>
          </a:p>
          <a:p>
            <a:r>
              <a:rPr lang="ru-RU" sz="2400" b="1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 начале предложения -КАК – это не частица и не подчинительный союз. Смысл предложения утверждение, сопоставление, а не сравнение.</a:t>
            </a:r>
          </a:p>
          <a:p>
            <a:r>
              <a:rPr lang="ru-RU" sz="2400" b="1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3.Найти грамматическую основу, однородные члены, а затем союзы, которые их соединяют.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8508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11123"/>
          </a:xfrm>
        </p:spPr>
        <p:txBody>
          <a:bodyPr/>
          <a:lstStyle/>
          <a:p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Однородные члены, </a:t>
            </a:r>
            <a:r>
              <a:rPr lang="ru-RU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повторяющимися союзами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Однородные с повторяющимися союзами (у каждого однородного по союзу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поступления в университет необходимо было сдать и английский, и русский, и обществознание.  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2)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Однородные с повторяющимися союзами (у первого однородного нет союза). Ребятишки любили печенье, и конфеты, и вафли.  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Однородные с повторяющимися союзами (два однородных). Графа убил либо садовник, либо дворецкий.  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Однородные, сгруппированные по два. Мы заведём мышей и крыс, ящериц и лягушек.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6929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постановки запятой при </a:t>
            </a: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днородных членах с  </a:t>
            </a: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повторяющимися союзами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Найти грамматическую основу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2.найти все однородные члены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определить, как сгруппированы однородные члены( одиночные, попарно, ряды однородных членов)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4.если однородные члены одиночные, а союз повторяется после каждого из них, то ставим после каждого однородного члена запятую.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5.если несколько рядов однородных членов соединены союзом –И-, то запятая не ставится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6.если попарно соединены 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однородные члены, то запятая между парами.</a:t>
            </a:r>
          </a:p>
          <a:p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7.составить схему, чтобы выбор правила был понятен.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1295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1923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Отличие союза ни-ни  от фразеологических сочетаний с ни-ни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489167"/>
            <a:ext cx="10058400" cy="4950822"/>
          </a:xfrm>
        </p:spPr>
        <p:txBody>
          <a:bodyPr>
            <a:normAutofit fontScale="92500"/>
          </a:bodyPr>
          <a:lstStyle/>
          <a:p>
            <a:r>
              <a:rPr lang="ru-RU" sz="22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Частица НИ при повторении становится соединительным союзом НИ… НИ, который соответствует повторяющемуся союзу И в утвердительном предложении.</a:t>
            </a:r>
            <a:r>
              <a:rPr lang="ru-RU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Сравните:</a:t>
            </a:r>
            <a:endParaRPr lang="ru-RU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1CADE4"/>
              </a:buClr>
            </a:pP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Мистер Фокс не получил от друга 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письма, 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телеграммы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(отрицательное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предложение). 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НИ-НИ-это  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повторяющиеся союзы, при необходимости второстепенные члены можно заменить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Запятая НЕ ставится </a:t>
            </a:r>
            <a:r>
              <a:rPr lang="ru-RU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Повторяющийся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союз входит в состав фразеологизма, поэтому запятая тут не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нужна.</a:t>
            </a:r>
            <a:endParaRPr lang="ru-RU" sz="24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 края; ни то ни сё; ни рыба ни мясо; ни тот ни другой; и холод и голод; и туда и сюда; и день и ночь. 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Наш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автомобиль съехал на обочину и не подвигался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ни взад ни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вперёд.</a:t>
            </a:r>
          </a:p>
          <a:p>
            <a:r>
              <a:rPr lang="ru-RU" sz="26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26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фразеологических оборотах невозможна замена ни одного слова.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4467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3680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схем сложносочиненного предложения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1886" y="1449977"/>
            <a:ext cx="6975565" cy="4419117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Внимательно прочитайте предложение.</a:t>
            </a:r>
          </a:p>
          <a:p>
            <a:pPr>
              <a:buFont typeface="+mj-lt"/>
              <a:buAutoNum type="arabicPeriod"/>
            </a:pP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подлежащее и сказуемое – грамматическую основу предложения. Грамматических основ может быть и несколько, в этом случае предложение сложное. Подчеркните подлежащее одной чертой и сказуемое двумя чертами.</a:t>
            </a:r>
          </a:p>
          <a:p>
            <a:pPr>
              <a:buFont typeface="+mj-lt"/>
              <a:buAutoNum type="arabicPeriod"/>
            </a:pP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Определите, простое или сложное предложение.</a:t>
            </a:r>
          </a:p>
          <a:p>
            <a:pPr>
              <a:buFont typeface="+mj-lt"/>
              <a:buAutoNum type="arabicPeriod"/>
            </a:pP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Обозначьте границы предложений вертикальными черточками. Отметьте границы простых предложений.</a:t>
            </a:r>
          </a:p>
          <a:p>
            <a:pPr>
              <a:buFont typeface="+mj-lt"/>
              <a:buAutoNum type="arabicPeriod"/>
            </a:pP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сложных предложений определите союзную связь: сложносочиненное </a:t>
            </a: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предложение. Сочинительный или подчинительный союз.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Сложносочиненные предложения (5 класс, видеоурок-презентация)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011" y="1058093"/>
            <a:ext cx="4427129" cy="2690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Презентация на тему &quot;Пунктуация в сложносочинённом предложении&quot; -  презентации по Истории скачать бесплатн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083" y="3353640"/>
            <a:ext cx="4115979" cy="2994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6007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41306"/>
          </a:xfrm>
        </p:spPr>
        <p:txBody>
          <a:bodyPr/>
          <a:lstStyle/>
          <a:p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схем </a:t>
            </a:r>
            <a:r>
              <a:rPr lang="ru-RU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предложений с однородными членами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2045" y="1602943"/>
            <a:ext cx="8595361" cy="465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627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94052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1" y="1260764"/>
            <a:ext cx="10895012" cy="465045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Проверяемый элемент содержания 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Знаки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препинания в простом осложнённом предложении (с однородными членами). </a:t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Пунктуация в сложносочинённом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предложении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простом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предложении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 однородными членами.</a:t>
            </a:r>
          </a:p>
          <a:p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Задание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открывает </a:t>
            </a:r>
            <a:r>
              <a:rPr lang="ru-RU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 по пунктуации.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задания.   Необходимо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предложенных вариантов  выбрать все предложения, в которых ставится одна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запятая.</a:t>
            </a:r>
          </a:p>
          <a:p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2203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4130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Тематические задания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463040"/>
            <a:ext cx="10058400" cy="4406054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1.Объемный материал можно разделить по отдельным темам: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«Сложное предложение»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«Однородные члены предложения»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даст возможность сначала отработать каждую тему, а затем дать тематическое обобщение и сопоставление( тест).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уровня подготовки класса можно идти от типичных заданий по правилу, затем постепенно усложнять.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Оно поможет выявить индивидуальные затруднения, спланировать работу учителю и обучающимся.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4782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28243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самоподготовка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ru-RU" b="1" dirty="0">
                <a:solidFill>
                  <a:srgbClr val="000000"/>
                </a:solidFill>
                <a:latin typeface="inherit"/>
              </a:rPr>
              <a:t>Сайты:</a:t>
            </a:r>
            <a:endParaRPr lang="ru-RU" dirty="0">
              <a:solidFill>
                <a:srgbClr val="000000"/>
              </a:solidFill>
              <a:latin typeface="Roboto"/>
            </a:endParaRPr>
          </a:p>
          <a:p>
            <a:r>
              <a:rPr lang="ru-RU" dirty="0" smtClean="0">
                <a:solidFill>
                  <a:srgbClr val="3766A9"/>
                </a:solidFill>
                <a:latin typeface="Roboto"/>
                <a:hlinkClick r:id="rId2"/>
              </a:rPr>
              <a:t>1.ФИПИ</a:t>
            </a:r>
            <a:r>
              <a:rPr lang="ru-RU" dirty="0" smtClean="0">
                <a:solidFill>
                  <a:srgbClr val="3766A9"/>
                </a:solidFill>
                <a:latin typeface="Roboto"/>
              </a:rPr>
              <a:t> –задания</a:t>
            </a:r>
            <a:endParaRPr lang="ru-RU" dirty="0">
              <a:solidFill>
                <a:srgbClr val="3766A9"/>
              </a:solidFill>
              <a:latin typeface="Roboto"/>
            </a:endParaRPr>
          </a:p>
          <a:p>
            <a:r>
              <a:rPr lang="ru-RU" dirty="0" smtClean="0">
                <a:solidFill>
                  <a:srgbClr val="3766A9"/>
                </a:solidFill>
                <a:latin typeface="Roboto"/>
                <a:hlinkClick r:id="rId3"/>
              </a:rPr>
              <a:t>2.</a:t>
            </a:r>
            <a:r>
              <a:rPr lang="ru-RU" dirty="0" smtClean="0">
                <a:solidFill>
                  <a:srgbClr val="CD192E"/>
                </a:solidFill>
                <a:latin typeface="Roboto"/>
                <a:hlinkClick r:id="rId3"/>
              </a:rPr>
              <a:t>Решу ЕГЭ</a:t>
            </a:r>
            <a:endParaRPr lang="ru-RU" dirty="0" smtClean="0">
              <a:solidFill>
                <a:srgbClr val="CD192E"/>
              </a:solidFill>
              <a:latin typeface="Roboto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Roboto"/>
                <a:hlinkClick r:id="rId4"/>
              </a:rPr>
              <a:t>3.</a:t>
            </a:r>
            <a:r>
              <a:rPr lang="ru-RU" dirty="0" smtClean="0">
                <a:solidFill>
                  <a:srgbClr val="CD192E"/>
                </a:solidFill>
                <a:latin typeface="Roboto"/>
                <a:hlinkClick r:id="rId4"/>
              </a:rPr>
              <a:t>Грамота</a:t>
            </a:r>
            <a:r>
              <a:rPr lang="ru-RU" dirty="0">
                <a:solidFill>
                  <a:srgbClr val="CD192E"/>
                </a:solidFill>
                <a:latin typeface="Roboto"/>
                <a:hlinkClick r:id="rId4"/>
              </a:rPr>
              <a:t>. </a:t>
            </a:r>
            <a:r>
              <a:rPr lang="ru-RU" dirty="0" err="1">
                <a:solidFill>
                  <a:srgbClr val="CD192E"/>
                </a:solidFill>
                <a:latin typeface="Roboto"/>
                <a:hlinkClick r:id="rId4"/>
              </a:rPr>
              <a:t>ру</a:t>
            </a:r>
            <a:endParaRPr lang="ru-RU" dirty="0">
              <a:solidFill>
                <a:srgbClr val="000000"/>
              </a:solidFill>
              <a:latin typeface="Roboto"/>
            </a:endParaRPr>
          </a:p>
          <a:p>
            <a:pPr marL="0" indent="0" fontAlgn="base">
              <a:buNone/>
            </a:pPr>
            <a:r>
              <a:rPr lang="ru-RU" dirty="0" smtClean="0">
                <a:solidFill>
                  <a:srgbClr val="CD192E"/>
                </a:solidFill>
                <a:latin typeface="Roboto"/>
                <a:hlinkClick r:id="rId5"/>
              </a:rPr>
              <a:t>  4.Яндекс</a:t>
            </a:r>
            <a:r>
              <a:rPr lang="ru-RU" dirty="0">
                <a:solidFill>
                  <a:srgbClr val="CD192E"/>
                </a:solidFill>
                <a:latin typeface="Roboto"/>
                <a:hlinkClick r:id="rId5"/>
              </a:rPr>
              <a:t>. </a:t>
            </a:r>
            <a:r>
              <a:rPr lang="ru-RU" dirty="0" smtClean="0">
                <a:solidFill>
                  <a:srgbClr val="CD192E"/>
                </a:solidFill>
                <a:latin typeface="Roboto"/>
                <a:hlinkClick r:id="rId5"/>
              </a:rPr>
              <a:t>ЕГЭ</a:t>
            </a:r>
            <a:endParaRPr lang="ru-RU" dirty="0" smtClean="0">
              <a:solidFill>
                <a:srgbClr val="CD192E"/>
              </a:solidFill>
              <a:latin typeface="Roboto"/>
            </a:endParaRPr>
          </a:p>
          <a:p>
            <a:pPr marL="0" indent="0" fontAlgn="base">
              <a:buNone/>
            </a:pPr>
            <a:r>
              <a:rPr lang="ru-RU" dirty="0" smtClean="0">
                <a:solidFill>
                  <a:srgbClr val="CD192E"/>
                </a:solidFill>
                <a:latin typeface="Roboto"/>
              </a:rPr>
              <a:t>5. </a:t>
            </a:r>
            <a:r>
              <a:rPr lang="ru-RU" dirty="0" err="1" smtClean="0">
                <a:solidFill>
                  <a:srgbClr val="CD192E"/>
                </a:solidFill>
                <a:latin typeface="Roboto"/>
              </a:rPr>
              <a:t>УЧИ.ру</a:t>
            </a:r>
            <a:endParaRPr lang="ru-RU" dirty="0" smtClean="0">
              <a:solidFill>
                <a:srgbClr val="CD192E"/>
              </a:solidFill>
              <a:latin typeface="Roboto"/>
            </a:endParaRPr>
          </a:p>
          <a:p>
            <a:pPr marL="0" indent="0" fontAlgn="base">
              <a:buNone/>
            </a:pPr>
            <a:r>
              <a:rPr lang="ru-RU" dirty="0" smtClean="0">
                <a:solidFill>
                  <a:srgbClr val="CD192E"/>
                </a:solidFill>
                <a:latin typeface="Roboto"/>
              </a:rPr>
              <a:t>6. </a:t>
            </a:r>
            <a:r>
              <a:rPr lang="ru-RU" dirty="0" err="1" smtClean="0">
                <a:solidFill>
                  <a:srgbClr val="CD192E"/>
                </a:solidFill>
                <a:latin typeface="Roboto"/>
              </a:rPr>
              <a:t>Рустьюторс</a:t>
            </a:r>
            <a:endParaRPr lang="ru-RU" dirty="0" smtClean="0">
              <a:solidFill>
                <a:srgbClr val="CD192E"/>
              </a:solidFill>
              <a:latin typeface="Roboto"/>
            </a:endParaRPr>
          </a:p>
          <a:p>
            <a:pPr marL="0" indent="0" fontAlgn="base">
              <a:buNone/>
            </a:pPr>
            <a:r>
              <a:rPr lang="ru-RU" dirty="0" smtClean="0">
                <a:solidFill>
                  <a:srgbClr val="CD192E"/>
                </a:solidFill>
                <a:latin typeface="Roboto"/>
              </a:rPr>
              <a:t>7.</a:t>
            </a:r>
            <a:r>
              <a:rPr lang="ru-RU" b="1" dirty="0">
                <a:solidFill>
                  <a:srgbClr val="444444"/>
                </a:solidFill>
                <a:latin typeface="Open Sans"/>
              </a:rPr>
              <a:t> Сайт «4ЕГЭ</a:t>
            </a:r>
            <a:r>
              <a:rPr lang="ru-RU" b="1" dirty="0" smtClean="0">
                <a:solidFill>
                  <a:srgbClr val="444444"/>
                </a:solidFill>
                <a:latin typeface="Open Sans"/>
              </a:rPr>
              <a:t>»</a:t>
            </a:r>
          </a:p>
          <a:p>
            <a:pPr marL="0" indent="0" fontAlgn="base">
              <a:buNone/>
            </a:pPr>
            <a:r>
              <a:rPr lang="ru-RU" dirty="0" smtClean="0">
                <a:solidFill>
                  <a:srgbClr val="444444"/>
                </a:solidFill>
                <a:latin typeface="Open Sans"/>
              </a:rPr>
              <a:t>8.РЭШ</a:t>
            </a:r>
          </a:p>
          <a:p>
            <a:pPr marL="0" indent="0" fontAlgn="base">
              <a:buNone/>
            </a:pPr>
            <a:r>
              <a:rPr lang="ru-RU" dirty="0" smtClean="0">
                <a:solidFill>
                  <a:srgbClr val="444444"/>
                </a:solidFill>
                <a:latin typeface="Open Sans"/>
              </a:rPr>
              <a:t> 9. </a:t>
            </a:r>
            <a:r>
              <a:rPr lang="ru-RU" dirty="0" err="1" smtClean="0">
                <a:solidFill>
                  <a:srgbClr val="444444"/>
                </a:solidFill>
                <a:latin typeface="Open Sans"/>
              </a:rPr>
              <a:t>СтатГрад</a:t>
            </a:r>
            <a:endParaRPr lang="ru-RU" dirty="0">
              <a:solidFill>
                <a:srgbClr val="000000"/>
              </a:solidFill>
              <a:latin typeface="Roboto"/>
            </a:endParaRPr>
          </a:p>
          <a:p>
            <a:pPr fontAlgn="base">
              <a:buFont typeface="+mj-lt"/>
              <a:buAutoNum type="arabicPeriod"/>
            </a:pPr>
            <a:endParaRPr lang="ru-RU" dirty="0">
              <a:solidFill>
                <a:srgbClr val="000000"/>
              </a:solidFill>
              <a:latin typeface="Roboto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rgbClr val="000000"/>
                </a:solidFill>
                <a:latin typeface="Roboto"/>
              </a:rPr>
              <a:t>Онлайн тестирование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Roboto"/>
              </a:rPr>
              <a:t>1) </a:t>
            </a:r>
            <a:r>
              <a:rPr lang="ru-RU" dirty="0">
                <a:solidFill>
                  <a:srgbClr val="3763C2"/>
                </a:solidFill>
                <a:latin typeface="Roboto"/>
                <a:hlinkClick r:id="rId6"/>
              </a:rPr>
              <a:t>http://rus.reshuege.ru/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Roboto"/>
              </a:rPr>
              <a:t>2) </a:t>
            </a:r>
            <a:r>
              <a:rPr lang="ru-RU" dirty="0">
                <a:solidFill>
                  <a:srgbClr val="3763C2"/>
                </a:solidFill>
                <a:latin typeface="Roboto"/>
                <a:hlinkClick r:id="rId7"/>
              </a:rPr>
              <a:t>https://4ege.ru/testi/russian/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Roboto"/>
              </a:rPr>
              <a:t>3) </a:t>
            </a:r>
            <a:r>
              <a:rPr lang="ru-RU" dirty="0">
                <a:solidFill>
                  <a:srgbClr val="3763C2"/>
                </a:solidFill>
                <a:latin typeface="Roboto"/>
                <a:hlinkClick r:id="rId8"/>
              </a:rPr>
              <a:t>http://ege.yandex.ru/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Roboto"/>
              </a:rPr>
              <a:t>4) </a:t>
            </a:r>
            <a:r>
              <a:rPr lang="ru-RU" dirty="0">
                <a:solidFill>
                  <a:srgbClr val="3763C2"/>
                </a:solidFill>
                <a:latin typeface="Roboto"/>
                <a:hlinkClick r:id="rId9"/>
              </a:rPr>
              <a:t>http://onlinetestpad.com/ru-ru/Section/RussianLanguage-11/Default.aspx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Roboto"/>
              </a:rPr>
              <a:t>5) </a:t>
            </a:r>
            <a:r>
              <a:rPr lang="ru-RU" dirty="0">
                <a:solidFill>
                  <a:srgbClr val="3763C2"/>
                </a:solidFill>
                <a:latin typeface="Roboto"/>
                <a:hlinkClick r:id="rId10"/>
              </a:rPr>
              <a:t>http://www.abiturcenter.ru/testi/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Roboto"/>
              </a:rPr>
              <a:t>6) </a:t>
            </a:r>
            <a:r>
              <a:rPr lang="ru-RU" dirty="0">
                <a:solidFill>
                  <a:srgbClr val="3763C2"/>
                </a:solidFill>
                <a:latin typeface="Roboto"/>
                <a:hlinkClick r:id="rId11"/>
              </a:rPr>
              <a:t>http://test.i-exam.ru/training/diag/index.html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Roboto"/>
              </a:rPr>
              <a:t>7) </a:t>
            </a:r>
            <a:r>
              <a:rPr lang="ru-RU" dirty="0">
                <a:solidFill>
                  <a:srgbClr val="3763C2"/>
                </a:solidFill>
                <a:latin typeface="Roboto"/>
                <a:hlinkClick r:id="rId12"/>
              </a:rPr>
              <a:t>http://www.egesha.ru/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Roboto"/>
              </a:rPr>
              <a:t>8) </a:t>
            </a:r>
            <a:r>
              <a:rPr lang="ru-RU" dirty="0">
                <a:solidFill>
                  <a:srgbClr val="3763C2"/>
                </a:solidFill>
                <a:latin typeface="Roboto"/>
                <a:hlinkClick r:id="rId13"/>
              </a:rPr>
              <a:t>http://www.edu.ru/moodle/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Roboto"/>
              </a:rPr>
              <a:t>9) </a:t>
            </a:r>
            <a:r>
              <a:rPr lang="ru-RU" dirty="0">
                <a:solidFill>
                  <a:srgbClr val="3763C2"/>
                </a:solidFill>
                <a:latin typeface="Roboto"/>
                <a:hlinkClick r:id="rId14"/>
              </a:rPr>
              <a:t>http://www.ucheba.ru/vuz/ege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Roboto"/>
              </a:rPr>
              <a:t>10) </a:t>
            </a:r>
            <a:r>
              <a:rPr lang="ru-RU" dirty="0">
                <a:solidFill>
                  <a:srgbClr val="3763C2"/>
                </a:solidFill>
                <a:latin typeface="Roboto"/>
                <a:hlinkClick r:id="rId15"/>
              </a:rPr>
              <a:t>http://www.examen.ru/ege-testing/tests-list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56490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4986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Справочник по русскому языку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097280" y="1685109"/>
            <a:ext cx="10058400" cy="4183985"/>
          </a:xfrm>
        </p:spPr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Теоретический материал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Схемы, таблицы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Трудные случаи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решения тестовых заданий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полей затруднения самоподготовка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3227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98059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Уверенности в себе!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Уверенность, как навык при сдаче экзамена. Подготовка и обучение к ЕГЭ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1394" y="1789611"/>
            <a:ext cx="4990012" cy="4493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537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321" y="221673"/>
            <a:ext cx="11079480" cy="102523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на результат изменений  в задании 16  и его оценивании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6009980"/>
              </p:ext>
            </p:extLst>
          </p:nvPr>
        </p:nvGraphicFramePr>
        <p:xfrm>
          <a:off x="540326" y="1690253"/>
          <a:ext cx="11083639" cy="3521826"/>
        </p:xfrm>
        <a:graphic>
          <a:graphicData uri="http://schemas.openxmlformats.org/drawingml/2006/table">
            <a:tbl>
              <a:tblPr firstRow="1" firstCol="1" bandRow="1"/>
              <a:tblGrid>
                <a:gridCol w="775854">
                  <a:extLst>
                    <a:ext uri="{9D8B030D-6E8A-4147-A177-3AD203B41FA5}">
                      <a16:colId xmlns:a16="http://schemas.microsoft.com/office/drawing/2014/main" val="615712890"/>
                    </a:ext>
                  </a:extLst>
                </a:gridCol>
                <a:gridCol w="2061557">
                  <a:extLst>
                    <a:ext uri="{9D8B030D-6E8A-4147-A177-3AD203B41FA5}">
                      <a16:colId xmlns:a16="http://schemas.microsoft.com/office/drawing/2014/main" val="3624524098"/>
                    </a:ext>
                  </a:extLst>
                </a:gridCol>
                <a:gridCol w="2061557">
                  <a:extLst>
                    <a:ext uri="{9D8B030D-6E8A-4147-A177-3AD203B41FA5}">
                      <a16:colId xmlns:a16="http://schemas.microsoft.com/office/drawing/2014/main" val="880798776"/>
                    </a:ext>
                  </a:extLst>
                </a:gridCol>
                <a:gridCol w="2061557">
                  <a:extLst>
                    <a:ext uri="{9D8B030D-6E8A-4147-A177-3AD203B41FA5}">
                      <a16:colId xmlns:a16="http://schemas.microsoft.com/office/drawing/2014/main" val="3004396666"/>
                    </a:ext>
                  </a:extLst>
                </a:gridCol>
                <a:gridCol w="2061557">
                  <a:extLst>
                    <a:ext uri="{9D8B030D-6E8A-4147-A177-3AD203B41FA5}">
                      <a16:colId xmlns:a16="http://schemas.microsoft.com/office/drawing/2014/main" val="3297911299"/>
                    </a:ext>
                  </a:extLst>
                </a:gridCol>
                <a:gridCol w="2061557">
                  <a:extLst>
                    <a:ext uri="{9D8B030D-6E8A-4147-A177-3AD203B41FA5}">
                      <a16:colId xmlns:a16="http://schemas.microsoft.com/office/drawing/2014/main" val="1247264665"/>
                    </a:ext>
                  </a:extLst>
                </a:gridCol>
              </a:tblGrid>
              <a:tr h="604067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Процент выполнения задания №16 в Ленинградской области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648257"/>
                  </a:ext>
                </a:extLst>
              </a:tr>
              <a:tr h="18235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группе участников, не преодолевших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минимальный балл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группе участников, набравших от минимального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 60 т.б.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группе участников, набравших от 61 до 80 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т.б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группе участников, набравших от 81 до 100 </a:t>
                      </a:r>
                      <a:r>
                        <a:rPr lang="ru-RU" sz="12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т.б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6894518"/>
                  </a:ext>
                </a:extLst>
              </a:tr>
              <a:tr h="3647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82,04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95,89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9954731"/>
                  </a:ext>
                </a:extLst>
              </a:tr>
              <a:tr h="3647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4824200"/>
                  </a:ext>
                </a:extLst>
              </a:tr>
              <a:tr h="3647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82,30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6702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450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697" y="286603"/>
            <a:ext cx="11456126" cy="1333191"/>
          </a:xfrm>
        </p:spPr>
        <p:txBody>
          <a:bodyPr>
            <a:normAutofit fontScale="90000"/>
          </a:bodyPr>
          <a:lstStyle/>
          <a:p>
            <a:pPr lvl="2"/>
            <a:r>
              <a:rPr lang="x-non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Статистический анализ выполнения заданий КИМ в 2022 году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2‑13</a:t>
            </a:r>
            <a:r>
              <a:rPr lang="ru-RU" sz="1050" i="1" dirty="0"/>
              <a:t/>
            </a:r>
            <a:br>
              <a:rPr lang="ru-RU" sz="1050" i="1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4413918"/>
              </p:ext>
            </p:extLst>
          </p:nvPr>
        </p:nvGraphicFramePr>
        <p:xfrm>
          <a:off x="457203" y="2175163"/>
          <a:ext cx="11346871" cy="18437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1797">
                  <a:extLst>
                    <a:ext uri="{9D8B030D-6E8A-4147-A177-3AD203B41FA5}">
                      <a16:colId xmlns:a16="http://schemas.microsoft.com/office/drawing/2014/main" val="341366251"/>
                    </a:ext>
                  </a:extLst>
                </a:gridCol>
                <a:gridCol w="2090757">
                  <a:extLst>
                    <a:ext uri="{9D8B030D-6E8A-4147-A177-3AD203B41FA5}">
                      <a16:colId xmlns:a16="http://schemas.microsoft.com/office/drawing/2014/main" val="2000379517"/>
                    </a:ext>
                  </a:extLst>
                </a:gridCol>
                <a:gridCol w="1110570">
                  <a:extLst>
                    <a:ext uri="{9D8B030D-6E8A-4147-A177-3AD203B41FA5}">
                      <a16:colId xmlns:a16="http://schemas.microsoft.com/office/drawing/2014/main" val="2708354540"/>
                    </a:ext>
                  </a:extLst>
                </a:gridCol>
                <a:gridCol w="1515055">
                  <a:extLst>
                    <a:ext uri="{9D8B030D-6E8A-4147-A177-3AD203B41FA5}">
                      <a16:colId xmlns:a16="http://schemas.microsoft.com/office/drawing/2014/main" val="170668872"/>
                    </a:ext>
                  </a:extLst>
                </a:gridCol>
                <a:gridCol w="1662545">
                  <a:extLst>
                    <a:ext uri="{9D8B030D-6E8A-4147-A177-3AD203B41FA5}">
                      <a16:colId xmlns:a16="http://schemas.microsoft.com/office/drawing/2014/main" val="1979226541"/>
                    </a:ext>
                  </a:extLst>
                </a:gridCol>
                <a:gridCol w="1870364">
                  <a:extLst>
                    <a:ext uri="{9D8B030D-6E8A-4147-A177-3AD203B41FA5}">
                      <a16:colId xmlns:a16="http://schemas.microsoft.com/office/drawing/2014/main" val="103729078"/>
                    </a:ext>
                  </a:extLst>
                </a:gridCol>
                <a:gridCol w="1052945">
                  <a:extLst>
                    <a:ext uri="{9D8B030D-6E8A-4147-A177-3AD203B41FA5}">
                      <a16:colId xmlns:a16="http://schemas.microsoft.com/office/drawing/2014/main" val="2302423103"/>
                    </a:ext>
                  </a:extLst>
                </a:gridCol>
                <a:gridCol w="872838">
                  <a:extLst>
                    <a:ext uri="{9D8B030D-6E8A-4147-A177-3AD203B41FA5}">
                      <a16:colId xmlns:a16="http://schemas.microsoft.com/office/drawing/2014/main" val="2911917477"/>
                    </a:ext>
                  </a:extLst>
                </a:gridCol>
              </a:tblGrid>
              <a:tr h="24278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задания в КИМ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75" marR="31375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Проверяемые элементы содержания / умения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75" marR="31375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сложности задания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75" marR="31375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выполнения задания </a:t>
                      </a:r>
                      <a:b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субъекте Российской Федерации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75" marR="3137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712149"/>
                  </a:ext>
                </a:extLst>
              </a:tr>
              <a:tr h="12950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75" marR="313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группе не преодолевших минимальный балл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75" marR="313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группе от минимального до 60 т.б.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75" marR="313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группе от 61 до 80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т.б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75" marR="313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группе от 81 до 100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т.б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375" marR="31375" marT="0" marB="0"/>
                </a:tc>
                <a:extLst>
                  <a:ext uri="{0D108BD9-81ED-4DB2-BD59-A6C34878D82A}">
                    <a16:rowId xmlns:a16="http://schemas.microsoft.com/office/drawing/2014/main" val="749153249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491038" y="1810435"/>
            <a:ext cx="68818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491039" y="2133600"/>
            <a:ext cx="2270640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1205345" y="2143125"/>
            <a:ext cx="101675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414941"/>
              </p:ext>
            </p:extLst>
          </p:nvPr>
        </p:nvGraphicFramePr>
        <p:xfrm>
          <a:off x="457199" y="3779520"/>
          <a:ext cx="11360728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6074">
                  <a:extLst>
                    <a:ext uri="{9D8B030D-6E8A-4147-A177-3AD203B41FA5}">
                      <a16:colId xmlns:a16="http://schemas.microsoft.com/office/drawing/2014/main" val="3217034504"/>
                    </a:ext>
                  </a:extLst>
                </a:gridCol>
                <a:gridCol w="2092036">
                  <a:extLst>
                    <a:ext uri="{9D8B030D-6E8A-4147-A177-3AD203B41FA5}">
                      <a16:colId xmlns:a16="http://schemas.microsoft.com/office/drawing/2014/main" val="2404697720"/>
                    </a:ext>
                  </a:extLst>
                </a:gridCol>
                <a:gridCol w="1149927">
                  <a:extLst>
                    <a:ext uri="{9D8B030D-6E8A-4147-A177-3AD203B41FA5}">
                      <a16:colId xmlns:a16="http://schemas.microsoft.com/office/drawing/2014/main" val="2776002042"/>
                    </a:ext>
                  </a:extLst>
                </a:gridCol>
                <a:gridCol w="1496291">
                  <a:extLst>
                    <a:ext uri="{9D8B030D-6E8A-4147-A177-3AD203B41FA5}">
                      <a16:colId xmlns:a16="http://schemas.microsoft.com/office/drawing/2014/main" val="2436357046"/>
                    </a:ext>
                  </a:extLst>
                </a:gridCol>
                <a:gridCol w="1690255">
                  <a:extLst>
                    <a:ext uri="{9D8B030D-6E8A-4147-A177-3AD203B41FA5}">
                      <a16:colId xmlns:a16="http://schemas.microsoft.com/office/drawing/2014/main" val="2661495469"/>
                    </a:ext>
                  </a:extLst>
                </a:gridCol>
                <a:gridCol w="1870363">
                  <a:extLst>
                    <a:ext uri="{9D8B030D-6E8A-4147-A177-3AD203B41FA5}">
                      <a16:colId xmlns:a16="http://schemas.microsoft.com/office/drawing/2014/main" val="1483775925"/>
                    </a:ext>
                  </a:extLst>
                </a:gridCol>
                <a:gridCol w="1039091">
                  <a:extLst>
                    <a:ext uri="{9D8B030D-6E8A-4147-A177-3AD203B41FA5}">
                      <a16:colId xmlns:a16="http://schemas.microsoft.com/office/drawing/2014/main" val="1245720726"/>
                    </a:ext>
                  </a:extLst>
                </a:gridCol>
                <a:gridCol w="886691">
                  <a:extLst>
                    <a:ext uri="{9D8B030D-6E8A-4147-A177-3AD203B41FA5}">
                      <a16:colId xmlns:a16="http://schemas.microsoft.com/office/drawing/2014/main" val="1025202790"/>
                    </a:ext>
                  </a:extLst>
                </a:gridCol>
              </a:tblGrid>
              <a:tr h="196215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7.2</a:t>
                      </a:r>
                    </a:p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7.11</a:t>
                      </a:r>
                    </a:p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7.18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47,27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9,09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13,77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47,82</a:t>
                      </a:r>
                      <a:endParaRPr lang="ru-RU" sz="24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82,30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extLst>
                  <a:ext uri="{0D108BD9-81ED-4DB2-BD59-A6C34878D82A}">
                    <a16:rowId xmlns:a16="http://schemas.microsoft.com/office/drawing/2014/main" val="2239462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56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52487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Языковой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16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8982" y="1177636"/>
            <a:ext cx="10645630" cy="5167746"/>
          </a:xfrm>
        </p:spPr>
        <p:txBody>
          <a:bodyPr>
            <a:normAutofit lnSpcReduction="10000"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Предложены примеры со следующими видами синтаксических конструкций: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Простое предложение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разными группами однородных членов, соединенными одиночным союзом (запятая в предложении не ставится);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Простое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с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однородными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членами, соединенными составным союзом (ставится  одна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запятая);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Простое предложение с однородными членами, соединенными интонацией (ставится одна запятая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Простое неосложненное предложение (запятая не ставится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Сложносочиненное предложение (запятая ставится);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Сложносочиненное предложение (запятая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 ставится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сложности Базовый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1089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4136" y="166256"/>
            <a:ext cx="11747863" cy="7220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трудные для выполнения варианты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16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3954" y="1306286"/>
            <a:ext cx="11090366" cy="48706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Простое предложение: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1.Языковой материал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предлагаются конструкции с двойными союзами: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как… так 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только… но 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простое предложение с разными группами однородных членов, соединенных союзом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И,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выражения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фразеологического характера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повторяющимися  союзами  НИ…НИ.</a:t>
            </a:r>
          </a:p>
          <a:p>
            <a:r>
              <a:rPr lang="ru-RU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Сложное предложение: </a:t>
            </a:r>
            <a:endParaRPr lang="ru-RU" sz="24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сложносочиненное предложение с общим второстепенным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членом или общим придаточным предложением,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.сложносочиненное предложение,  в составе которого есть односоставное предложение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8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306594" cy="1001870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ошибок при выполнении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задания16 ЕГЭ по русскому языку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056" y="1690255"/>
            <a:ext cx="11457708" cy="4807527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1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попытка угадать тип предложения </a:t>
            </a: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проведения синтаксического анализа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неразличение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простых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предложений с однородными членами от </a:t>
            </a: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сложносочиненных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предложений;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смешение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распространенных </a:t>
            </a: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обособленных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уточняющих и пояснительных конструкций </a:t>
            </a: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придаточными предложениями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определение </a:t>
            </a: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первому союзу вида предложения без прочтения его до конца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результате сложные предложения с разными видами связи квалифицируются как сложносочиненные или сложноподчиненные;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смешение </a:t>
            </a: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союзов с другими частями речи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разрядов союзов;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смешение </a:t>
            </a: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простого предложения со сложным, состоящим из односоставных простых</a:t>
            </a:r>
          </a:p>
        </p:txBody>
      </p:sp>
    </p:spTree>
    <p:extLst>
      <p:ext uri="{BB962C8B-B14F-4D97-AF65-F5344CB8AC3E}">
        <p14:creationId xmlns:p14="http://schemas.microsoft.com/office/powerpoint/2010/main" val="164871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5069</TotalTime>
  <Words>2506</Words>
  <Application>Microsoft Office PowerPoint</Application>
  <PresentationFormat>Широкоэкранный</PresentationFormat>
  <Paragraphs>315</Paragraphs>
  <Slides>43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54" baseType="lpstr">
      <vt:lpstr>Arial</vt:lpstr>
      <vt:lpstr>Calibri</vt:lpstr>
      <vt:lpstr>Calibri Light</vt:lpstr>
      <vt:lpstr>inherit</vt:lpstr>
      <vt:lpstr>Montserrat</vt:lpstr>
      <vt:lpstr>Open Sans</vt:lpstr>
      <vt:lpstr>ProximaNovaMedium</vt:lpstr>
      <vt:lpstr>PT Sans</vt:lpstr>
      <vt:lpstr>Roboto</vt:lpstr>
      <vt:lpstr>Times New Roman</vt:lpstr>
      <vt:lpstr>Ретро</vt:lpstr>
      <vt:lpstr>«Методика подготовки обучающихся к выполнению задания 16 КИМ ЕГЭ по русскому языку»</vt:lpstr>
      <vt:lpstr>Изменения с 2022 года в ЕГЭ по русскому языку</vt:lpstr>
      <vt:lpstr>Изменения в  КИМ ЕГЭ по русскому языку в 2022 году </vt:lpstr>
      <vt:lpstr>Содержание задания 16 </vt:lpstr>
      <vt:lpstr>Влияние на результат изменений  в задании 16  и его оценивании</vt:lpstr>
      <vt:lpstr>Статистический анализ выполнения заданий КИМ в 2022 году Таблица 2‑13 </vt:lpstr>
      <vt:lpstr>Языковой материал задания 16</vt:lpstr>
      <vt:lpstr>  Наиболее трудные для выполнения варианты задания   16</vt:lpstr>
      <vt:lpstr>Причины ошибок при выполнении задания16 ЕГЭ по русскому языку</vt:lpstr>
      <vt:lpstr>Формулировка задания №16 ЕГЭ 2023  из демоверсии ФИПИ</vt:lpstr>
      <vt:lpstr>Три взаимодействующих принципа в пунктуации  </vt:lpstr>
      <vt:lpstr>Основные понятия раздела «Синтаксис»</vt:lpstr>
      <vt:lpstr>Основные понятия «Синтаксиса»  для выполнения задания16</vt:lpstr>
      <vt:lpstr>Основные понятия раздела «Пунктуация»</vt:lpstr>
      <vt:lpstr>Пунктуационное  правило и пунктуационное умение </vt:lpstr>
      <vt:lpstr>Формулировка задания №16 ЕГЭ 2023  из демоверсии ФИПИ</vt:lpstr>
      <vt:lpstr>Алгоритм выполнения задания 16 по теме «Сложное предложение»</vt:lpstr>
      <vt:lpstr>Количество основ: смешение  простого предложения с  однородными членами и сложного предложения</vt:lpstr>
      <vt:lpstr>Способы выражения главных членов предложения</vt:lpstr>
      <vt:lpstr>Простое осложненное или сложносочиненное</vt:lpstr>
      <vt:lpstr>Сложносочиненное предложение и союзы в нем</vt:lpstr>
      <vt:lpstr>Количество основ: смешение простого предложения со сложным, состоящим из односоставных простых</vt:lpstr>
      <vt:lpstr> Смешение простого предложения со сложным, состоящим из односоставных простых</vt:lpstr>
      <vt:lpstr>Алгоритм самопроверки</vt:lpstr>
      <vt:lpstr>Трудные случаи. Отсутствие запятой в ССП</vt:lpstr>
      <vt:lpstr>Трудные случаи в сложном предложении: общий член предложения или общая придаточная часть</vt:lpstr>
      <vt:lpstr>Отличие общего второстепенного члена от других</vt:lpstr>
      <vt:lpstr>Запятая ставится между  частями сложного предложения</vt:lpstr>
      <vt:lpstr>Постановка запятой и ее отсутствие в простом осложненном предложении</vt:lpstr>
      <vt:lpstr>Алгоритм выполнения задания 16 простого осложненного предложения</vt:lpstr>
      <vt:lpstr>Однородные и неоднородные определения</vt:lpstr>
      <vt:lpstr>Алгоритм выявления однородности определений</vt:lpstr>
      <vt:lpstr>Однородные члены, связанные  союзом ДА </vt:lpstr>
      <vt:lpstr>Однородные члены, соединенные двойными союзами</vt:lpstr>
      <vt:lpstr>Однородные члены, повторяющимися союзами</vt:lpstr>
      <vt:lpstr>Алгоритм постановки запятой при однородных членах с  повторяющимися союзами</vt:lpstr>
      <vt:lpstr>Отличие союза ни-ни  от фразеологических сочетаний с ни-ни </vt:lpstr>
      <vt:lpstr>Составление схем сложносочиненного предложения</vt:lpstr>
      <vt:lpstr>Составление схем  предложений с однородными членами</vt:lpstr>
      <vt:lpstr>Тематические задания</vt:lpstr>
      <vt:lpstr>Дополнительная самоподготовка </vt:lpstr>
      <vt:lpstr>Справочник по русскому языку </vt:lpstr>
      <vt:lpstr>Уверенности в себе!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 опыта работы учителя. Задание 16 КИМ ЕГЭ по русскому языку:</dc:title>
  <dc:creator>User</dc:creator>
  <cp:lastModifiedBy>User</cp:lastModifiedBy>
  <cp:revision>251</cp:revision>
  <dcterms:created xsi:type="dcterms:W3CDTF">2023-02-24T16:13:38Z</dcterms:created>
  <dcterms:modified xsi:type="dcterms:W3CDTF">2023-04-19T18:50:19Z</dcterms:modified>
</cp:coreProperties>
</file>